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83" r:id="rId5"/>
    <p:sldId id="259" r:id="rId6"/>
    <p:sldId id="284" r:id="rId7"/>
    <p:sldId id="276" r:id="rId8"/>
    <p:sldId id="277" r:id="rId9"/>
    <p:sldId id="285" r:id="rId10"/>
    <p:sldId id="278" r:id="rId11"/>
    <p:sldId id="286" r:id="rId12"/>
    <p:sldId id="287" r:id="rId13"/>
    <p:sldId id="279" r:id="rId14"/>
    <p:sldId id="260" r:id="rId15"/>
    <p:sldId id="288" r:id="rId16"/>
    <p:sldId id="280" r:id="rId17"/>
    <p:sldId id="281" r:id="rId18"/>
    <p:sldId id="263" r:id="rId19"/>
    <p:sldId id="261" r:id="rId20"/>
    <p:sldId id="262" r:id="rId21"/>
    <p:sldId id="269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29"/>
    <p:restoredTop sz="95940"/>
  </p:normalViewPr>
  <p:slideViewPr>
    <p:cSldViewPr snapToGrid="0">
      <p:cViewPr varScale="1">
        <p:scale>
          <a:sx n="127" d="100"/>
          <a:sy n="127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CA41F-13C7-1EEF-9B1C-8A2E78506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6F263A4-7186-7D16-A9F2-EF7F781A4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B7E75B-CBAA-A07A-061B-B8C30725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E32A76-0713-62CA-199B-AE80760D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89D95D-73DD-DEA7-AB75-6EC2D35E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07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68F2C-3783-F729-6E4D-376389AE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D40B20-6D6F-3E5F-F188-7DD7BE030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9EBB96-BA41-A41B-1263-531A1DB4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B1DCCD-68A9-2A21-BD1E-6855F8E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58F479-9404-F02A-C48A-658B2BE1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23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D583D37-B3A1-7DF3-9AAC-3DC40C4F0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A6226DC-300F-8169-3B00-21074E662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DA9269-6538-ACBC-CEA2-61CD6E72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EB47AE-5601-A599-7B00-7AFF6135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6DEEFC-5614-25A8-0FF0-7D84543D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08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0587D-AF81-C315-A3EA-C99E8D65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F408AC-61FA-10AA-6190-3A94F0DF7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52EF26-C1BF-AD88-27DB-830F2A08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0B765A-92D9-3EAC-C4F7-2438C105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31A442-86D5-4206-64D0-64F065DC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00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73A8F-A6AA-3708-8402-894B19F92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655A2B-89F9-758A-59CF-F0779AD4A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DF8205-7A42-4FC2-4193-6C90E0C6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34C52C-C54C-D8B3-A34F-1BEBC3A5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23E35B-64B8-A3BE-406E-A10C4FD1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05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87CF0-2293-3954-F7BD-78FA9EB9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E0E701-3333-0FB1-5620-0ED058E32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C23FDB-7E8A-5ED5-BB38-1389ECA44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C9895E-AAE6-D079-49B7-B76B4033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1D9C01-73F5-E332-8D52-48C15A79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2C4F45-54B9-4F24-01B0-4C5CB87A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17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F8B2E3-16A0-5ACA-8DB3-02D5034F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0B1C-8CC8-5584-6510-D652956E6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9913B5-0BF3-8FE2-2CAA-84AF2390E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CE96EA-E54A-5CFA-1A69-CF615D10B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37F8BB5-0B29-BB96-87FB-7149B2E22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DC6CEE3-DD0E-2A19-407F-F7F59020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BC45FDF-38E8-8E4F-3340-30D7BF2E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6B4DA96-1669-9446-1D4B-DA29195C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64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B09BF-E97B-8AA8-541E-0DFFF633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8A642AE-424A-DBF2-1576-9A1CAF2D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093ABF-7F17-256B-25A1-55F50151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5F77F8-4122-AF4C-7913-048F1C82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80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BE61D8F-E691-C2EF-C2E8-7B77734F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FF5CAA7-38C7-9807-9289-EA94B3D5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674CD0-7217-1E46-76E7-27EA6EC8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57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0BA4F-9747-64F3-7D38-C63B248F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0F4EA-79C7-2ED5-5AA3-BEC6C764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C64835-D697-1DBD-186B-E45B951BE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AA759B-1DE1-79BA-6C8B-CBBD2F28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08807E-0A06-A3B1-2720-7EB2491C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0D2A6D-9D64-B776-9308-166A83367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55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9BF1B-E30B-815A-43BC-44DCFE9E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1169DFE-051D-66BF-1A33-FE7DD594B8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9DEC98-0BE0-A087-D003-762A155D9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96CBEB-FE93-2FA5-A53F-AE53E4B7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B0703C-A7D5-6057-7F24-73B6C239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6C2398-C46F-A018-8F24-9FDF3EE7B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93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A7B0EF-0D5C-8DC4-BF79-1E5C93C6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58DB38-FFD3-F88B-1BE5-B7D7E2DD9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10A4AD-8F65-76F6-1997-5C848F603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F34AC-1760-E641-9454-D1E578C311BA}" type="datetimeFigureOut">
              <a:rPr lang="cs-CZ" smtClean="0"/>
              <a:t>16.12.2024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DAF2F2-8BA2-2AFD-8B30-78547FA0A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056CE2-9F9F-F9A2-1CC3-2D76CADA4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F87C0-C446-C743-B18C-D51B98A17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12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depressing-sadness-mice-rain-wallpaper-crgzb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27420" TargetMode="External"/><Relationship Id="rId2" Type="http://schemas.openxmlformats.org/officeDocument/2006/relationships/image" Target="../media/image5.jpg!d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49372C-0458-4141-B7F6-01A81E2A7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092336-B9D2-C746-13C5-CB3F09F7F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45" y="640082"/>
            <a:ext cx="6556604" cy="3260246"/>
          </a:xfrm>
          <a:noFill/>
        </p:spPr>
        <p:txBody>
          <a:bodyPr>
            <a:normAutofit/>
          </a:bodyPr>
          <a:lstStyle/>
          <a:p>
            <a:r>
              <a:rPr lang="cs-CZ" sz="5200"/>
              <a:t>Svatí, učenci a schizofrenici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DD7A39-4285-03DE-A7EF-296C4EBEA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445" y="4072043"/>
            <a:ext cx="6556604" cy="2057046"/>
          </a:xfrm>
          <a:noFill/>
        </p:spPr>
        <p:txBody>
          <a:bodyPr>
            <a:normAutofit/>
          </a:bodyPr>
          <a:lstStyle/>
          <a:p>
            <a:r>
              <a:rPr lang="cs-CZ"/>
              <a:t>Nancy Scheper-Hughes</a:t>
            </a:r>
          </a:p>
        </p:txBody>
      </p:sp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8C121F6E-2306-350D-2CEA-B9A3C9D4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059" y="254000"/>
            <a:ext cx="482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5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6"/>
    </mc:Choice>
    <mc:Fallback>
      <p:transition spd="slow" advTm="205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Zástupný obsah 12" descr="Obsah obrázku Lidská tvář, kniha, interiér, oblečení&#10;&#10;Popis byl vytvořen automaticky">
            <a:extLst>
              <a:ext uri="{FF2B5EF4-FFF2-40B4-BE49-F238E27FC236}">
                <a16:creationId xmlns:a16="http://schemas.microsoft.com/office/drawing/2014/main" id="{7291989A-8BB5-6DA0-133D-B38940A0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57" b="310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Módní doplňky, Šperky, osoba, hřebík&#10;&#10;Popis byl vytvořen automaticky">
            <a:extLst>
              <a:ext uri="{FF2B5EF4-FFF2-40B4-BE49-F238E27FC236}">
                <a16:creationId xmlns:a16="http://schemas.microsoft.com/office/drawing/2014/main" id="{0BB3C06B-3BD4-C1B3-CF2B-B7766E861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395" r="-1" b="7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osoba, oblečení, nošení, oblek&#10;&#10;Popis byl vytvořen automaticky">
            <a:extLst>
              <a:ext uri="{FF2B5EF4-FFF2-40B4-BE49-F238E27FC236}">
                <a16:creationId xmlns:a16="http://schemas.microsoft.com/office/drawing/2014/main" id="{9A4C0FB4-B212-AAF3-F9C2-430C3B6FB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9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nteriér, oblečení, zeď, nábytek&#10;&#10;Popis byl vytvořen automaticky">
            <a:extLst>
              <a:ext uri="{FF2B5EF4-FFF2-40B4-BE49-F238E27FC236}">
                <a16:creationId xmlns:a16="http://schemas.microsoft.com/office/drawing/2014/main" id="{F75216D4-39A4-930A-2FA2-F6AC421F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6" r="10474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0A5070-6747-6BBF-63C5-C761A17BF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94" y="2353689"/>
            <a:ext cx="4097681" cy="3742762"/>
          </a:xfrm>
        </p:spPr>
        <p:txBody>
          <a:bodyPr>
            <a:normAutofit/>
          </a:bodyPr>
          <a:lstStyle/>
          <a:p>
            <a:r>
              <a:rPr lang="cs-CZ" sz="2400" dirty="0"/>
              <a:t>Pohyb mezi ústavem a vesnicí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57B6BD-539A-28C6-1ABE-A52340E02F49}"/>
              </a:ext>
            </a:extLst>
          </p:cNvPr>
          <p:cNvSpPr txBox="1"/>
          <p:nvPr/>
        </p:nvSpPr>
        <p:spPr>
          <a:xfrm>
            <a:off x="964642" y="884255"/>
            <a:ext cx="2230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METODA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126930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BE478-9B78-C8B4-25B2-0CA08934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TAT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obrázky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kresby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skica, oblečení, Lidská tvář, kresba&#10;&#10;Popis byl vytvořen automaticky">
            <a:extLst>
              <a:ext uri="{FF2B5EF4-FFF2-40B4-BE49-F238E27FC236}">
                <a16:creationId xmlns:a16="http://schemas.microsoft.com/office/drawing/2014/main" id="{2F6572A7-EADA-32DB-13C6-EE5A5D0C3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955" r="18102" b="-2"/>
          <a:stretch/>
        </p:blipFill>
        <p:spPr>
          <a:xfrm>
            <a:off x="20" y="3"/>
            <a:ext cx="4062634" cy="4172786"/>
          </a:xfrm>
          <a:prstGeom prst="rect">
            <a:avLst/>
          </a:prstGeom>
        </p:spPr>
      </p:pic>
      <p:pic>
        <p:nvPicPr>
          <p:cNvPr id="7" name="Obrázek 6" descr="Obsah obrázku kresba, Lidská tvář, oblečení, skica&#10;&#10;Popis byl vytvořen automaticky">
            <a:extLst>
              <a:ext uri="{FF2B5EF4-FFF2-40B4-BE49-F238E27FC236}">
                <a16:creationId xmlns:a16="http://schemas.microsoft.com/office/drawing/2014/main" id="{EAFD3097-4E55-3FDB-A84B-3E7622FBA2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82" r="9969" b="1"/>
          <a:stretch/>
        </p:blipFill>
        <p:spPr>
          <a:xfrm>
            <a:off x="4061976" y="10"/>
            <a:ext cx="4062654" cy="4172778"/>
          </a:xfrm>
          <a:prstGeom prst="rect">
            <a:avLst/>
          </a:prstGeom>
        </p:spPr>
      </p:pic>
      <p:pic>
        <p:nvPicPr>
          <p:cNvPr id="9" name="Obrázek 8" descr="Obsah obrázku skica, kresba, obraz, Kresby&#10;&#10;Popis byl vytvořen automaticky">
            <a:extLst>
              <a:ext uri="{FF2B5EF4-FFF2-40B4-BE49-F238E27FC236}">
                <a16:creationId xmlns:a16="http://schemas.microsoft.com/office/drawing/2014/main" id="{6648D87A-B3E6-1523-0A40-2D80E14F62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3388"/>
          <a:stretch/>
        </p:blipFill>
        <p:spPr>
          <a:xfrm>
            <a:off x="8124630" y="-1"/>
            <a:ext cx="4067370" cy="41727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13CC9B3-51C8-0265-6C1D-7C020048A3D7}"/>
              </a:ext>
            </a:extLst>
          </p:cNvPr>
          <p:cNvSpPr txBox="1"/>
          <p:nvPr/>
        </p:nvSpPr>
        <p:spPr>
          <a:xfrm>
            <a:off x="762001" y="5807947"/>
            <a:ext cx="627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Okely</a:t>
            </a:r>
            <a:r>
              <a:rPr lang="cs-CZ" dirty="0"/>
              <a:t> kapitola 4: Participant </a:t>
            </a:r>
            <a:r>
              <a:rPr lang="cs-CZ" dirty="0" err="1"/>
              <a:t>Observation</a:t>
            </a:r>
            <a:r>
              <a:rPr lang="cs-CZ" dirty="0"/>
              <a:t>: </a:t>
            </a:r>
            <a:r>
              <a:rPr lang="cs-CZ" dirty="0" err="1"/>
              <a:t>Theoretical</a:t>
            </a:r>
            <a:r>
              <a:rPr lang="cs-CZ" dirty="0"/>
              <a:t> </a:t>
            </a:r>
            <a:r>
              <a:rPr lang="cs-CZ" dirty="0" err="1"/>
              <a:t>Overview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52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černobílá, černá, osoba, stín&#10;&#10;Popis byl vytvořen automaticky">
            <a:extLst>
              <a:ext uri="{FF2B5EF4-FFF2-40B4-BE49-F238E27FC236}">
                <a16:creationId xmlns:a16="http://schemas.microsoft.com/office/drawing/2014/main" id="{200AC789-68C5-1415-B270-F6340B625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864" r="2012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6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3DDB34-F6AD-9AAC-963E-3521A502E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cs-CZ" dirty="0"/>
              <a:t>Reflexe metod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36524-9C5E-A87D-EDCD-272F40215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cs-CZ" sz="2000"/>
              <a:t>Jak její přítomnost ovlivnila místní?</a:t>
            </a:r>
          </a:p>
          <a:p>
            <a:r>
              <a:rPr lang="cs-CZ" sz="2000"/>
              <a:t>6 (</a:t>
            </a:r>
            <a:r>
              <a:rPr lang="cs-CZ" sz="2000" i="1"/>
              <a:t>Fieldwork Embodied</a:t>
            </a:r>
            <a:r>
              <a:rPr lang="cs-CZ" sz="2000"/>
              <a:t>)</a:t>
            </a:r>
          </a:p>
        </p:txBody>
      </p:sp>
      <p:pic>
        <p:nvPicPr>
          <p:cNvPr id="4" name="Obrázek 3" descr="Obsah obrázku text, Písmo, grafický design, plakát&#10;&#10;Popis byl vytvořen automaticky">
            <a:extLst>
              <a:ext uri="{FF2B5EF4-FFF2-40B4-BE49-F238E27FC236}">
                <a16:creationId xmlns:a16="http://schemas.microsoft.com/office/drawing/2014/main" id="{6FE66F9E-4FF4-D8BA-D72B-D969D571C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801" y="643234"/>
            <a:ext cx="3737917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0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osoba, Lidská tvář, portrét, Přemýšlení&#10;&#10;Popis byl vytvořen automaticky">
            <a:extLst>
              <a:ext uri="{FF2B5EF4-FFF2-40B4-BE49-F238E27FC236}">
                <a16:creationId xmlns:a16="http://schemas.microsoft.com/office/drawing/2014/main" id="{A0AF4952-EB99-3D50-7998-4E0B22085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0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3F8696-11A1-16CA-5009-89D65F42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522531"/>
            <a:ext cx="8153400" cy="4351338"/>
          </a:xfrm>
        </p:spPr>
        <p:txBody>
          <a:bodyPr/>
          <a:lstStyle/>
          <a:p>
            <a:r>
              <a:rPr lang="cs-CZ" i="1" dirty="0" err="1"/>
              <a:t>Okely</a:t>
            </a:r>
            <a:r>
              <a:rPr lang="cs-CZ" i="1" dirty="0"/>
              <a:t> kapitola 7: </a:t>
            </a:r>
            <a:r>
              <a:rPr lang="cs-CZ" i="1" dirty="0" err="1"/>
              <a:t>Specificities</a:t>
            </a:r>
            <a:r>
              <a:rPr lang="cs-CZ" i="1" dirty="0"/>
              <a:t> and Reciprocity</a:t>
            </a:r>
            <a:r>
              <a:rPr lang="cs-CZ" dirty="0"/>
              <a:t> – etické problémy a odpovědnost vůči zkoumaným vesničanům.</a:t>
            </a:r>
          </a:p>
        </p:txBody>
      </p:sp>
      <p:pic>
        <p:nvPicPr>
          <p:cNvPr id="4" name="Obrázek 3" descr="Obsah obrázku text, Písmo, grafický design, plakát&#10;&#10;Popis byl vytvořen automaticky">
            <a:extLst>
              <a:ext uri="{FF2B5EF4-FFF2-40B4-BE49-F238E27FC236}">
                <a16:creationId xmlns:a16="http://schemas.microsoft.com/office/drawing/2014/main" id="{C5E801BD-AE8B-7BAE-1C52-EED2C2F5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0" y="984130"/>
            <a:ext cx="3263900" cy="48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tráva, venku, mrak, obloha&#10;&#10;Popis byl vytvořen automaticky">
            <a:extLst>
              <a:ext uri="{FF2B5EF4-FFF2-40B4-BE49-F238E27FC236}">
                <a16:creationId xmlns:a16="http://schemas.microsoft.com/office/drawing/2014/main" id="{63788E44-E2EF-C43D-0779-3A249C50E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179" b="108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Lidská tvář, oblečení, osoba, dítě&#10;&#10;Popis byl vytvořen automaticky">
            <a:extLst>
              <a:ext uri="{FF2B5EF4-FFF2-40B4-BE49-F238E27FC236}">
                <a16:creationId xmlns:a16="http://schemas.microsoft.com/office/drawing/2014/main" id="{11346AD3-AD58-741E-B0F4-7F67235D5B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1" r="747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Obrázek 6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AD71C44A-60E3-C678-AEA1-63E17480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2" r="754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9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4"/>
    </mc:Choice>
    <mc:Fallback>
      <p:transition spd="slow" advTm="2243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tráva, venku, rostlina, obloha&#10;&#10;Popis byl vytvořen automaticky">
            <a:extLst>
              <a:ext uri="{FF2B5EF4-FFF2-40B4-BE49-F238E27FC236}">
                <a16:creationId xmlns:a16="http://schemas.microsoft.com/office/drawing/2014/main" id="{0C15C7B7-AE28-2B4B-C7F5-D47C9119B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4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F94CA-D3DA-F16C-37B9-2EB75C03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AC3A8C-9ABE-B84A-1EE2-AEC524C1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SCHEPER-HUGHES, Nancy. 2001. </a:t>
            </a:r>
            <a:r>
              <a:rPr lang="cs-CZ" dirty="0" err="1"/>
              <a:t>Saints</a:t>
            </a:r>
            <a:r>
              <a:rPr lang="cs-CZ" dirty="0"/>
              <a:t>, </a:t>
            </a:r>
            <a:r>
              <a:rPr lang="cs-CZ" dirty="0" err="1"/>
              <a:t>Scholars</a:t>
            </a:r>
            <a:r>
              <a:rPr lang="cs-CZ" dirty="0"/>
              <a:t>, and </a:t>
            </a:r>
            <a:r>
              <a:rPr lang="cs-CZ" dirty="0" err="1"/>
              <a:t>Schizophrenics</a:t>
            </a:r>
            <a:r>
              <a:rPr lang="cs-CZ" dirty="0"/>
              <a:t>. </a:t>
            </a:r>
            <a:r>
              <a:rPr lang="cs-CZ" dirty="0" err="1"/>
              <a:t>Mental</a:t>
            </a:r>
            <a:r>
              <a:rPr lang="cs-CZ" dirty="0"/>
              <a:t> </a:t>
            </a:r>
            <a:r>
              <a:rPr lang="cs-CZ" dirty="0" err="1"/>
              <a:t>Illness</a:t>
            </a:r>
            <a:r>
              <a:rPr lang="cs-CZ" dirty="0"/>
              <a:t> in </a:t>
            </a:r>
            <a:r>
              <a:rPr lang="cs-CZ" dirty="0" err="1"/>
              <a:t>Rural</a:t>
            </a:r>
            <a:r>
              <a:rPr lang="cs-CZ" dirty="0"/>
              <a:t> </a:t>
            </a:r>
            <a:r>
              <a:rPr lang="cs-CZ" dirty="0" err="1"/>
              <a:t>Ireland</a:t>
            </a:r>
            <a:r>
              <a:rPr lang="cs-CZ" dirty="0"/>
              <a:t>. London: 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California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. Str. 2-57, 309-328.</a:t>
            </a:r>
          </a:p>
          <a:p>
            <a:r>
              <a:rPr lang="cs-CZ" dirty="0"/>
              <a:t>OKELY, Judith. 2012. </a:t>
            </a:r>
            <a:r>
              <a:rPr lang="cs-CZ" dirty="0" err="1"/>
              <a:t>Anthropological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. </a:t>
            </a:r>
            <a:r>
              <a:rPr lang="cs-CZ" dirty="0" err="1"/>
              <a:t>Fieldwork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Ethnographic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. </a:t>
            </a:r>
            <a:r>
              <a:rPr lang="cs-CZ" b="0" i="0" u="none" strike="noStrike" dirty="0">
                <a:solidFill>
                  <a:srgbClr val="1D2125"/>
                </a:solidFill>
                <a:effectLst/>
                <a:latin typeface="-apple-system"/>
              </a:rPr>
              <a:t>London, N.Y.: </a:t>
            </a:r>
            <a:r>
              <a:rPr lang="cs-CZ" b="0" i="0" u="none" strike="noStrike" dirty="0" err="1">
                <a:solidFill>
                  <a:srgbClr val="1D2125"/>
                </a:solidFill>
                <a:effectLst/>
                <a:latin typeface="-apple-system"/>
              </a:rPr>
              <a:t>Berg</a:t>
            </a:r>
            <a:r>
              <a:rPr lang="cs-CZ" b="0" i="0" u="none" strike="noStrike" dirty="0">
                <a:solidFill>
                  <a:srgbClr val="1D2125"/>
                </a:solidFill>
                <a:effectLst/>
                <a:latin typeface="-apple-system"/>
              </a:rPr>
              <a:t>. 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450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Písmo, grafický design, plakát&#10;&#10;Popis byl vytvořen automaticky">
            <a:extLst>
              <a:ext uri="{FF2B5EF4-FFF2-40B4-BE49-F238E27FC236}">
                <a16:creationId xmlns:a16="http://schemas.microsoft.com/office/drawing/2014/main" id="{4515D1AA-380B-2874-04D8-C314AB94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085" y="643467"/>
            <a:ext cx="3718686" cy="5571066"/>
          </a:xfrm>
          <a:prstGeom prst="rect">
            <a:avLst/>
          </a:prstGeom>
        </p:spPr>
      </p:pic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F22544B0-4CE5-A787-159D-952A869C6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3906" y="643467"/>
            <a:ext cx="4234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2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3"/>
    </mc:Choice>
    <mc:Fallback>
      <p:transition spd="slow" advTm="143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kaple, katedrála, Posvátná místa, Farnost&#10;&#10;Popis byl vytvořen automaticky">
            <a:extLst>
              <a:ext uri="{FF2B5EF4-FFF2-40B4-BE49-F238E27FC236}">
                <a16:creationId xmlns:a16="http://schemas.microsoft.com/office/drawing/2014/main" id="{B54591BF-20BE-0EA6-81C1-987496D8D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23" b="128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83DCCB-91AF-BD73-85A7-97DE4374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TERÉN A TÉMA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B14B16-256A-12C4-73FF-516BDD6B7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7940" y="1925170"/>
            <a:ext cx="3306307" cy="4051206"/>
          </a:xfrm>
          <a:prstGeom prst="rect">
            <a:avLst/>
          </a:prstGeom>
        </p:spPr>
      </p:pic>
      <p:pic>
        <p:nvPicPr>
          <p:cNvPr id="6" name="Obrázek 5" descr="Obsah obrázku mapa, text, atlas&#10;&#10;Popis byl vytvořen automaticky">
            <a:extLst>
              <a:ext uri="{FF2B5EF4-FFF2-40B4-BE49-F238E27FC236}">
                <a16:creationId xmlns:a16="http://schemas.microsoft.com/office/drawing/2014/main" id="{10091F91-3D99-E246-2A7D-8A921EF4E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907" y="1925170"/>
            <a:ext cx="3260062" cy="40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8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venku, mrak, tráva, obloha&#10;&#10;Popis byl vytvořen automaticky">
            <a:extLst>
              <a:ext uri="{FF2B5EF4-FFF2-40B4-BE49-F238E27FC236}">
                <a16:creationId xmlns:a16="http://schemas.microsoft.com/office/drawing/2014/main" id="{2898EDAE-A6BC-9081-B41C-42B552B6D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669" b="3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32A0E2-74FA-4601-3AD8-1DE22CD42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35619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Okely</a:t>
            </a:r>
            <a:r>
              <a:rPr lang="cs-CZ" sz="2400" dirty="0"/>
              <a:t> kapitola 3: </a:t>
            </a:r>
            <a:r>
              <a:rPr lang="cs-CZ" sz="2400" dirty="0" err="1"/>
              <a:t>Choice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Change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Topic</a:t>
            </a:r>
            <a:endParaRPr lang="en-US" sz="2400" dirty="0"/>
          </a:p>
        </p:txBody>
      </p:sp>
      <p:pic>
        <p:nvPicPr>
          <p:cNvPr id="4" name="Zástupný obsah 3" descr="Obsah obrázku text, Písmo, grafický design, plakát&#10;&#10;Popis byl vytvořen automaticky">
            <a:extLst>
              <a:ext uri="{FF2B5EF4-FFF2-40B4-BE49-F238E27FC236}">
                <a16:creationId xmlns:a16="http://schemas.microsoft.com/office/drawing/2014/main" id="{E50B444E-3930-5DE1-7605-806E5979C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76" r="1" b="47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184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venku, obraz, budova&#10;&#10;Popis byl vytvořen automaticky">
            <a:extLst>
              <a:ext uri="{FF2B5EF4-FFF2-40B4-BE49-F238E27FC236}">
                <a16:creationId xmlns:a16="http://schemas.microsoft.com/office/drawing/2014/main" id="{1C66897C-A0FC-6C27-A574-472685367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68" r="8712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2B43D5-9575-A42D-BE82-9FAEE6B5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Výzkumný problém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7114B-332E-D9FE-D815-B6DFA028A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se děje v těchto idylických, poklidných, venkovských vesnicích, co by mohlo přispívat k nadměrným hospitalizacím</a:t>
            </a:r>
            <a:endParaRPr lang="cs-CZ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7172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Zástupný obsah 14" descr="Obsah obrázku skica, kresba, umění, oči&#10;&#10;Popis byl vytvořen automaticky">
            <a:extLst>
              <a:ext uri="{FF2B5EF4-FFF2-40B4-BE49-F238E27FC236}">
                <a16:creationId xmlns:a16="http://schemas.microsoft.com/office/drawing/2014/main" id="{3BAD5CA9-B11D-AF33-DF02-38E0F997E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2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6"/>
    </mc:Choice>
    <mc:Fallback>
      <p:transition spd="slow" advTm="20386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144</Words>
  <Application>Microsoft Macintosh PowerPoint</Application>
  <PresentationFormat>Širokoúhlá obrazovka</PresentationFormat>
  <Paragraphs>17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Motiv Office</vt:lpstr>
      <vt:lpstr>Svatí, učenci a schizofrenici</vt:lpstr>
      <vt:lpstr>Prezentace aplikace PowerPoint</vt:lpstr>
      <vt:lpstr>Prezentace aplikace PowerPoint</vt:lpstr>
      <vt:lpstr>Prezentace aplikace PowerPoint</vt:lpstr>
      <vt:lpstr>TERÉN A TÉMA </vt:lpstr>
      <vt:lpstr>Prezentace aplikace PowerPoint</vt:lpstr>
      <vt:lpstr>Prezentace aplikace PowerPoint</vt:lpstr>
      <vt:lpstr>Výzkumný problém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TAT obrázky a kresby</vt:lpstr>
      <vt:lpstr>Prezentace aplikace PowerPoint</vt:lpstr>
      <vt:lpstr>Reflexe metod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Svatí, učenci a schizofrenici</dc:title>
  <dc:creator>Vendula Šilhanová</dc:creator>
  <cp:lastModifiedBy>Vendula Šilhanová</cp:lastModifiedBy>
  <cp:revision>11</cp:revision>
  <dcterms:created xsi:type="dcterms:W3CDTF">2024-12-16T12:59:19Z</dcterms:created>
  <dcterms:modified xsi:type="dcterms:W3CDTF">2024-12-17T08:01:40Z</dcterms:modified>
</cp:coreProperties>
</file>