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4" r:id="rId5"/>
    <p:sldId id="262" r:id="rId6"/>
    <p:sldId id="259" r:id="rId7"/>
    <p:sldId id="260" r:id="rId8"/>
    <p:sldId id="261" r:id="rId9"/>
    <p:sldId id="25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2398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46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8642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956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628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0269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5238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964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10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606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314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D888CC-B61B-4385-BC39-2FD2A50E5F25}" type="datetimeFigureOut">
              <a:rPr lang="en-GB" smtClean="0"/>
              <a:t>08/10/2020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3369D4-68E2-40EB-AF7C-47BA307D5E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851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err="1" smtClean="0"/>
              <a:t>Taalverwerving</a:t>
            </a:r>
            <a:r>
              <a:rPr lang="en-GB" dirty="0" smtClean="0"/>
              <a:t>, 1ste </a:t>
            </a:r>
            <a:r>
              <a:rPr lang="en-GB" dirty="0" err="1" smtClean="0"/>
              <a:t>jaar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smtClean="0"/>
              <a:t>WERKWOORDSVORMEN </a:t>
            </a:r>
            <a:endParaRPr lang="en-GB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4572000"/>
            <a:ext cx="9144000" cy="685800"/>
          </a:xfrm>
        </p:spPr>
        <p:txBody>
          <a:bodyPr/>
          <a:lstStyle/>
          <a:p>
            <a:r>
              <a:rPr lang="en-GB" dirty="0" smtClean="0"/>
              <a:t>WINTERSEMESTER 2020/2021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362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30430"/>
          </a:xfrm>
        </p:spPr>
        <p:txBody>
          <a:bodyPr/>
          <a:lstStyle/>
          <a:p>
            <a:r>
              <a:rPr lang="en-GB" dirty="0" smtClean="0"/>
              <a:t>OVERZICHT WERKWOORDEN: HUISWERK</a:t>
            </a:r>
            <a:endParaRPr lang="en-GB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3246241"/>
              </p:ext>
            </p:extLst>
          </p:nvPr>
        </p:nvGraphicFramePr>
        <p:xfrm>
          <a:off x="900022" y="1311213"/>
          <a:ext cx="10515600" cy="51126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426">
                  <a:extLst>
                    <a:ext uri="{9D8B030D-6E8A-4147-A177-3AD203B41FA5}">
                      <a16:colId xmlns:a16="http://schemas.microsoft.com/office/drawing/2014/main" val="1191074657"/>
                    </a:ext>
                  </a:extLst>
                </a:gridCol>
                <a:gridCol w="4425351">
                  <a:extLst>
                    <a:ext uri="{9D8B030D-6E8A-4147-A177-3AD203B41FA5}">
                      <a16:colId xmlns:a16="http://schemas.microsoft.com/office/drawing/2014/main" val="48373020"/>
                    </a:ext>
                  </a:extLst>
                </a:gridCol>
                <a:gridCol w="2347823">
                  <a:extLst>
                    <a:ext uri="{9D8B030D-6E8A-4147-A177-3AD203B41FA5}">
                      <a16:colId xmlns:a16="http://schemas.microsoft.com/office/drawing/2014/main" val="1939628664"/>
                    </a:ext>
                  </a:extLst>
                </a:gridCol>
              </a:tblGrid>
              <a:tr h="964236">
                <a:tc>
                  <a:txBody>
                    <a:bodyPr/>
                    <a:lstStyle/>
                    <a:p>
                      <a:r>
                        <a:rPr lang="en-GB" dirty="0" smtClean="0"/>
                        <a:t>1ste</a:t>
                      </a:r>
                      <a:r>
                        <a:rPr lang="en-GB" baseline="0" dirty="0" smtClean="0"/>
                        <a:t> person </a:t>
                      </a:r>
                      <a:r>
                        <a:rPr lang="en-GB" baseline="0" dirty="0" err="1" smtClean="0"/>
                        <a:t>e</a:t>
                      </a:r>
                      <a:r>
                        <a:rPr lang="en-GB" dirty="0" err="1" smtClean="0"/>
                        <a:t>nkelvoud</a:t>
                      </a:r>
                      <a:r>
                        <a:rPr lang="en-GB" baseline="0" dirty="0" smtClean="0"/>
                        <a:t> / 1.osoba </a:t>
                      </a:r>
                      <a:r>
                        <a:rPr lang="en-GB" baseline="0" dirty="0" err="1" smtClean="0"/>
                        <a:t>singuláru</a:t>
                      </a:r>
                      <a:endParaRPr lang="en-GB" baseline="0" dirty="0" smtClean="0"/>
                    </a:p>
                    <a:p>
                      <a:r>
                        <a:rPr lang="en-GB" baseline="0" dirty="0" smtClean="0"/>
                        <a:t>IK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smtClean="0"/>
                        <a:t>1ste</a:t>
                      </a:r>
                      <a:r>
                        <a:rPr lang="en-GB" baseline="0" dirty="0" smtClean="0"/>
                        <a:t> person </a:t>
                      </a:r>
                      <a:r>
                        <a:rPr lang="en-GB" baseline="0" dirty="0" err="1" smtClean="0"/>
                        <a:t>meer</a:t>
                      </a:r>
                      <a:r>
                        <a:rPr lang="en-GB" dirty="0" err="1" smtClean="0"/>
                        <a:t>voud</a:t>
                      </a:r>
                      <a:r>
                        <a:rPr lang="en-GB" baseline="0" dirty="0" smtClean="0"/>
                        <a:t> / 1.osoba </a:t>
                      </a:r>
                      <a:r>
                        <a:rPr lang="en-GB" baseline="0" dirty="0" err="1" smtClean="0"/>
                        <a:t>plurálu</a:t>
                      </a:r>
                      <a:endParaRPr lang="en-GB" dirty="0" smtClean="0"/>
                    </a:p>
                    <a:p>
                      <a:r>
                        <a:rPr lang="en-GB" dirty="0" smtClean="0"/>
                        <a:t>WIJ / WE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infinitiv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714958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Ik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err="1" smtClean="0"/>
                        <a:t>werk</a:t>
                      </a:r>
                      <a:r>
                        <a:rPr lang="en-GB" dirty="0" smtClean="0"/>
                        <a:t>    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 ! </a:t>
                      </a:r>
                      <a:r>
                        <a:rPr lang="en-GB" strike="sngStrike" baseline="0" dirty="0" err="1" smtClean="0">
                          <a:solidFill>
                            <a:srgbClr val="FF0000"/>
                          </a:solidFill>
                        </a:rPr>
                        <a:t>werke</a:t>
                      </a:r>
                      <a:endParaRPr lang="en-GB" strike="sngStrike" baseline="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Wij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err="1" smtClean="0"/>
                        <a:t>werken</a:t>
                      </a:r>
                      <a:endParaRPr lang="en-GB" b="1" dirty="0" smtClean="0"/>
                    </a:p>
                    <a:p>
                      <a:endParaRPr lang="en-GB" strike="sngStrike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werken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2137882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Ik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smtClean="0"/>
                        <a:t>ben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Wij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err="1" smtClean="0"/>
                        <a:t>zijn</a:t>
                      </a:r>
                      <a:r>
                        <a:rPr lang="en-GB" dirty="0" smtClean="0"/>
                        <a:t>     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zijn</a:t>
                      </a:r>
                      <a:r>
                        <a:rPr lang="en-GB" dirty="0" smtClean="0"/>
                        <a:t>       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!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trike="sngStrike" baseline="0" dirty="0" err="1" smtClean="0">
                          <a:solidFill>
                            <a:srgbClr val="FF0000"/>
                          </a:solidFill>
                        </a:rPr>
                        <a:t>zijnen</a:t>
                      </a:r>
                      <a:endParaRPr lang="en-GB" strike="sngStrike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5594306"/>
                  </a:ext>
                </a:extLst>
              </a:tr>
              <a:tr h="1253506"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Ik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sz="18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doe</a:t>
                      </a:r>
                      <a:endParaRPr lang="en-GB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Wij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err="1" smtClean="0"/>
                        <a:t>doen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Doen</a:t>
                      </a:r>
                      <a:r>
                        <a:rPr lang="en-GB" dirty="0" smtClean="0"/>
                        <a:t>    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!</a:t>
                      </a:r>
                      <a:r>
                        <a:rPr lang="en-GB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trike="sngStrike" baseline="0" dirty="0" err="1" smtClean="0">
                          <a:solidFill>
                            <a:srgbClr val="FF0000"/>
                          </a:solidFill>
                        </a:rPr>
                        <a:t>doenen</a:t>
                      </a:r>
                      <a:endParaRPr lang="en-GB" strike="sngStrik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u="none" strike="noStrike" dirty="0" smtClean="0">
                          <a:solidFill>
                            <a:srgbClr val="FF0000"/>
                          </a:solidFill>
                        </a:rPr>
                        <a:t>               !</a:t>
                      </a:r>
                      <a:r>
                        <a:rPr lang="en-GB" u="none" strike="noStrike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GB" strike="sngStrike" baseline="0" dirty="0" err="1" smtClean="0">
                          <a:solidFill>
                            <a:srgbClr val="FF0000"/>
                          </a:solidFill>
                        </a:rPr>
                        <a:t>doeten</a:t>
                      </a:r>
                      <a:endParaRPr lang="en-GB" strike="sngStrike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trike="sngStrike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9975407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Ik</a:t>
                      </a:r>
                      <a:r>
                        <a:rPr lang="en-GB" baseline="0" dirty="0" smtClean="0"/>
                        <a:t> </a:t>
                      </a:r>
                      <a:r>
                        <a:rPr lang="en-GB" b="1" baseline="0" dirty="0" err="1" smtClean="0"/>
                        <a:t>heet</a:t>
                      </a:r>
                      <a:r>
                        <a:rPr lang="en-GB" baseline="0" dirty="0" smtClean="0"/>
                        <a:t>   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! </a:t>
                      </a:r>
                      <a:r>
                        <a:rPr lang="en-GB" strike="sngStrike" baseline="0" dirty="0" smtClean="0">
                          <a:solidFill>
                            <a:srgbClr val="FF0000"/>
                          </a:solidFill>
                        </a:rPr>
                        <a:t>het</a:t>
                      </a: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Wij</a:t>
                      </a:r>
                      <a:r>
                        <a:rPr lang="en-GB" dirty="0" smtClean="0"/>
                        <a:t> </a:t>
                      </a:r>
                      <a:r>
                        <a:rPr lang="en-GB" b="1" dirty="0" err="1" smtClean="0"/>
                        <a:t>heten</a:t>
                      </a:r>
                      <a:r>
                        <a:rPr lang="en-GB" dirty="0" smtClean="0"/>
                        <a:t>  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! </a:t>
                      </a:r>
                      <a:r>
                        <a:rPr lang="en-GB" strike="sngStrike" baseline="0" dirty="0" err="1" smtClean="0">
                          <a:solidFill>
                            <a:srgbClr val="FF0000"/>
                          </a:solidFill>
                        </a:rPr>
                        <a:t>heetten</a:t>
                      </a:r>
                      <a:endParaRPr lang="en-GB" strike="sngStrik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heten</a:t>
                      </a:r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99801795"/>
                  </a:ext>
                </a:extLst>
              </a:tr>
              <a:tr h="7237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dirty="0" err="1" smtClean="0"/>
                        <a:t>Ik</a:t>
                      </a:r>
                      <a:r>
                        <a:rPr lang="en-GB" dirty="0" smtClean="0"/>
                        <a:t> zit        </a:t>
                      </a:r>
                      <a:r>
                        <a:rPr lang="en-GB" dirty="0" smtClean="0">
                          <a:solidFill>
                            <a:srgbClr val="FF0000"/>
                          </a:solidFill>
                        </a:rPr>
                        <a:t>! </a:t>
                      </a:r>
                      <a:r>
                        <a:rPr lang="en-GB" strike="sngStrike" baseline="0" dirty="0" err="1" smtClean="0">
                          <a:solidFill>
                            <a:srgbClr val="FF0000"/>
                          </a:solidFill>
                        </a:rPr>
                        <a:t>zitt</a:t>
                      </a:r>
                      <a:endParaRPr lang="en-GB" strike="sngStrike" baseline="0" dirty="0" smtClean="0">
                        <a:solidFill>
                          <a:srgbClr val="FF0000"/>
                        </a:solidFill>
                      </a:endParaRPr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Wij</a:t>
                      </a:r>
                      <a:r>
                        <a:rPr lang="en-GB" dirty="0" smtClean="0"/>
                        <a:t> </a:t>
                      </a:r>
                      <a:r>
                        <a:rPr lang="en-GB" dirty="0" err="1" smtClean="0"/>
                        <a:t>zitten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err="1" smtClean="0"/>
                        <a:t>Zitten</a:t>
                      </a:r>
                      <a:r>
                        <a:rPr lang="en-GB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50996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944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5704"/>
          </a:xfrm>
        </p:spPr>
        <p:txBody>
          <a:bodyPr/>
          <a:lstStyle/>
          <a:p>
            <a:r>
              <a:rPr lang="en-GB" dirty="0" smtClean="0"/>
              <a:t>	</a:t>
            </a:r>
            <a:r>
              <a:rPr lang="en-GB" b="1" dirty="0" err="1" smtClean="0"/>
              <a:t>časování</a:t>
            </a:r>
            <a:r>
              <a:rPr lang="en-GB" b="1" dirty="0" smtClean="0"/>
              <a:t> </a:t>
            </a:r>
            <a:r>
              <a:rPr lang="en-GB" b="1" dirty="0" err="1" smtClean="0"/>
              <a:t>sloves</a:t>
            </a:r>
            <a:r>
              <a:rPr lang="en-GB" dirty="0" smtClean="0"/>
              <a:t>: </a:t>
            </a:r>
            <a:r>
              <a:rPr lang="en-GB" dirty="0" err="1" smtClean="0"/>
              <a:t>přítomný</a:t>
            </a:r>
            <a:r>
              <a:rPr lang="en-GB" dirty="0" smtClean="0"/>
              <a:t> </a:t>
            </a:r>
            <a:r>
              <a:rPr lang="en-GB" dirty="0" err="1" smtClean="0"/>
              <a:t>čas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78634"/>
            <a:ext cx="10515600" cy="459832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b="1" dirty="0" smtClean="0"/>
              <a:t>WERKEN (</a:t>
            </a:r>
            <a:r>
              <a:rPr lang="en-GB" b="1" dirty="0" err="1" smtClean="0"/>
              <a:t>pracovat</a:t>
            </a:r>
            <a:r>
              <a:rPr lang="en-GB" b="1" dirty="0" smtClean="0"/>
              <a:t>)</a:t>
            </a:r>
            <a:r>
              <a:rPr lang="cs-CZ" dirty="0"/>
              <a:t> </a:t>
            </a:r>
            <a:endParaRPr lang="en-GB" dirty="0" smtClean="0"/>
          </a:p>
          <a:p>
            <a:endParaRPr lang="en-GB" dirty="0"/>
          </a:p>
          <a:p>
            <a:pPr marL="0" indent="0">
              <a:buNone/>
            </a:pPr>
            <a:r>
              <a:rPr lang="cs-CZ" dirty="0" smtClean="0"/>
              <a:t>I</a:t>
            </a:r>
            <a:r>
              <a:rPr lang="en-GB" dirty="0" smtClean="0"/>
              <a:t>K		WERK (</a:t>
            </a:r>
            <a:r>
              <a:rPr lang="en-GB" dirty="0" err="1" smtClean="0"/>
              <a:t>kořen</a:t>
            </a:r>
            <a:r>
              <a:rPr lang="en-GB" dirty="0" smtClean="0"/>
              <a:t>)</a:t>
            </a:r>
            <a:r>
              <a:rPr lang="cs-CZ" dirty="0"/>
              <a:t>	</a:t>
            </a:r>
            <a:r>
              <a:rPr lang="cs-CZ" b="1" dirty="0"/>
              <a:t>	</a:t>
            </a:r>
            <a:r>
              <a:rPr lang="cs-CZ" dirty="0" err="1" smtClean="0"/>
              <a:t>Wij</a:t>
            </a:r>
            <a:r>
              <a:rPr lang="cs-CZ" dirty="0"/>
              <a:t>	</a:t>
            </a:r>
            <a:r>
              <a:rPr lang="en-GB" dirty="0" smtClean="0"/>
              <a:t>WERK</a:t>
            </a:r>
            <a:r>
              <a:rPr lang="en-GB" b="1" dirty="0" smtClean="0"/>
              <a:t>EN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cs-CZ" dirty="0" err="1" smtClean="0"/>
              <a:t>Jij</a:t>
            </a:r>
            <a:r>
              <a:rPr lang="cs-CZ" dirty="0" smtClean="0"/>
              <a:t>/U</a:t>
            </a:r>
            <a:r>
              <a:rPr lang="en-GB" dirty="0" smtClean="0"/>
              <a:t>	</a:t>
            </a:r>
            <a:r>
              <a:rPr lang="cs-CZ" dirty="0" smtClean="0"/>
              <a:t> </a:t>
            </a:r>
            <a:r>
              <a:rPr lang="en-GB" dirty="0" smtClean="0"/>
              <a:t>	WERK</a:t>
            </a:r>
            <a:r>
              <a:rPr lang="en-GB" b="1" dirty="0" smtClean="0"/>
              <a:t>T</a:t>
            </a:r>
            <a:r>
              <a:rPr lang="cs-CZ" dirty="0"/>
              <a:t>			</a:t>
            </a:r>
            <a:r>
              <a:rPr lang="cs-CZ" dirty="0" err="1" smtClean="0"/>
              <a:t>Jullie</a:t>
            </a:r>
            <a:r>
              <a:rPr lang="cs-CZ" dirty="0"/>
              <a:t>	</a:t>
            </a:r>
            <a:r>
              <a:rPr lang="en-GB" dirty="0" smtClean="0"/>
              <a:t>WERK</a:t>
            </a:r>
            <a:r>
              <a:rPr lang="en-GB" b="1" dirty="0" smtClean="0"/>
              <a:t>EN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cs-CZ" dirty="0" err="1" smtClean="0"/>
              <a:t>Hij</a:t>
            </a:r>
            <a:r>
              <a:rPr lang="cs-CZ" dirty="0" smtClean="0"/>
              <a:t>/</a:t>
            </a:r>
            <a:r>
              <a:rPr lang="cs-CZ" dirty="0" err="1" smtClean="0"/>
              <a:t>Zij</a:t>
            </a:r>
            <a:r>
              <a:rPr lang="cs-CZ" dirty="0" smtClean="0"/>
              <a:t>/</a:t>
            </a:r>
            <a:r>
              <a:rPr lang="cs-CZ" dirty="0" err="1" smtClean="0"/>
              <a:t>Het</a:t>
            </a:r>
            <a:r>
              <a:rPr lang="en-GB" dirty="0" smtClean="0"/>
              <a:t>	 WERK</a:t>
            </a:r>
            <a:r>
              <a:rPr lang="en-GB" b="1" dirty="0" smtClean="0"/>
              <a:t>T </a:t>
            </a:r>
            <a:r>
              <a:rPr lang="cs-CZ" dirty="0"/>
              <a:t>	     	</a:t>
            </a:r>
            <a:r>
              <a:rPr lang="en-GB" dirty="0" smtClean="0"/>
              <a:t>	</a:t>
            </a:r>
            <a:r>
              <a:rPr lang="cs-CZ" dirty="0" err="1" smtClean="0"/>
              <a:t>Zij</a:t>
            </a:r>
            <a:r>
              <a:rPr lang="cs-CZ" dirty="0"/>
              <a:t>	</a:t>
            </a:r>
            <a:r>
              <a:rPr lang="en-GB" dirty="0" smtClean="0"/>
              <a:t> WERK</a:t>
            </a:r>
            <a:r>
              <a:rPr lang="en-GB" b="1" dirty="0" smtClean="0"/>
              <a:t>EN</a:t>
            </a:r>
            <a:endParaRPr lang="en-GB" dirty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POZOR: </a:t>
            </a:r>
            <a:r>
              <a:rPr lang="en-GB" sz="2000" dirty="0" smtClean="0">
                <a:solidFill>
                  <a:srgbClr val="FF0000"/>
                </a:solidFill>
              </a:rPr>
              <a:t>u </a:t>
            </a:r>
            <a:r>
              <a:rPr lang="en-GB" sz="2000" dirty="0" err="1" smtClean="0">
                <a:solidFill>
                  <a:srgbClr val="FF0000"/>
                </a:solidFill>
              </a:rPr>
              <a:t>otázky</a:t>
            </a:r>
            <a:r>
              <a:rPr lang="en-GB" sz="2000" dirty="0" smtClean="0">
                <a:solidFill>
                  <a:srgbClr val="FF0000"/>
                </a:solidFill>
              </a:rPr>
              <a:t> a </a:t>
            </a:r>
            <a:r>
              <a:rPr lang="en-GB" sz="2000" dirty="0" err="1" smtClean="0">
                <a:solidFill>
                  <a:srgbClr val="FF0000"/>
                </a:solidFill>
              </a:rPr>
              <a:t>inverze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dirty="0" err="1" smtClean="0">
                <a:solidFill>
                  <a:srgbClr val="FF0000"/>
                </a:solidFill>
              </a:rPr>
              <a:t>odpadá</a:t>
            </a:r>
            <a:r>
              <a:rPr lang="en-GB" sz="2000" dirty="0" smtClean="0">
                <a:solidFill>
                  <a:srgbClr val="FF0000"/>
                </a:solidFill>
              </a:rPr>
              <a:t> v </a:t>
            </a:r>
            <a:r>
              <a:rPr lang="en-GB" sz="2000" dirty="0" err="1" smtClean="0">
                <a:solidFill>
                  <a:srgbClr val="FF0000"/>
                </a:solidFill>
              </a:rPr>
              <a:t>případě</a:t>
            </a:r>
            <a:r>
              <a:rPr lang="en-GB" sz="2000" dirty="0" smtClean="0">
                <a:solidFill>
                  <a:srgbClr val="FF0000"/>
                </a:solidFill>
              </a:rPr>
              <a:t> 2. </a:t>
            </a:r>
            <a:r>
              <a:rPr lang="en-GB" sz="2000" dirty="0" err="1" smtClean="0">
                <a:solidFill>
                  <a:srgbClr val="FF0000"/>
                </a:solidFill>
              </a:rPr>
              <a:t>osoby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b="1" dirty="0" smtClean="0">
                <a:solidFill>
                  <a:srgbClr val="FF0000"/>
                </a:solidFill>
              </a:rPr>
              <a:t>“</a:t>
            </a:r>
            <a:r>
              <a:rPr lang="en-GB" sz="2000" b="1" dirty="0" err="1" smtClean="0">
                <a:solidFill>
                  <a:srgbClr val="FF0000"/>
                </a:solidFill>
              </a:rPr>
              <a:t>jij</a:t>
            </a:r>
            <a:r>
              <a:rPr lang="en-GB" sz="2000" b="1" dirty="0" smtClean="0">
                <a:solidFill>
                  <a:srgbClr val="FF0000"/>
                </a:solidFill>
              </a:rPr>
              <a:t>” </a:t>
            </a:r>
            <a:r>
              <a:rPr lang="en-GB" sz="2000" dirty="0" err="1" smtClean="0">
                <a:solidFill>
                  <a:srgbClr val="FF0000"/>
                </a:solidFill>
              </a:rPr>
              <a:t>koncovka</a:t>
            </a:r>
            <a:r>
              <a:rPr lang="en-GB" sz="2000" dirty="0" smtClean="0">
                <a:solidFill>
                  <a:srgbClr val="FF0000"/>
                </a:solidFill>
              </a:rPr>
              <a:t> </a:t>
            </a:r>
            <a:r>
              <a:rPr lang="en-GB" sz="2000" i="1" dirty="0" smtClean="0">
                <a:solidFill>
                  <a:srgbClr val="FF0000"/>
                </a:solidFill>
              </a:rPr>
              <a:t>–t:</a:t>
            </a:r>
          </a:p>
          <a:p>
            <a:pPr marL="0" indent="0">
              <a:buNone/>
            </a:pPr>
            <a:r>
              <a:rPr lang="en-GB" sz="2000" b="1" dirty="0" smtClean="0">
                <a:solidFill>
                  <a:srgbClr val="FF0000"/>
                </a:solidFill>
              </a:rPr>
              <a:t>	</a:t>
            </a:r>
            <a:r>
              <a:rPr lang="en-GB" sz="2000" b="1" dirty="0" err="1" smtClean="0"/>
              <a:t>Srovnej</a:t>
            </a:r>
            <a:r>
              <a:rPr lang="en-GB" sz="2000" b="1" dirty="0" smtClean="0"/>
              <a:t>:  </a:t>
            </a:r>
            <a:r>
              <a:rPr lang="en-GB" sz="2000" b="1" dirty="0" smtClean="0">
                <a:solidFill>
                  <a:srgbClr val="FF0000"/>
                </a:solidFill>
              </a:rPr>
              <a:t>	</a:t>
            </a:r>
            <a:r>
              <a:rPr lang="en-GB" sz="2000" i="1" dirty="0" err="1" smtClean="0">
                <a:solidFill>
                  <a:srgbClr val="FF0000"/>
                </a:solidFill>
              </a:rPr>
              <a:t>Jij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b="1" i="1" dirty="0" err="1" smtClean="0">
                <a:solidFill>
                  <a:srgbClr val="FF0000"/>
                </a:solidFill>
              </a:rPr>
              <a:t>werkt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err="1" smtClean="0">
                <a:solidFill>
                  <a:srgbClr val="FF0000"/>
                </a:solidFill>
              </a:rPr>
              <a:t>hier</a:t>
            </a:r>
            <a:r>
              <a:rPr lang="en-GB" sz="2000" i="1" dirty="0" smtClean="0">
                <a:solidFill>
                  <a:srgbClr val="FF0000"/>
                </a:solidFill>
              </a:rPr>
              <a:t>, </a:t>
            </a:r>
            <a:r>
              <a:rPr lang="en-GB" sz="2000" i="1" dirty="0" err="1" smtClean="0">
                <a:solidFill>
                  <a:srgbClr val="FF0000"/>
                </a:solidFill>
              </a:rPr>
              <a:t>klopt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i="1" dirty="0" err="1" smtClean="0">
                <a:solidFill>
                  <a:srgbClr val="FF0000"/>
                </a:solidFill>
              </a:rPr>
              <a:t>dat</a:t>
            </a:r>
            <a:r>
              <a:rPr lang="en-GB" sz="2000" i="1" dirty="0" smtClean="0">
                <a:solidFill>
                  <a:srgbClr val="FF0000"/>
                </a:solidFill>
              </a:rPr>
              <a:t>?</a:t>
            </a:r>
          </a:p>
          <a:p>
            <a:pPr marL="0" indent="0">
              <a:buNone/>
            </a:pPr>
            <a:r>
              <a:rPr lang="en-GB" sz="2000" i="1" dirty="0">
                <a:solidFill>
                  <a:srgbClr val="FF0000"/>
                </a:solidFill>
              </a:rPr>
              <a:t>	</a:t>
            </a:r>
            <a:r>
              <a:rPr lang="en-GB" sz="2000" i="1" dirty="0" smtClean="0">
                <a:solidFill>
                  <a:srgbClr val="FF0000"/>
                </a:solidFill>
              </a:rPr>
              <a:t>		</a:t>
            </a:r>
            <a:r>
              <a:rPr lang="en-GB" sz="2000" i="1" dirty="0" err="1" smtClean="0">
                <a:solidFill>
                  <a:srgbClr val="FF0000"/>
                </a:solidFill>
              </a:rPr>
              <a:t>Waar</a:t>
            </a:r>
            <a:r>
              <a:rPr lang="en-GB" sz="2000" i="1" dirty="0" smtClean="0">
                <a:solidFill>
                  <a:srgbClr val="FF0000"/>
                </a:solidFill>
              </a:rPr>
              <a:t> </a:t>
            </a:r>
            <a:r>
              <a:rPr lang="en-GB" sz="2000" b="1" i="1" dirty="0" err="1" smtClean="0">
                <a:solidFill>
                  <a:srgbClr val="FF0000"/>
                </a:solidFill>
              </a:rPr>
              <a:t>werk</a:t>
            </a:r>
            <a:r>
              <a:rPr lang="en-GB" sz="2000" i="1" dirty="0" smtClean="0">
                <a:solidFill>
                  <a:srgbClr val="FF0000"/>
                </a:solidFill>
              </a:rPr>
              <a:t> je?</a:t>
            </a:r>
            <a:endParaRPr lang="en-GB" i="1" dirty="0"/>
          </a:p>
        </p:txBody>
      </p:sp>
      <p:pic>
        <p:nvPicPr>
          <p:cNvPr id="4" name="Obrázek 3" descr="&lt;strong&gt;Teacher&lt;/strong&gt; PNG Transparent Images | PNG Al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53487"/>
            <a:ext cx="921695" cy="14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701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jsou pravopisná pravidla </a:t>
            </a:r>
            <a:r>
              <a:rPr lang="en-GB" b="1" dirty="0" err="1" smtClean="0"/>
              <a:t>sloves</a:t>
            </a:r>
            <a:r>
              <a:rPr lang="en-GB" b="1" dirty="0" smtClean="0"/>
              <a:t> </a:t>
            </a:r>
            <a:r>
              <a:rPr lang="cs-CZ" b="1" dirty="0" smtClean="0"/>
              <a:t>v</a:t>
            </a:r>
            <a:r>
              <a:rPr lang="cs-CZ" b="1" dirty="0"/>
              <a:t> </a:t>
            </a:r>
            <a:r>
              <a:rPr lang="cs-CZ" b="1" dirty="0" err="1"/>
              <a:t>sg</a:t>
            </a:r>
            <a:r>
              <a:rPr lang="cs-CZ" b="1" dirty="0"/>
              <a:t>. a </a:t>
            </a:r>
            <a:r>
              <a:rPr lang="cs-CZ" b="1" dirty="0" err="1"/>
              <a:t>pl</a:t>
            </a:r>
            <a:r>
              <a:rPr lang="cs-CZ" b="1" dirty="0"/>
              <a:t>.?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1102" y="1690688"/>
            <a:ext cx="10732698" cy="448627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dirty="0" err="1" smtClean="0"/>
              <a:t>zásadní</a:t>
            </a:r>
            <a:r>
              <a:rPr lang="en-GB" dirty="0" smtClean="0"/>
              <a:t>:  </a:t>
            </a:r>
            <a:r>
              <a:rPr lang="en-GB" dirty="0" err="1" smtClean="0"/>
              <a:t>rozdíl</a:t>
            </a:r>
            <a:r>
              <a:rPr lang="en-GB" dirty="0" smtClean="0"/>
              <a:t> </a:t>
            </a:r>
            <a:r>
              <a:rPr lang="en-GB" dirty="0" err="1" smtClean="0"/>
              <a:t>mezi</a:t>
            </a:r>
            <a:r>
              <a:rPr lang="en-GB" dirty="0" smtClean="0"/>
              <a:t> </a:t>
            </a:r>
            <a:r>
              <a:rPr lang="en-GB" b="1" dirty="0" smtClean="0"/>
              <a:t>OTEVŘENOU a ZAVŘENOU SLABIKOU</a:t>
            </a:r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ZAVŘENÁ SLABIKA: </a:t>
            </a:r>
            <a:r>
              <a:rPr lang="en-GB" b="1" dirty="0" err="1"/>
              <a:t>končí</a:t>
            </a:r>
            <a:r>
              <a:rPr lang="en-GB" b="1" dirty="0"/>
              <a:t> </a:t>
            </a:r>
            <a:r>
              <a:rPr lang="en-GB" b="1" dirty="0" err="1"/>
              <a:t>souhláskou</a:t>
            </a:r>
            <a:endParaRPr lang="en-GB" b="1" dirty="0"/>
          </a:p>
          <a:p>
            <a:pPr marL="0" indent="0">
              <a:buNone/>
            </a:pPr>
            <a:endParaRPr lang="en-GB" b="1" dirty="0"/>
          </a:p>
          <a:p>
            <a:pPr marL="0" indent="0">
              <a:buNone/>
            </a:pPr>
            <a:r>
              <a:rPr lang="en-GB" b="1" dirty="0"/>
              <a:t>Jan			school		</a:t>
            </a:r>
            <a:r>
              <a:rPr lang="en-GB" b="1" dirty="0" err="1"/>
              <a:t>zes</a:t>
            </a:r>
            <a:r>
              <a:rPr lang="en-GB" b="1" dirty="0"/>
              <a:t>		(</a:t>
            </a:r>
            <a:r>
              <a:rPr lang="en-GB" b="1" dirty="0" err="1"/>
              <a:t>ik</a:t>
            </a:r>
            <a:r>
              <a:rPr lang="en-GB" b="1" dirty="0"/>
              <a:t>) </a:t>
            </a:r>
            <a:r>
              <a:rPr lang="en-GB" b="1" dirty="0" err="1" smtClean="0"/>
              <a:t>heet</a:t>
            </a:r>
            <a:r>
              <a:rPr lang="en-GB" b="1" dirty="0" smtClean="0"/>
              <a:t>          as</a:t>
            </a:r>
            <a:endParaRPr lang="en-GB" b="1" dirty="0"/>
          </a:p>
          <a:p>
            <a:pPr marL="0" indent="0">
              <a:buNone/>
            </a:pPr>
            <a:r>
              <a:rPr lang="en-GB" b="1" dirty="0" smtClean="0"/>
              <a:t>	</a:t>
            </a:r>
          </a:p>
          <a:p>
            <a:pPr marL="0" indent="0">
              <a:buNone/>
            </a:pPr>
            <a:r>
              <a:rPr lang="en-GB" b="1" dirty="0" smtClean="0"/>
              <a:t>OTEVŘENÁ SLABIKA:  </a:t>
            </a:r>
            <a:r>
              <a:rPr lang="en-GB" b="1" dirty="0" err="1" smtClean="0"/>
              <a:t>končí</a:t>
            </a:r>
            <a:r>
              <a:rPr lang="en-GB" b="1" dirty="0" smtClean="0"/>
              <a:t> </a:t>
            </a:r>
            <a:r>
              <a:rPr lang="en-GB" b="1" dirty="0" err="1" smtClean="0"/>
              <a:t>samohláskou</a:t>
            </a:r>
            <a:endParaRPr lang="en-GB" b="1" dirty="0" smtClean="0"/>
          </a:p>
          <a:p>
            <a:pPr marL="0" indent="0">
              <a:buNone/>
            </a:pPr>
            <a:endParaRPr lang="en-GB" b="1" dirty="0" smtClean="0"/>
          </a:p>
          <a:p>
            <a:pPr marL="0" indent="0">
              <a:buNone/>
            </a:pPr>
            <a:r>
              <a:rPr lang="en-GB" b="1" dirty="0" smtClean="0"/>
              <a:t>(</a:t>
            </a:r>
            <a:r>
              <a:rPr lang="en-GB" b="1" dirty="0" err="1" smtClean="0"/>
              <a:t>ik</a:t>
            </a:r>
            <a:r>
              <a:rPr lang="en-GB" b="1" dirty="0" smtClean="0"/>
              <a:t>) </a:t>
            </a:r>
            <a:r>
              <a:rPr lang="en-GB" b="1" dirty="0" err="1" smtClean="0"/>
              <a:t>sta</a:t>
            </a:r>
            <a:r>
              <a:rPr lang="en-GB" b="1" dirty="0" smtClean="0"/>
              <a:t>	we	   (</a:t>
            </a:r>
            <a:r>
              <a:rPr lang="en-GB" b="1" dirty="0" err="1" smtClean="0"/>
              <a:t>ik</a:t>
            </a:r>
            <a:r>
              <a:rPr lang="en-GB" b="1" dirty="0" smtClean="0"/>
              <a:t>) </a:t>
            </a:r>
            <a:r>
              <a:rPr lang="en-GB" b="1" dirty="0" err="1" smtClean="0"/>
              <a:t>ga</a:t>
            </a:r>
            <a:r>
              <a:rPr lang="en-GB" b="1" dirty="0" smtClean="0"/>
              <a:t>            wo</a:t>
            </a:r>
            <a:r>
              <a:rPr lang="en-GB" dirty="0" smtClean="0"/>
              <a:t>-</a:t>
            </a:r>
            <a:r>
              <a:rPr lang="en-GB" dirty="0" err="1" smtClean="0"/>
              <a:t>nen</a:t>
            </a:r>
            <a:r>
              <a:rPr lang="en-GB" dirty="0" smtClean="0"/>
              <a:t>       </a:t>
            </a:r>
            <a:r>
              <a:rPr lang="en-GB" b="1" dirty="0" err="1" smtClean="0"/>
              <a:t>scho</a:t>
            </a:r>
            <a:r>
              <a:rPr lang="en-GB" dirty="0" err="1" smtClean="0"/>
              <a:t>-len</a:t>
            </a:r>
            <a:endParaRPr lang="en-GB" dirty="0" smtClean="0"/>
          </a:p>
          <a:p>
            <a:pPr marL="0" indent="0">
              <a:buNone/>
            </a:pPr>
            <a:endParaRPr lang="en-GB" b="1" dirty="0"/>
          </a:p>
        </p:txBody>
      </p:sp>
      <p:pic>
        <p:nvPicPr>
          <p:cNvPr id="4" name="Obrázek 3" descr="&lt;strong&gt;Teacher&lt;/strong&gt; PNG Transparent Images | PNG Al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879" y="1380226"/>
            <a:ext cx="921695" cy="14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08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jsou pravopisná pravidla </a:t>
            </a:r>
            <a:r>
              <a:rPr lang="en-GB" b="1" dirty="0" err="1" smtClean="0"/>
              <a:t>sloves</a:t>
            </a:r>
            <a:r>
              <a:rPr lang="en-GB" b="1" dirty="0" smtClean="0"/>
              <a:t> </a:t>
            </a:r>
            <a:r>
              <a:rPr lang="cs-CZ" b="1" dirty="0" smtClean="0"/>
              <a:t>v</a:t>
            </a:r>
            <a:r>
              <a:rPr lang="cs-CZ" b="1" dirty="0"/>
              <a:t> </a:t>
            </a:r>
            <a:r>
              <a:rPr lang="cs-CZ" b="1" dirty="0" err="1"/>
              <a:t>sg</a:t>
            </a:r>
            <a:r>
              <a:rPr lang="cs-CZ" b="1" dirty="0"/>
              <a:t>. a </a:t>
            </a:r>
            <a:r>
              <a:rPr lang="cs-CZ" b="1" dirty="0" err="1"/>
              <a:t>pl</a:t>
            </a:r>
            <a:r>
              <a:rPr lang="cs-CZ" b="1" dirty="0"/>
              <a:t>.?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1102" y="1690688"/>
            <a:ext cx="10732698" cy="4486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/>
              <a:t>	</a:t>
            </a:r>
            <a:r>
              <a:rPr lang="en-GB" b="1" dirty="0" smtClean="0"/>
              <a:t>IK-</a:t>
            </a:r>
            <a:r>
              <a:rPr lang="en-GB" b="1" dirty="0" err="1" smtClean="0"/>
              <a:t>vorm</a:t>
            </a:r>
            <a:r>
              <a:rPr lang="en-GB" b="1" dirty="0" smtClean="0"/>
              <a:t> → </a:t>
            </a:r>
            <a:r>
              <a:rPr lang="en-GB" b="1" dirty="0" err="1" smtClean="0"/>
              <a:t>kořen</a:t>
            </a:r>
            <a:r>
              <a:rPr lang="en-GB" b="1" dirty="0" smtClean="0"/>
              <a:t> </a:t>
            </a:r>
            <a:r>
              <a:rPr lang="en-GB" b="1" dirty="0" err="1" smtClean="0"/>
              <a:t>slova</a:t>
            </a:r>
            <a:r>
              <a:rPr lang="en-GB" b="1" dirty="0"/>
              <a:t> </a:t>
            </a:r>
            <a:r>
              <a:rPr lang="en-GB" b="1" dirty="0" smtClean="0"/>
              <a:t>		</a:t>
            </a:r>
            <a:r>
              <a:rPr lang="en-GB" b="1" dirty="0" err="1" smtClean="0"/>
              <a:t>plurál</a:t>
            </a:r>
            <a:r>
              <a:rPr lang="en-GB" b="1" dirty="0" smtClean="0"/>
              <a:t> / </a:t>
            </a:r>
            <a:r>
              <a:rPr lang="en-GB" b="1" dirty="0" err="1" smtClean="0"/>
              <a:t>infinitiv</a:t>
            </a:r>
            <a:r>
              <a:rPr lang="en-GB" b="1" dirty="0" smtClean="0"/>
              <a:t> →   </a:t>
            </a:r>
            <a:r>
              <a:rPr lang="en-GB" b="1" i="1" dirty="0" smtClean="0"/>
              <a:t>+ (e)n	</a:t>
            </a: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 smtClean="0"/>
              <a:t>	</a:t>
            </a:r>
            <a:r>
              <a:rPr lang="en-GB" dirty="0" err="1" smtClean="0"/>
              <a:t>ik</a:t>
            </a:r>
            <a:r>
              <a:rPr lang="en-GB" dirty="0" smtClean="0"/>
              <a:t> WERK				WERKEN</a:t>
            </a:r>
          </a:p>
          <a:p>
            <a:pPr marL="0" indent="0">
              <a:buNone/>
            </a:pPr>
            <a:r>
              <a:rPr lang="en-GB" dirty="0"/>
              <a:t>	</a:t>
            </a:r>
            <a:endParaRPr lang="en-GB" dirty="0" smtClean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 smtClean="0"/>
              <a:t>ik</a:t>
            </a:r>
            <a:r>
              <a:rPr lang="en-GB" dirty="0" smtClean="0"/>
              <a:t> VORM				VORMEN</a:t>
            </a:r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err="1" smtClean="0"/>
              <a:t>ik</a:t>
            </a:r>
            <a:r>
              <a:rPr lang="en-GB" dirty="0"/>
              <a:t> </a:t>
            </a:r>
            <a:r>
              <a:rPr lang="en-GB" dirty="0" smtClean="0"/>
              <a:t>BEGRIJP				BEGRIJPEN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9545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Jaká jsou pravopisná pravidla </a:t>
            </a:r>
            <a:r>
              <a:rPr lang="en-GB" b="1" dirty="0" err="1" smtClean="0"/>
              <a:t>sloves</a:t>
            </a:r>
            <a:r>
              <a:rPr lang="en-GB" b="1" dirty="0" smtClean="0"/>
              <a:t> </a:t>
            </a:r>
            <a:r>
              <a:rPr lang="cs-CZ" b="1" dirty="0" smtClean="0"/>
              <a:t>v</a:t>
            </a:r>
            <a:r>
              <a:rPr lang="cs-CZ" b="1" dirty="0"/>
              <a:t> </a:t>
            </a:r>
            <a:r>
              <a:rPr lang="cs-CZ" b="1" dirty="0" err="1"/>
              <a:t>sg</a:t>
            </a:r>
            <a:r>
              <a:rPr lang="cs-CZ" b="1" dirty="0"/>
              <a:t>. a </a:t>
            </a:r>
            <a:r>
              <a:rPr lang="cs-CZ" b="1" dirty="0" err="1"/>
              <a:t>pl</a:t>
            </a:r>
            <a:r>
              <a:rPr lang="cs-CZ" b="1" dirty="0"/>
              <a:t>.?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2914" y="1561383"/>
            <a:ext cx="11800936" cy="45810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u="sng" dirty="0" err="1"/>
              <a:t>u</a:t>
            </a:r>
            <a:r>
              <a:rPr lang="en-GB" b="1" u="sng" dirty="0" err="1" smtClean="0"/>
              <a:t>zavřená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slabika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krátká</a:t>
            </a:r>
            <a:r>
              <a:rPr lang="en-GB" b="1" u="sng" dirty="0" smtClean="0"/>
              <a:t>:    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 err="1" smtClean="0"/>
              <a:t>Ik</a:t>
            </a:r>
            <a:r>
              <a:rPr lang="en-GB" dirty="0" smtClean="0"/>
              <a:t> KEN	</a:t>
            </a:r>
            <a:r>
              <a:rPr lang="en-GB" dirty="0"/>
              <a:t>	</a:t>
            </a:r>
            <a:r>
              <a:rPr lang="en-GB" dirty="0" smtClean="0"/>
              <a:t>→   </a:t>
            </a:r>
            <a:r>
              <a:rPr lang="en-GB" dirty="0" smtClean="0"/>
              <a:t>ken – </a:t>
            </a:r>
            <a:r>
              <a:rPr lang="en-GB" dirty="0" err="1" smtClean="0"/>
              <a:t>nen</a:t>
            </a:r>
            <a:r>
              <a:rPr lang="en-GB" dirty="0" smtClean="0"/>
              <a:t> 		→  </a:t>
            </a:r>
            <a:r>
              <a:rPr lang="en-GB" dirty="0" err="1" smtClean="0"/>
              <a:t>wij</a:t>
            </a:r>
            <a:r>
              <a:rPr lang="en-GB" dirty="0" smtClean="0"/>
              <a:t> </a:t>
            </a:r>
            <a:r>
              <a:rPr lang="en-GB" dirty="0" smtClean="0"/>
              <a:t>KENNEN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err="1" smtClean="0"/>
              <a:t>Ik</a:t>
            </a:r>
            <a:r>
              <a:rPr lang="en-GB" dirty="0" smtClean="0"/>
              <a:t> STOP 		</a:t>
            </a:r>
            <a:r>
              <a:rPr lang="en-GB" dirty="0" smtClean="0"/>
              <a:t>→   </a:t>
            </a:r>
            <a:r>
              <a:rPr lang="en-GB" dirty="0" smtClean="0"/>
              <a:t>stop – pen 		→ </a:t>
            </a:r>
            <a:r>
              <a:rPr lang="en-GB" dirty="0" err="1" smtClean="0"/>
              <a:t>wij</a:t>
            </a:r>
            <a:r>
              <a:rPr lang="en-GB" dirty="0" smtClean="0"/>
              <a:t> </a:t>
            </a:r>
            <a:r>
              <a:rPr lang="en-GB" dirty="0" smtClean="0"/>
              <a:t>STOPPEN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Ik</a:t>
            </a:r>
            <a:r>
              <a:rPr lang="en-GB" dirty="0" smtClean="0"/>
              <a:t> ZIT 		</a:t>
            </a:r>
            <a:r>
              <a:rPr lang="en-GB" dirty="0"/>
              <a:t>	</a:t>
            </a:r>
            <a:r>
              <a:rPr lang="en-GB" dirty="0" smtClean="0"/>
              <a:t>→   </a:t>
            </a:r>
            <a:r>
              <a:rPr lang="en-GB" dirty="0" smtClean="0"/>
              <a:t>zit – ten 			→ </a:t>
            </a:r>
            <a:r>
              <a:rPr lang="en-GB" dirty="0" err="1" smtClean="0"/>
              <a:t>wij</a:t>
            </a:r>
            <a:r>
              <a:rPr lang="en-GB" dirty="0" smtClean="0"/>
              <a:t> ZITTEN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/>
              <a:t> </a:t>
            </a:r>
            <a:r>
              <a:rPr lang="en-GB" dirty="0" smtClean="0"/>
              <a:t>    </a:t>
            </a:r>
            <a:r>
              <a:rPr lang="en-GB" dirty="0" smtClean="0"/>
              <a:t>PRAVIDLO</a:t>
            </a:r>
            <a:r>
              <a:rPr lang="en-GB" dirty="0" smtClean="0"/>
              <a:t>: </a:t>
            </a:r>
            <a:r>
              <a:rPr lang="en-GB" b="1" dirty="0" err="1" smtClean="0">
                <a:solidFill>
                  <a:srgbClr val="FF0000"/>
                </a:solidFill>
              </a:rPr>
              <a:t>na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konci</a:t>
            </a:r>
            <a:r>
              <a:rPr lang="en-GB" b="1" dirty="0" smtClean="0">
                <a:solidFill>
                  <a:srgbClr val="FF0000"/>
                </a:solidFill>
              </a:rPr>
              <a:t> NL </a:t>
            </a:r>
            <a:r>
              <a:rPr lang="en-GB" b="1" dirty="0" err="1" smtClean="0">
                <a:solidFill>
                  <a:srgbClr val="FF0000"/>
                </a:solidFill>
              </a:rPr>
              <a:t>slov</a:t>
            </a:r>
            <a:r>
              <a:rPr lang="en-GB" b="1" dirty="0" smtClean="0">
                <a:solidFill>
                  <a:srgbClr val="FF0000"/>
                </a:solidFill>
              </a:rPr>
              <a:t> a </a:t>
            </a:r>
            <a:r>
              <a:rPr lang="en-GB" b="1" dirty="0" err="1" smtClean="0">
                <a:solidFill>
                  <a:srgbClr val="FF0000"/>
                </a:solidFill>
              </a:rPr>
              <a:t>uzavřených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slabik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nezdvojujeme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souhlásky</a:t>
            </a:r>
            <a:r>
              <a:rPr lang="en-GB" b="1" dirty="0" smtClean="0">
                <a:solidFill>
                  <a:srgbClr val="FF0000"/>
                </a:solidFill>
              </a:rPr>
              <a:t>  !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Obrázek 3" descr="&lt;strong&gt;Teacher&lt;/strong&gt; PNG Transparent Images | PNG Al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141344"/>
            <a:ext cx="921695" cy="14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1543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8618"/>
          </a:xfrm>
        </p:spPr>
        <p:txBody>
          <a:bodyPr/>
          <a:lstStyle/>
          <a:p>
            <a:r>
              <a:rPr lang="cs-CZ" b="1" dirty="0" smtClean="0"/>
              <a:t>Jaká jsou pravopisná pravidla </a:t>
            </a:r>
            <a:r>
              <a:rPr lang="en-GB" b="1" dirty="0" err="1" smtClean="0"/>
              <a:t>sloves</a:t>
            </a:r>
            <a:r>
              <a:rPr lang="en-GB" b="1" dirty="0" smtClean="0"/>
              <a:t> </a:t>
            </a:r>
            <a:r>
              <a:rPr lang="cs-CZ" b="1" dirty="0" smtClean="0"/>
              <a:t>v </a:t>
            </a:r>
            <a:r>
              <a:rPr lang="cs-CZ" b="1" dirty="0" err="1" smtClean="0"/>
              <a:t>sg</a:t>
            </a:r>
            <a:r>
              <a:rPr lang="cs-CZ" b="1" dirty="0" smtClean="0"/>
              <a:t>. a </a:t>
            </a:r>
            <a:r>
              <a:rPr lang="cs-CZ" b="1" dirty="0" err="1" smtClean="0"/>
              <a:t>pl</a:t>
            </a:r>
            <a:r>
              <a:rPr lang="cs-CZ" b="1" dirty="0" smtClean="0"/>
              <a:t>.?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8575" y="1578634"/>
            <a:ext cx="11300602" cy="484804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u="sng" dirty="0" err="1" smtClean="0"/>
              <a:t>slabika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dlouhá</a:t>
            </a:r>
            <a:r>
              <a:rPr lang="en-GB" dirty="0" smtClean="0"/>
              <a:t>:   </a:t>
            </a:r>
          </a:p>
          <a:p>
            <a:pPr marL="0" indent="0">
              <a:buNone/>
            </a:pPr>
            <a:r>
              <a:rPr lang="en-GB" dirty="0" err="1"/>
              <a:t>u</a:t>
            </a:r>
            <a:r>
              <a:rPr lang="en-GB" dirty="0" err="1" smtClean="0"/>
              <a:t>zavřená</a:t>
            </a:r>
            <a:r>
              <a:rPr lang="en-GB" dirty="0" smtClean="0"/>
              <a:t> </a:t>
            </a:r>
            <a:r>
              <a:rPr lang="en-GB" dirty="0" err="1" smtClean="0"/>
              <a:t>slabika</a:t>
            </a:r>
            <a:r>
              <a:rPr lang="en-GB" dirty="0" smtClean="0"/>
              <a:t> = </a:t>
            </a:r>
            <a:r>
              <a:rPr lang="en-GB" b="1" dirty="0" err="1" smtClean="0"/>
              <a:t>dvě</a:t>
            </a:r>
            <a:r>
              <a:rPr lang="en-GB" b="1" dirty="0" smtClean="0"/>
              <a:t> </a:t>
            </a:r>
            <a:r>
              <a:rPr lang="en-GB" b="1" dirty="0" err="1" smtClean="0"/>
              <a:t>samohlásky</a:t>
            </a:r>
            <a:r>
              <a:rPr lang="en-GB" b="1" dirty="0" smtClean="0"/>
              <a:t>   </a:t>
            </a:r>
            <a:r>
              <a:rPr lang="en-GB" dirty="0" smtClean="0"/>
              <a:t>x  </a:t>
            </a:r>
            <a:r>
              <a:rPr lang="en-GB" dirty="0" err="1" smtClean="0"/>
              <a:t>otevřená</a:t>
            </a:r>
            <a:r>
              <a:rPr lang="en-GB" dirty="0" smtClean="0"/>
              <a:t>: </a:t>
            </a:r>
            <a:r>
              <a:rPr lang="en-GB" b="1" dirty="0" err="1" smtClean="0"/>
              <a:t>jedna</a:t>
            </a:r>
            <a:r>
              <a:rPr lang="en-GB" b="1" dirty="0" smtClean="0"/>
              <a:t> </a:t>
            </a:r>
            <a:r>
              <a:rPr lang="en-GB" b="1" dirty="0" err="1" smtClean="0"/>
              <a:t>samohláska</a:t>
            </a:r>
            <a:endParaRPr lang="en-GB" b="1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Ik</a:t>
            </a:r>
            <a:r>
              <a:rPr lang="en-GB" dirty="0" smtClean="0"/>
              <a:t> WOON 		</a:t>
            </a:r>
            <a:r>
              <a:rPr lang="en-GB" dirty="0" smtClean="0"/>
              <a:t>→   </a:t>
            </a:r>
            <a:r>
              <a:rPr lang="en-GB" dirty="0" smtClean="0"/>
              <a:t>wo  – </a:t>
            </a:r>
            <a:r>
              <a:rPr lang="en-GB" dirty="0" err="1" smtClean="0"/>
              <a:t>nen</a:t>
            </a:r>
            <a:r>
              <a:rPr lang="en-GB" dirty="0" smtClean="0"/>
              <a:t> 		→ </a:t>
            </a:r>
            <a:r>
              <a:rPr lang="en-GB" dirty="0" err="1" smtClean="0"/>
              <a:t>wij</a:t>
            </a:r>
            <a:r>
              <a:rPr lang="en-GB" dirty="0" smtClean="0"/>
              <a:t> WONEN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smtClean="0"/>
              <a:t>HEET 		</a:t>
            </a:r>
            <a:r>
              <a:rPr lang="en-GB" dirty="0" smtClean="0"/>
              <a:t>→   </a:t>
            </a:r>
            <a:r>
              <a:rPr lang="en-GB" dirty="0" smtClean="0"/>
              <a:t>he  – ten 			→ </a:t>
            </a:r>
            <a:r>
              <a:rPr lang="en-GB" dirty="0" err="1" smtClean="0"/>
              <a:t>wij</a:t>
            </a:r>
            <a:r>
              <a:rPr lang="en-GB" dirty="0" smtClean="0"/>
              <a:t> HETEN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 smtClean="0"/>
              <a:t>Ik</a:t>
            </a:r>
            <a:r>
              <a:rPr lang="en-GB" dirty="0" smtClean="0"/>
              <a:t> </a:t>
            </a:r>
            <a:r>
              <a:rPr lang="en-GB" dirty="0" smtClean="0"/>
              <a:t>STUDEER		</a:t>
            </a:r>
            <a:r>
              <a:rPr lang="en-GB" dirty="0" smtClean="0"/>
              <a:t>→   </a:t>
            </a:r>
            <a:r>
              <a:rPr lang="en-GB" dirty="0" err="1" smtClean="0"/>
              <a:t>stude</a:t>
            </a:r>
            <a:r>
              <a:rPr lang="en-GB" dirty="0" smtClean="0"/>
              <a:t>  – </a:t>
            </a:r>
            <a:r>
              <a:rPr lang="en-GB" dirty="0" err="1" smtClean="0"/>
              <a:t>ren</a:t>
            </a:r>
            <a:r>
              <a:rPr lang="en-GB" dirty="0" smtClean="0"/>
              <a:t> 		→ </a:t>
            </a:r>
            <a:r>
              <a:rPr lang="en-GB" dirty="0" err="1" smtClean="0"/>
              <a:t>wij</a:t>
            </a:r>
            <a:r>
              <a:rPr lang="en-GB" dirty="0" smtClean="0"/>
              <a:t> STUDEREN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! PRAVIDLO: </a:t>
            </a:r>
            <a:r>
              <a:rPr lang="en-GB" b="1" dirty="0" err="1" smtClean="0">
                <a:solidFill>
                  <a:srgbClr val="FF0000"/>
                </a:solidFill>
              </a:rPr>
              <a:t>na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konci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otevřených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slabik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nezdvojujeme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samohlásky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Obrázek 3" descr="&lt;strong&gt;Teacher&lt;/strong&gt; PNG Transparent Images | PNG Al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198" y="5029199"/>
            <a:ext cx="921695" cy="14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97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18618"/>
          </a:xfrm>
        </p:spPr>
        <p:txBody>
          <a:bodyPr/>
          <a:lstStyle/>
          <a:p>
            <a:r>
              <a:rPr lang="cs-CZ" b="1" dirty="0" smtClean="0"/>
              <a:t>Jaká jsou pravopisná pravidla </a:t>
            </a:r>
            <a:r>
              <a:rPr lang="en-GB" b="1" dirty="0" err="1" smtClean="0"/>
              <a:t>sloves</a:t>
            </a:r>
            <a:r>
              <a:rPr lang="en-GB" b="1" dirty="0" smtClean="0"/>
              <a:t> </a:t>
            </a:r>
            <a:r>
              <a:rPr lang="cs-CZ" b="1" dirty="0" smtClean="0"/>
              <a:t>v </a:t>
            </a:r>
            <a:r>
              <a:rPr lang="cs-CZ" b="1" dirty="0" err="1" smtClean="0"/>
              <a:t>sg</a:t>
            </a:r>
            <a:r>
              <a:rPr lang="cs-CZ" b="1" dirty="0" smtClean="0"/>
              <a:t>. a </a:t>
            </a:r>
            <a:r>
              <a:rPr lang="cs-CZ" b="1" dirty="0" err="1" smtClean="0"/>
              <a:t>pl</a:t>
            </a:r>
            <a:r>
              <a:rPr lang="cs-CZ" b="1" dirty="0" smtClean="0"/>
              <a:t>.?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7970" y="1483744"/>
            <a:ext cx="10775830" cy="49429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u="sng" dirty="0" err="1" smtClean="0"/>
              <a:t>slabika</a:t>
            </a:r>
            <a:r>
              <a:rPr lang="en-GB" b="1" u="sng" dirty="0" smtClean="0"/>
              <a:t> </a:t>
            </a:r>
            <a:r>
              <a:rPr lang="en-GB" b="1" u="sng" dirty="0" err="1" smtClean="0"/>
              <a:t>dlouhá</a:t>
            </a:r>
            <a:r>
              <a:rPr lang="en-GB" dirty="0" smtClean="0"/>
              <a:t>:   </a:t>
            </a:r>
          </a:p>
          <a:p>
            <a:pPr marL="0" indent="0">
              <a:buNone/>
            </a:pPr>
            <a:r>
              <a:rPr lang="en-GB" dirty="0" err="1"/>
              <a:t>u</a:t>
            </a:r>
            <a:r>
              <a:rPr lang="en-GB" dirty="0" err="1" smtClean="0"/>
              <a:t>zavřená</a:t>
            </a:r>
            <a:r>
              <a:rPr lang="en-GB" dirty="0" smtClean="0"/>
              <a:t> </a:t>
            </a:r>
            <a:r>
              <a:rPr lang="en-GB" dirty="0" err="1" smtClean="0"/>
              <a:t>slabika</a:t>
            </a:r>
            <a:r>
              <a:rPr lang="en-GB" dirty="0" smtClean="0"/>
              <a:t> = </a:t>
            </a:r>
            <a:r>
              <a:rPr lang="en-GB" dirty="0" err="1" smtClean="0"/>
              <a:t>dvě</a:t>
            </a:r>
            <a:r>
              <a:rPr lang="en-GB" dirty="0" smtClean="0"/>
              <a:t> </a:t>
            </a:r>
            <a:r>
              <a:rPr lang="en-GB" dirty="0" err="1" smtClean="0"/>
              <a:t>samohlásky</a:t>
            </a:r>
            <a:r>
              <a:rPr lang="en-GB" dirty="0" smtClean="0"/>
              <a:t>   x  </a:t>
            </a:r>
            <a:r>
              <a:rPr lang="en-GB" dirty="0" err="1" smtClean="0"/>
              <a:t>otevřená</a:t>
            </a:r>
            <a:r>
              <a:rPr lang="en-GB" dirty="0" smtClean="0"/>
              <a:t>: </a:t>
            </a:r>
            <a:r>
              <a:rPr lang="en-GB" dirty="0" err="1" smtClean="0"/>
              <a:t>jedna</a:t>
            </a:r>
            <a:r>
              <a:rPr lang="en-GB" dirty="0" smtClean="0"/>
              <a:t> </a:t>
            </a:r>
            <a:r>
              <a:rPr lang="en-GB" dirty="0" err="1" smtClean="0"/>
              <a:t>samohláska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		</a:t>
            </a:r>
          </a:p>
          <a:p>
            <a:pPr marL="0" indent="0">
              <a:buNone/>
            </a:pPr>
            <a:r>
              <a:rPr lang="en-GB" dirty="0" err="1"/>
              <a:t>Ik</a:t>
            </a:r>
            <a:r>
              <a:rPr lang="en-GB" dirty="0"/>
              <a:t> GA </a:t>
            </a:r>
            <a:r>
              <a:rPr lang="en-GB" dirty="0"/>
              <a:t>	</a:t>
            </a:r>
            <a:r>
              <a:rPr lang="en-GB" dirty="0" smtClean="0"/>
              <a:t>		→   + (e )n		→ </a:t>
            </a:r>
            <a:r>
              <a:rPr lang="en-GB" dirty="0" err="1" smtClean="0"/>
              <a:t>wij</a:t>
            </a:r>
            <a:r>
              <a:rPr lang="en-GB" dirty="0" smtClean="0"/>
              <a:t> GAAN</a:t>
            </a:r>
          </a:p>
          <a:p>
            <a:pPr marL="0" indent="0">
              <a:buNone/>
            </a:pPr>
            <a:r>
              <a:rPr lang="en-GB" dirty="0" smtClean="0"/>
              <a:t>	</a:t>
            </a:r>
          </a:p>
          <a:p>
            <a:pPr marL="0" indent="0">
              <a:buNone/>
            </a:pPr>
            <a:r>
              <a:rPr lang="en-GB" dirty="0" err="1"/>
              <a:t>Ik</a:t>
            </a:r>
            <a:r>
              <a:rPr lang="en-GB" dirty="0"/>
              <a:t> DOE 	</a:t>
            </a: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 smtClean="0"/>
              <a:t>→ </a:t>
            </a:r>
            <a:r>
              <a:rPr lang="en-GB" dirty="0" smtClean="0"/>
              <a:t>+ (e )n 		→ </a:t>
            </a:r>
            <a:r>
              <a:rPr lang="en-GB" dirty="0" err="1" smtClean="0"/>
              <a:t>wij</a:t>
            </a:r>
            <a:r>
              <a:rPr lang="en-GB" dirty="0" smtClean="0"/>
              <a:t> DOEN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err="1"/>
              <a:t>Ik</a:t>
            </a:r>
            <a:r>
              <a:rPr lang="en-GB" dirty="0"/>
              <a:t> STA	</a:t>
            </a:r>
            <a:r>
              <a:rPr lang="en-GB" dirty="0"/>
              <a:t>	</a:t>
            </a:r>
            <a:r>
              <a:rPr lang="en-GB" dirty="0" smtClean="0"/>
              <a:t>	</a:t>
            </a:r>
            <a:r>
              <a:rPr lang="en-GB" dirty="0" smtClean="0"/>
              <a:t>→ </a:t>
            </a:r>
            <a:r>
              <a:rPr lang="en-GB" dirty="0" smtClean="0"/>
              <a:t>+ (e )n 		→ </a:t>
            </a:r>
            <a:r>
              <a:rPr lang="en-GB" dirty="0" err="1" smtClean="0"/>
              <a:t>wij</a:t>
            </a:r>
            <a:r>
              <a:rPr lang="en-GB" dirty="0" smtClean="0"/>
              <a:t> STAAN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! PRAVIDLO: </a:t>
            </a:r>
            <a:r>
              <a:rPr lang="en-GB" b="1" dirty="0" err="1" smtClean="0">
                <a:solidFill>
                  <a:srgbClr val="FF0000"/>
                </a:solidFill>
              </a:rPr>
              <a:t>na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konci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otevřených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slabik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nezdvojujeme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  <a:r>
              <a:rPr lang="en-GB" b="1" dirty="0" err="1" smtClean="0">
                <a:solidFill>
                  <a:srgbClr val="FF0000"/>
                </a:solidFill>
              </a:rPr>
              <a:t>samohlásky</a:t>
            </a:r>
            <a:r>
              <a:rPr lang="en-GB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  <p:pic>
        <p:nvPicPr>
          <p:cNvPr id="4" name="Obrázek 3" descr="&lt;strong&gt;Teacher&lt;/strong&gt; PNG Transparent Images | PNG All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970" y="5218981"/>
            <a:ext cx="921695" cy="1492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3933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08257"/>
            <a:ext cx="10515600" cy="1325563"/>
          </a:xfrm>
        </p:spPr>
        <p:txBody>
          <a:bodyPr/>
          <a:lstStyle/>
          <a:p>
            <a:r>
              <a:rPr lang="en-GB" dirty="0" smtClean="0"/>
              <a:t>WOORDENSCHAT:  </a:t>
            </a:r>
            <a:r>
              <a:rPr lang="en-GB" b="1" dirty="0" smtClean="0"/>
              <a:t>ACHTER</a:t>
            </a:r>
            <a:r>
              <a:rPr lang="en-GB" dirty="0" smtClean="0"/>
              <a:t> DE PC ZITTEN !!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https://zichtbaarnederlands.nl/zn/mooie_fouten-voor_achter.php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0232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1391</TotalTime>
  <Words>157</Words>
  <Application>Microsoft Office PowerPoint</Application>
  <PresentationFormat>Širokoúhlá obrazovka</PresentationFormat>
  <Paragraphs>89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Taalverwerving, 1ste jaar WERKWOORDSVORMEN </vt:lpstr>
      <vt:lpstr>OVERZICHT WERKWOORDEN: HUISWERK</vt:lpstr>
      <vt:lpstr> časování sloves: přítomný čas</vt:lpstr>
      <vt:lpstr>Jaká jsou pravopisná pravidla sloves v sg. a pl.?</vt:lpstr>
      <vt:lpstr>Jaká jsou pravopisná pravidla sloves v sg. a pl.?</vt:lpstr>
      <vt:lpstr>Jaká jsou pravopisná pravidla sloves v sg. a pl.?</vt:lpstr>
      <vt:lpstr>Jaká jsou pravopisná pravidla sloves v sg. a pl.?</vt:lpstr>
      <vt:lpstr>Jaká jsou pravopisná pravidla sloves v sg. a pl.?</vt:lpstr>
      <vt:lpstr>WOORDENSCHAT:  ACHTER DE PC ZITTEN 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Taalverwerving, 1ste jaar WERKWOORDSVORMEN</dc:title>
  <dc:creator>ivare</dc:creator>
  <cp:lastModifiedBy>ivare</cp:lastModifiedBy>
  <cp:revision>16</cp:revision>
  <dcterms:created xsi:type="dcterms:W3CDTF">2020-10-07T07:06:58Z</dcterms:created>
  <dcterms:modified xsi:type="dcterms:W3CDTF">2020-10-08T20:56:35Z</dcterms:modified>
</cp:coreProperties>
</file>