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sldIdLst>
    <p:sldId id="256" r:id="rId2"/>
    <p:sldId id="266" r:id="rId3"/>
    <p:sldId id="267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5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9" r:id="rId21"/>
    <p:sldId id="278" r:id="rId22"/>
    <p:sldId id="283" r:id="rId2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37A888-3F4E-45CF-9186-1B62967232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8E61AE8-635B-4AC5-A0CB-D9BD1CC9E2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2074847-A5FB-46A7-8CC6-1054531AC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5FECB-5EFC-4033-9AD1-8FEC6C6F4DAC}" type="datetimeFigureOut">
              <a:rPr lang="cs-CZ" smtClean="0"/>
              <a:t>7. 3. 2020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674B511-FC92-42A6-8C25-CE4823EE2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A08625D-EFFD-4D58-80AB-E74A7929D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DC789-8D3A-4972-BFC0-D8C876400F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0583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0F3429-353C-4459-A7AD-BA730BAB6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54D91DD-5C68-4941-A809-8EAF69F92E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5007B95-B003-4EBC-84B5-0B8F92820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5FECB-5EFC-4033-9AD1-8FEC6C6F4DAC}" type="datetimeFigureOut">
              <a:rPr lang="cs-CZ" smtClean="0"/>
              <a:t>7. 3. 2020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F85EA2C-1D8F-46E3-8F47-5F76A06A1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0615874-B5ED-4EBC-93C2-F0943D1EF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DC789-8D3A-4972-BFC0-D8C876400F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2267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3D8DC7A7-5BC6-4412-BC43-0949D88D3A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D848130-A344-4484-AC5A-9A58968FD8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8FE3DD4-53FD-47B6-B700-45D81CC04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5FECB-5EFC-4033-9AD1-8FEC6C6F4DAC}" type="datetimeFigureOut">
              <a:rPr lang="cs-CZ" smtClean="0"/>
              <a:t>7. 3. 2020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AEF6B56-E47A-4EB5-A823-3DD39E57B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7C1AF8E-C54E-42A8-AD71-03A492C84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DC789-8D3A-4972-BFC0-D8C876400F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7543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F4BE0B-2B63-4D30-9512-9293D76DF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E118B9-6486-4C02-997F-F5A248DC6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78F8145-7975-4D0B-9D1D-CCE298D17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5FECB-5EFC-4033-9AD1-8FEC6C6F4DAC}" type="datetimeFigureOut">
              <a:rPr lang="cs-CZ" smtClean="0"/>
              <a:t>7. 3. 2020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5EA1CF2-D176-44F4-B511-89392B211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69573C6-C4FA-4155-B821-9783C82B9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DC789-8D3A-4972-BFC0-D8C876400F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99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E1CEB6-DF13-4548-884C-2F57E4FBF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98A4FC0-0D15-45B3-818E-2B2CC6D9DA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607C344-B848-45A4-96A5-58F155CD2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5FECB-5EFC-4033-9AD1-8FEC6C6F4DAC}" type="datetimeFigureOut">
              <a:rPr lang="cs-CZ" smtClean="0"/>
              <a:t>7. 3. 2020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68260CE-3C55-42DD-A181-D1D38A1E1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DC18237-A931-4BAE-BE6B-CFD7226C8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DC789-8D3A-4972-BFC0-D8C876400F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5973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6681B8-1E8B-4BA3-B903-7903EA4AD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B8582F2-B6CF-4C67-AD6C-D75967E8A1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5643435-4937-4E15-B4AD-9DF264C492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4A656A8-CD30-4F65-B1FD-92EDC043B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5FECB-5EFC-4033-9AD1-8FEC6C6F4DAC}" type="datetimeFigureOut">
              <a:rPr lang="cs-CZ" smtClean="0"/>
              <a:t>7. 3. 2020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56FDA9B-BC57-4941-9760-C373D3D06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3CA4E12-D19E-4C1E-A81F-12EDD3318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DC789-8D3A-4972-BFC0-D8C876400F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6859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C4785E-2ED9-4622-86CB-F5B7D1AFE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7F66118-5050-4C0B-A695-CDDC366370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4DBC5F8-3565-4D30-BAA0-92A49E2F60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6BD332AC-5555-4BE8-8D88-9FE1C61385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74667B0-CB26-4E73-8C3A-1CE6BC0567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44C1DFB-C63B-4532-9F3B-1429D2FB9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5FECB-5EFC-4033-9AD1-8FEC6C6F4DAC}" type="datetimeFigureOut">
              <a:rPr lang="cs-CZ" smtClean="0"/>
              <a:t>7. 3. 2020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DD52219-000C-4A6E-A48D-66D8B843B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1D88F5F-435D-4D0E-A9DF-DF045260A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DC789-8D3A-4972-BFC0-D8C876400F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5894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7640B9-080A-4BDE-896D-B6AC43085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D3210AF-A493-4E25-AE2B-45E22457E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5FECB-5EFC-4033-9AD1-8FEC6C6F4DAC}" type="datetimeFigureOut">
              <a:rPr lang="cs-CZ" smtClean="0"/>
              <a:t>7. 3. 2020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5ABB32D-B115-4F57-8F31-53D22FFA8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7F8DA52-EF87-4081-BE81-E8C58392A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DC789-8D3A-4972-BFC0-D8C876400F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8584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42F29CA-3982-4093-942D-57F1F62B8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5FECB-5EFC-4033-9AD1-8FEC6C6F4DAC}" type="datetimeFigureOut">
              <a:rPr lang="cs-CZ" smtClean="0"/>
              <a:t>7. 3. 2020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C52A833-11E4-4511-B8A7-CF3561304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82E3C16-F185-4850-940E-4E4E55960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DC789-8D3A-4972-BFC0-D8C876400F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6078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832D69-1BD8-420D-98B1-B64E76E7F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9FBCD72-D7DC-4958-9E40-8A3A13CFA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A3BCEEE-5249-46E4-805D-EADBAA5F02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59D45C4-3321-4E9C-99C4-B26AF7DAE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5FECB-5EFC-4033-9AD1-8FEC6C6F4DAC}" type="datetimeFigureOut">
              <a:rPr lang="cs-CZ" smtClean="0"/>
              <a:t>7. 3. 2020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A45F9CB-90A0-43C1-A4E8-E4A7E6DB1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AB572D2-1E24-4D6C-8249-9B5A7F78A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DC789-8D3A-4972-BFC0-D8C876400F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9775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AAAA4E-F48C-4224-AC21-83B1F1852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35066C76-05DA-45AD-BD6B-6BCABB3278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7B82384-2385-4727-994E-F34E07C2CD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33F7D25-E108-43E8-AD3D-B96458EAE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5FECB-5EFC-4033-9AD1-8FEC6C6F4DAC}" type="datetimeFigureOut">
              <a:rPr lang="cs-CZ" smtClean="0"/>
              <a:t>7. 3. 2020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192FFA5-4A3A-4F7A-AFD0-753879DEE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FEC5D01-7FB8-480B-BABF-3489F6B55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DC789-8D3A-4972-BFC0-D8C876400F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849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557204B-67E8-4146-ADF6-00CDBBC22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FA920F3-758B-460D-AE71-520A1E17F4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531B2D0-BCCF-45A4-8EE6-893D32EF47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65FECB-5EFC-4033-9AD1-8FEC6C6F4DAC}" type="datetimeFigureOut">
              <a:rPr lang="cs-CZ" smtClean="0"/>
              <a:t>7. 3. 2020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E2FD8BE-4D0F-4A61-A92E-8F0A151E17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6D22B9F-AF14-4AFF-AC3C-44FEBB40B9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5DC789-8D3A-4972-BFC0-D8C876400F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3942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youtube.com/watch?v=KFslaJuKNfU" TargetMode="Externa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youtube.com/watch?v=ddMk1PJ0D0o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rARQCJiF8v8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0E12F1-0585-4A64-A7F1-66DBB8A95E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895" y="1828800"/>
            <a:ext cx="10723418" cy="4754879"/>
          </a:xfrm>
        </p:spPr>
        <p:txBody>
          <a:bodyPr>
            <a:normAutofit fontScale="90000"/>
          </a:bodyPr>
          <a:lstStyle/>
          <a:p>
            <a:br>
              <a:rPr lang="cs-CZ" sz="9300" dirty="0">
                <a:solidFill>
                  <a:srgbClr val="7030A0"/>
                </a:solidFill>
                <a:latin typeface="Arial Black" panose="020B0A04020102020204" pitchFamily="34" charset="0"/>
              </a:rPr>
            </a:br>
            <a:br>
              <a:rPr lang="cs-CZ" sz="9300" dirty="0">
                <a:solidFill>
                  <a:srgbClr val="7030A0"/>
                </a:solidFill>
                <a:latin typeface="Arial Black" panose="020B0A04020102020204" pitchFamily="34" charset="0"/>
              </a:rPr>
            </a:br>
            <a:br>
              <a:rPr lang="cs-CZ" sz="9300" dirty="0">
                <a:solidFill>
                  <a:srgbClr val="7030A0"/>
                </a:solidFill>
                <a:latin typeface="Arial Black" panose="020B0A04020102020204" pitchFamily="34" charset="0"/>
              </a:rPr>
            </a:br>
            <a:br>
              <a:rPr lang="cs-CZ" sz="9300" dirty="0">
                <a:solidFill>
                  <a:srgbClr val="7030A0"/>
                </a:solidFill>
                <a:latin typeface="Arial Black" panose="020B0A04020102020204" pitchFamily="34" charset="0"/>
              </a:rPr>
            </a:br>
            <a:r>
              <a:rPr lang="cs-CZ" sz="9300" dirty="0">
                <a:solidFill>
                  <a:srgbClr val="7030A0"/>
                </a:solidFill>
                <a:latin typeface="Arial Black" panose="020B0A04020102020204" pitchFamily="34" charset="0"/>
              </a:rPr>
              <a:t>Dynastická politika papežů</a:t>
            </a:r>
            <a:br>
              <a:rPr lang="cs-CZ" dirty="0"/>
            </a:br>
            <a:br>
              <a:rPr lang="cs-CZ" dirty="0"/>
            </a:br>
            <a:r>
              <a:rPr lang="cs-CZ" altLang="cs-CZ" sz="4400" dirty="0"/>
              <a:t>doc. PhDr. František Stellner, Ph.D., 2020</a:t>
            </a:r>
            <a:br>
              <a:rPr lang="cs-CZ" altLang="cs-CZ" dirty="0"/>
            </a:b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956B5FA-1651-4544-9122-72BCC04679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5265" y="660401"/>
            <a:ext cx="11454939" cy="1284777"/>
          </a:xfrm>
        </p:spPr>
        <p:txBody>
          <a:bodyPr>
            <a:noAutofit/>
          </a:bodyPr>
          <a:lstStyle/>
          <a:p>
            <a:r>
              <a:rPr lang="cs-CZ" altLang="cs-CZ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Dynastická politika 18. století</a:t>
            </a:r>
            <a:endParaRPr lang="cs-CZ" sz="5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1383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07C032-169B-4076-A01A-973C73A94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450484" cy="532650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18. století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7F3E66-2FDD-41DB-82BD-9E80193B1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644" y="1163782"/>
            <a:ext cx="11089178" cy="5329093"/>
          </a:xfrm>
        </p:spPr>
        <p:txBody>
          <a:bodyPr>
            <a:normAutofit fontScale="92500" lnSpcReduction="10000"/>
          </a:bodyPr>
          <a:lstStyle/>
          <a:p>
            <a:pPr hangingPunct="0"/>
            <a:r>
              <a:rPr lang="cs-CZ" sz="3400" b="1" dirty="0"/>
              <a:t>10 papežů, 7 z </a:t>
            </a:r>
            <a:r>
              <a:rPr lang="cs-CZ" sz="3400" b="1" dirty="0" err="1"/>
              <a:t>pap</a:t>
            </a:r>
            <a:r>
              <a:rPr lang="cs-CZ" sz="3400" b="1" dirty="0"/>
              <a:t>. státu (2 římská šlechta), 1 neapolská, 1 toskánská, 1 benátská šlechta</a:t>
            </a:r>
          </a:p>
          <a:p>
            <a:pPr hangingPunct="0"/>
            <a:r>
              <a:rPr lang="cs-CZ" sz="3400" b="1" dirty="0"/>
              <a:t>2 papežské rody </a:t>
            </a:r>
            <a:r>
              <a:rPr lang="cs-CZ" sz="3400" b="1" dirty="0" err="1"/>
              <a:t>Conti</a:t>
            </a:r>
            <a:r>
              <a:rPr lang="cs-CZ" sz="3400" b="1" dirty="0"/>
              <a:t>, </a:t>
            </a:r>
            <a:r>
              <a:rPr lang="cs-CZ" sz="3400" b="1" dirty="0" err="1"/>
              <a:t>Orsini</a:t>
            </a:r>
            <a:r>
              <a:rPr lang="cs-CZ" sz="3400" b="1" dirty="0"/>
              <a:t>;  1 kardinálský; 3 příbuzní kardinálů = 6 propojení s </a:t>
            </a:r>
            <a:r>
              <a:rPr lang="cs-CZ" sz="3400" b="1" dirty="0" err="1"/>
              <a:t>círk</a:t>
            </a:r>
            <a:r>
              <a:rPr lang="cs-CZ" sz="3400" b="1" dirty="0"/>
              <a:t>. knížaty</a:t>
            </a:r>
          </a:p>
          <a:p>
            <a:pPr hangingPunct="0"/>
            <a:r>
              <a:rPr lang="cs-CZ" sz="3400" b="1" dirty="0"/>
              <a:t>pouze 1 měšťanský</a:t>
            </a:r>
          </a:p>
          <a:p>
            <a:pPr hangingPunct="0"/>
            <a:r>
              <a:rPr lang="cs-CZ" sz="3400" b="1" dirty="0"/>
              <a:t>nejstarší v 78 letech, nejmladší 51letý; nejdelší vláda 24 let; nejkratší vláda 2 roky</a:t>
            </a:r>
          </a:p>
          <a:p>
            <a:pPr hangingPunct="0"/>
            <a:r>
              <a:rPr lang="cs-CZ" sz="3400" b="1" dirty="0"/>
              <a:t>věk: 76, 51, 65, 75, 78, 65, 65, 63, 57, 57</a:t>
            </a:r>
          </a:p>
          <a:p>
            <a:pPr hangingPunct="0"/>
            <a:r>
              <a:rPr lang="cs-CZ" sz="3400" b="1" dirty="0"/>
              <a:t>délka vlády: 9, 20, 2, 5, 9, 17, 10, 5, 24</a:t>
            </a:r>
          </a:p>
          <a:p>
            <a:pPr hangingPunct="0"/>
            <a:r>
              <a:rPr lang="cs-CZ" sz="3400" b="1" dirty="0"/>
              <a:t>žádné </a:t>
            </a:r>
            <a:r>
              <a:rPr lang="cs-CZ" sz="3400" b="1" dirty="0" err="1"/>
              <a:t>nepoty</a:t>
            </a:r>
            <a:r>
              <a:rPr lang="cs-CZ" sz="3400" b="1" dirty="0"/>
              <a:t> 2 papežové (14 let), spíše žádné 3 (23), </a:t>
            </a:r>
            <a:r>
              <a:rPr lang="cs-CZ" sz="3400" b="1" dirty="0" err="1"/>
              <a:t>nepoty</a:t>
            </a:r>
            <a:r>
              <a:rPr lang="cs-CZ" sz="3400" b="1" dirty="0"/>
              <a:t> 2, 1, 2, 1, 3 (65 let) = v 18. století převážil nepotismus.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3415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E20574-76CA-405D-B79E-8B45850C7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634" y="365125"/>
            <a:ext cx="6317672" cy="1325563"/>
          </a:xfrm>
        </p:spPr>
        <p:txBody>
          <a:bodyPr/>
          <a:lstStyle/>
          <a:p>
            <a:r>
              <a:rPr lang="cs-CZ" b="1" dirty="0">
                <a:latin typeface="Arial Black" panose="020B0A04020102020204" pitchFamily="34" charset="0"/>
              </a:rPr>
              <a:t>Klement XI.</a:t>
            </a:r>
            <a:r>
              <a:rPr lang="cs-CZ" dirty="0">
                <a:latin typeface="Arial Black" panose="020B0A04020102020204" pitchFamily="34" charset="0"/>
              </a:rPr>
              <a:t> </a:t>
            </a:r>
            <a:br>
              <a:rPr lang="cs-CZ" dirty="0">
                <a:latin typeface="Arial Black" panose="020B0A04020102020204" pitchFamily="34" charset="0"/>
              </a:rPr>
            </a:br>
            <a:r>
              <a:rPr lang="cs-CZ" dirty="0">
                <a:latin typeface="Arial Black" panose="020B0A04020102020204" pitchFamily="34" charset="0"/>
              </a:rPr>
              <a:t>(1700–1721)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805B356-F22B-4FE1-A92B-D9284D28A0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262" y="1825625"/>
            <a:ext cx="5587538" cy="4667250"/>
          </a:xfrm>
        </p:spPr>
        <p:txBody>
          <a:bodyPr>
            <a:normAutofit fontScale="92500"/>
          </a:bodyPr>
          <a:lstStyle/>
          <a:p>
            <a:r>
              <a:rPr lang="cs-CZ" dirty="0" err="1"/>
              <a:t>Annibale</a:t>
            </a:r>
            <a:r>
              <a:rPr lang="cs-CZ" dirty="0"/>
              <a:t> </a:t>
            </a:r>
            <a:r>
              <a:rPr lang="cs-CZ" dirty="0" err="1"/>
              <a:t>Albani</a:t>
            </a:r>
            <a:r>
              <a:rPr lang="cs-CZ" dirty="0"/>
              <a:t> (1682-1751) </a:t>
            </a:r>
          </a:p>
          <a:p>
            <a:r>
              <a:rPr lang="cs-CZ" dirty="0"/>
              <a:t>Carlo </a:t>
            </a:r>
            <a:r>
              <a:rPr lang="cs-CZ" dirty="0" err="1"/>
              <a:t>Albani</a:t>
            </a:r>
            <a:r>
              <a:rPr lang="cs-CZ" dirty="0"/>
              <a:t> (1687-1724) knížectví </a:t>
            </a:r>
            <a:r>
              <a:rPr lang="cs-CZ" dirty="0" err="1"/>
              <a:t>Soriano</a:t>
            </a:r>
            <a:r>
              <a:rPr lang="cs-CZ" dirty="0"/>
              <a:t> </a:t>
            </a:r>
            <a:r>
              <a:rPr lang="cs-CZ" dirty="0" err="1"/>
              <a:t>nel</a:t>
            </a:r>
            <a:r>
              <a:rPr lang="cs-CZ" dirty="0"/>
              <a:t> </a:t>
            </a:r>
            <a:r>
              <a:rPr lang="cs-CZ" dirty="0" err="1"/>
              <a:t>Cimino</a:t>
            </a:r>
            <a:endParaRPr lang="cs-CZ" dirty="0"/>
          </a:p>
          <a:p>
            <a:r>
              <a:rPr lang="cs-CZ" dirty="0"/>
              <a:t>Fabio </a:t>
            </a:r>
            <a:r>
              <a:rPr lang="cs-CZ" dirty="0" err="1"/>
              <a:t>degli</a:t>
            </a:r>
            <a:r>
              <a:rPr lang="cs-CZ" dirty="0"/>
              <a:t> </a:t>
            </a:r>
            <a:r>
              <a:rPr lang="cs-CZ" dirty="0" err="1"/>
              <a:t>Abati</a:t>
            </a:r>
            <a:r>
              <a:rPr lang="cs-CZ" dirty="0"/>
              <a:t> </a:t>
            </a:r>
            <a:r>
              <a:rPr lang="cs-CZ" dirty="0" err="1"/>
              <a:t>Olivieri</a:t>
            </a:r>
            <a:r>
              <a:rPr lang="cs-CZ" dirty="0"/>
              <a:t> (1658-1738)</a:t>
            </a:r>
          </a:p>
          <a:p>
            <a:r>
              <a:rPr lang="cs-CZ" dirty="0"/>
              <a:t>koupili </a:t>
            </a:r>
            <a:r>
              <a:rPr lang="cs-CZ" dirty="0" err="1"/>
              <a:t>Palazzo</a:t>
            </a:r>
            <a:r>
              <a:rPr lang="cs-CZ" dirty="0"/>
              <a:t> </a:t>
            </a:r>
            <a:r>
              <a:rPr lang="cs-CZ" dirty="0" err="1"/>
              <a:t>Nerli</a:t>
            </a:r>
            <a:endParaRPr lang="cs-CZ" dirty="0"/>
          </a:p>
          <a:p>
            <a:r>
              <a:rPr lang="cs-CZ" dirty="0"/>
              <a:t>jako poslední papež vedl válku s Josefem I.</a:t>
            </a:r>
          </a:p>
          <a:p>
            <a:r>
              <a:rPr lang="cs-CZ" dirty="0"/>
              <a:t>1707 v Římě G. F. Händel – A. </a:t>
            </a:r>
            <a:r>
              <a:rPr lang="cs-CZ" dirty="0" err="1"/>
              <a:t>Corelli</a:t>
            </a:r>
            <a:r>
              <a:rPr lang="cs-CZ" dirty="0"/>
              <a:t> </a:t>
            </a:r>
          </a:p>
          <a:p>
            <a:r>
              <a:rPr lang="cs-CZ" sz="1900" dirty="0">
                <a:hlinkClick r:id="rId2"/>
              </a:rPr>
              <a:t>https://www.youtube.com/watch?v=KFslaJuKNfU </a:t>
            </a:r>
            <a:r>
              <a:rPr lang="cs-CZ" sz="1900" dirty="0" err="1"/>
              <a:t>Handel</a:t>
            </a:r>
            <a:r>
              <a:rPr lang="cs-CZ" sz="1900" dirty="0"/>
              <a:t> in Rome (</a:t>
            </a:r>
            <a:r>
              <a:rPr lang="cs-CZ" sz="1900" dirty="0" err="1"/>
              <a:t>Psalms</a:t>
            </a:r>
            <a:r>
              <a:rPr lang="cs-CZ" sz="1900" dirty="0"/>
              <a:t>)</a:t>
            </a:r>
          </a:p>
          <a:p>
            <a:endParaRPr lang="cs-CZ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DB179B07-32C3-4731-AA0D-FDBC2BD90B3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600305" y="199505"/>
            <a:ext cx="4821381" cy="63566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4567337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3E6377-50BC-4A5E-9F3A-200E4FC7A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365125"/>
            <a:ext cx="5257800" cy="1325563"/>
          </a:xfrm>
        </p:spPr>
        <p:txBody>
          <a:bodyPr/>
          <a:lstStyle/>
          <a:p>
            <a:r>
              <a:rPr lang="cs-CZ" b="1" dirty="0">
                <a:latin typeface="Arial Black" panose="020B0A04020102020204" pitchFamily="34" charset="0"/>
              </a:rPr>
              <a:t>Inocenc XIII.</a:t>
            </a:r>
            <a:r>
              <a:rPr lang="cs-CZ" dirty="0">
                <a:latin typeface="Arial Black" panose="020B0A04020102020204" pitchFamily="34" charset="0"/>
              </a:rPr>
              <a:t> 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D6368E97-2C80-413F-9A49-362C8C2FA7A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84844" y="146454"/>
            <a:ext cx="4735549" cy="6517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44B54D7-9224-41FC-A7BF-1AAE58BB4FE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(1721–1724)</a:t>
            </a:r>
          </a:p>
          <a:p>
            <a:r>
              <a:rPr lang="cs-CZ" sz="4000" dirty="0"/>
              <a:t>z šlechty albánského původu z </a:t>
            </a:r>
            <a:r>
              <a:rPr lang="cs-CZ" sz="4000" dirty="0" err="1"/>
              <a:t>Urbina</a:t>
            </a:r>
            <a:r>
              <a:rPr lang="cs-CZ" sz="4000" dirty="0"/>
              <a:t> – kardinálská rodina</a:t>
            </a:r>
          </a:p>
          <a:p>
            <a:r>
              <a:rPr lang="cs-CZ" sz="4000" dirty="0"/>
              <a:t>bratra kardinálem, ale finančně nepodporoval</a:t>
            </a:r>
          </a:p>
        </p:txBody>
      </p:sp>
    </p:spTree>
    <p:extLst>
      <p:ext uri="{BB962C8B-B14F-4D97-AF65-F5344CB8AC3E}">
        <p14:creationId xmlns:p14="http://schemas.microsoft.com/office/powerpoint/2010/main" val="8247747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DC88FE-3381-4798-A9BE-A131798F7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536" y="191113"/>
            <a:ext cx="5667896" cy="1325563"/>
          </a:xfrm>
        </p:spPr>
        <p:txBody>
          <a:bodyPr/>
          <a:lstStyle/>
          <a:p>
            <a:r>
              <a:rPr lang="cs-CZ" b="1" dirty="0">
                <a:latin typeface="Arial Black" panose="020B0A04020102020204" pitchFamily="34" charset="0"/>
              </a:rPr>
              <a:t>Benedikt XIII.</a:t>
            </a:r>
            <a:r>
              <a:rPr lang="cs-CZ" dirty="0">
                <a:latin typeface="Arial Black" panose="020B0A04020102020204" pitchFamily="34" charset="0"/>
              </a:rPr>
              <a:t> (1724–1730)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7FFE07-F31C-4592-A669-2E5BC0BD8D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2386" y="1690688"/>
            <a:ext cx="5667896" cy="4802187"/>
          </a:xfrm>
        </p:spPr>
        <p:txBody>
          <a:bodyPr>
            <a:noAutofit/>
          </a:bodyPr>
          <a:lstStyle/>
          <a:p>
            <a:r>
              <a:rPr lang="cs-CZ" sz="4400" dirty="0"/>
              <a:t>papežská šlechta </a:t>
            </a:r>
            <a:r>
              <a:rPr lang="cs-CZ" sz="4400" dirty="0" err="1"/>
              <a:t>Orsini</a:t>
            </a:r>
            <a:r>
              <a:rPr lang="cs-CZ" sz="4400" dirty="0"/>
              <a:t>; příbuzní </a:t>
            </a:r>
            <a:r>
              <a:rPr lang="cs-CZ" sz="4400" dirty="0" err="1"/>
              <a:t>Carafa</a:t>
            </a:r>
            <a:r>
              <a:rPr lang="cs-CZ" sz="4400" dirty="0"/>
              <a:t>, </a:t>
            </a:r>
            <a:r>
              <a:rPr lang="cs-CZ" sz="4400" dirty="0" err="1"/>
              <a:t>Odescalchi</a:t>
            </a:r>
            <a:r>
              <a:rPr lang="cs-CZ" sz="4400" dirty="0"/>
              <a:t>, </a:t>
            </a:r>
            <a:r>
              <a:rPr lang="cs-CZ" sz="4400" dirty="0" err="1"/>
              <a:t>Borghese</a:t>
            </a:r>
            <a:endParaRPr lang="cs-CZ" sz="4400" dirty="0"/>
          </a:p>
          <a:p>
            <a:r>
              <a:rPr lang="cs-CZ" sz="4400" dirty="0"/>
              <a:t>neměl </a:t>
            </a:r>
            <a:r>
              <a:rPr lang="cs-CZ" sz="4400" dirty="0" err="1"/>
              <a:t>nepoty</a:t>
            </a:r>
            <a:r>
              <a:rPr lang="cs-CZ" sz="4400" dirty="0"/>
              <a:t> – ale důvěrníka - </a:t>
            </a:r>
            <a:r>
              <a:rPr lang="cs-CZ" sz="4400" dirty="0" err="1"/>
              <a:t>Niccoló</a:t>
            </a:r>
            <a:r>
              <a:rPr lang="cs-CZ" sz="4400" dirty="0"/>
              <a:t> </a:t>
            </a:r>
            <a:r>
              <a:rPr lang="cs-CZ" sz="4400" dirty="0" err="1"/>
              <a:t>Coscia</a:t>
            </a:r>
            <a:r>
              <a:rPr lang="cs-CZ" sz="4400" dirty="0"/>
              <a:t> (1681-1755) = obrovská korupce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9C0FBAF7-471A-4237-BFA0-BD383DE3921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13845" y="191113"/>
            <a:ext cx="5180619" cy="64757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345759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DF84ED-A7B0-485F-88C7-D04F7D021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2200" y="365125"/>
            <a:ext cx="5181600" cy="1325563"/>
          </a:xfrm>
        </p:spPr>
        <p:txBody>
          <a:bodyPr/>
          <a:lstStyle/>
          <a:p>
            <a:r>
              <a:rPr lang="cs-CZ" b="1" dirty="0">
                <a:latin typeface="Arial Black" panose="020B0A04020102020204" pitchFamily="34" charset="0"/>
              </a:rPr>
              <a:t>Klement XII. </a:t>
            </a:r>
            <a:r>
              <a:rPr lang="cs-CZ" dirty="0">
                <a:latin typeface="Arial Black" panose="020B0A04020102020204" pitchFamily="34" charset="0"/>
              </a:rPr>
              <a:t>(1730–1740)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6383ED00-5446-44C2-9ED2-A9AD1BEF3D8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85685" y="229581"/>
            <a:ext cx="5181600" cy="65177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81C1B55-5B4C-4568-B536-3DE1945A6E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534115" cy="4667250"/>
          </a:xfrm>
        </p:spPr>
        <p:txBody>
          <a:bodyPr>
            <a:normAutofit lnSpcReduction="10000"/>
          </a:bodyPr>
          <a:lstStyle/>
          <a:p>
            <a:r>
              <a:rPr lang="cs-CZ" sz="3300" dirty="0"/>
              <a:t>florentská šlechta </a:t>
            </a:r>
            <a:r>
              <a:rPr lang="cs-CZ" sz="3300" dirty="0" err="1"/>
              <a:t>Corsini</a:t>
            </a:r>
            <a:r>
              <a:rPr lang="cs-CZ" sz="3300" dirty="0"/>
              <a:t> (příbuzní </a:t>
            </a:r>
            <a:r>
              <a:rPr lang="cs-CZ" sz="3300" dirty="0" err="1"/>
              <a:t>Strozzi</a:t>
            </a:r>
            <a:r>
              <a:rPr lang="cs-CZ" sz="3300" dirty="0"/>
              <a:t>, </a:t>
            </a:r>
            <a:r>
              <a:rPr lang="cs-CZ" sz="3300" dirty="0" err="1"/>
              <a:t>Machivelli</a:t>
            </a:r>
            <a:r>
              <a:rPr lang="cs-CZ" sz="3300" dirty="0"/>
              <a:t>), kardinálská, světec</a:t>
            </a:r>
          </a:p>
          <a:p>
            <a:r>
              <a:rPr lang="cs-CZ" sz="3300" dirty="0"/>
              <a:t>finančník </a:t>
            </a:r>
          </a:p>
          <a:p>
            <a:r>
              <a:rPr lang="cs-CZ" sz="3300" dirty="0"/>
              <a:t>Neri Maria </a:t>
            </a:r>
            <a:r>
              <a:rPr lang="cs-CZ" sz="3300" dirty="0" err="1"/>
              <a:t>Corsini</a:t>
            </a:r>
            <a:r>
              <a:rPr lang="cs-CZ" sz="3300" dirty="0"/>
              <a:t> (1685–1770)</a:t>
            </a:r>
          </a:p>
          <a:p>
            <a:r>
              <a:rPr lang="cs-CZ" sz="3300" dirty="0" err="1"/>
              <a:t>Bartolomeo</a:t>
            </a:r>
            <a:r>
              <a:rPr lang="cs-CZ" sz="3300" dirty="0"/>
              <a:t> </a:t>
            </a:r>
            <a:r>
              <a:rPr lang="cs-CZ" sz="3300" dirty="0" err="1"/>
              <a:t>Corsini</a:t>
            </a:r>
            <a:r>
              <a:rPr lang="cs-CZ" sz="3300" dirty="0"/>
              <a:t> (1683–1752) knížetem = </a:t>
            </a:r>
            <a:r>
              <a:rPr lang="cs-CZ" sz="3300" i="1" dirty="0" err="1"/>
              <a:t>unipotismo</a:t>
            </a:r>
            <a:r>
              <a:rPr lang="cs-CZ" sz="3300" i="1" dirty="0"/>
              <a:t> </a:t>
            </a:r>
            <a:r>
              <a:rPr lang="cs-CZ" sz="3300" i="1" dirty="0" err="1"/>
              <a:t>perfetto</a:t>
            </a:r>
            <a:r>
              <a:rPr lang="cs-CZ" sz="3300" dirty="0"/>
              <a:t>, ale papežem finančně nepodporováni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17322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7D4F33E-DF51-4E10-A031-61019E7138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60" y="399011"/>
            <a:ext cx="6550429" cy="6168044"/>
          </a:xfrm>
        </p:spPr>
        <p:txBody>
          <a:bodyPr>
            <a:normAutofit/>
          </a:bodyPr>
          <a:lstStyle/>
          <a:p>
            <a:pPr hangingPunct="0"/>
            <a:r>
              <a:rPr lang="cs-CZ" dirty="0" err="1"/>
              <a:t>Bartolomeo</a:t>
            </a:r>
            <a:r>
              <a:rPr lang="cs-CZ" dirty="0"/>
              <a:t> </a:t>
            </a:r>
            <a:r>
              <a:rPr lang="cs-CZ" dirty="0" err="1"/>
              <a:t>Corsini</a:t>
            </a:r>
            <a:r>
              <a:rPr lang="cs-CZ" dirty="0"/>
              <a:t> kníže di </a:t>
            </a:r>
            <a:r>
              <a:rPr lang="cs-CZ" dirty="0" err="1"/>
              <a:t>Sismano</a:t>
            </a:r>
            <a:r>
              <a:rPr lang="cs-CZ" dirty="0"/>
              <a:t> - do služeb parmského vévody a infanta Karla (1734 sicilský a neapolský, 1759 španělský král), nejdůvěryhodnějším poradcem</a:t>
            </a:r>
          </a:p>
          <a:p>
            <a:pPr hangingPunct="0"/>
            <a:r>
              <a:rPr lang="cs-CZ" dirty="0"/>
              <a:t>1736 koupili </a:t>
            </a:r>
            <a:r>
              <a:rPr lang="cs-CZ" dirty="0" err="1"/>
              <a:t>Palazzo</a:t>
            </a:r>
            <a:r>
              <a:rPr lang="cs-CZ" dirty="0"/>
              <a:t> </a:t>
            </a:r>
            <a:r>
              <a:rPr lang="cs-CZ" dirty="0" err="1"/>
              <a:t>Riario</a:t>
            </a:r>
            <a:r>
              <a:rPr lang="cs-CZ" dirty="0"/>
              <a:t> = </a:t>
            </a:r>
            <a:r>
              <a:rPr lang="cs-CZ" dirty="0" err="1"/>
              <a:t>Palazzo</a:t>
            </a:r>
            <a:r>
              <a:rPr lang="cs-CZ" dirty="0"/>
              <a:t> </a:t>
            </a:r>
            <a:r>
              <a:rPr lang="cs-CZ" dirty="0" err="1"/>
              <a:t>Corsini</a:t>
            </a:r>
            <a:r>
              <a:rPr lang="cs-CZ" dirty="0"/>
              <a:t> </a:t>
            </a:r>
          </a:p>
          <a:p>
            <a:pPr hangingPunct="0"/>
            <a:r>
              <a:rPr lang="cs-CZ" dirty="0"/>
              <a:t>1) ochráncem portugalského krále (na domácnost 3 780 </a:t>
            </a:r>
            <a:r>
              <a:rPr lang="cs-CZ" dirty="0" err="1"/>
              <a:t>scudi</a:t>
            </a:r>
            <a:r>
              <a:rPr lang="cs-CZ" dirty="0"/>
              <a:t> ročně, od portugalského dvora 74 580 </a:t>
            </a:r>
            <a:r>
              <a:rPr lang="cs-CZ" dirty="0" err="1"/>
              <a:t>scudi</a:t>
            </a:r>
            <a:r>
              <a:rPr lang="cs-CZ" dirty="0"/>
              <a:t>)</a:t>
            </a:r>
          </a:p>
          <a:p>
            <a:pPr hangingPunct="0"/>
            <a:r>
              <a:rPr lang="cs-CZ" dirty="0"/>
              <a:t>2) úplatkářství – např. 30 000 </a:t>
            </a:r>
            <a:r>
              <a:rPr lang="cs-CZ" dirty="0" err="1"/>
              <a:t>scudi</a:t>
            </a:r>
            <a:r>
              <a:rPr lang="cs-CZ" dirty="0"/>
              <a:t> za kardinálský klobouk pro Carla </a:t>
            </a:r>
            <a:r>
              <a:rPr lang="cs-CZ" dirty="0" err="1"/>
              <a:t>Rezzonica</a:t>
            </a:r>
            <a:r>
              <a:rPr lang="cs-CZ" dirty="0"/>
              <a:t>, pozdějšího Klementa XIII. </a:t>
            </a:r>
          </a:p>
          <a:p>
            <a:pPr hangingPunct="0"/>
            <a:r>
              <a:rPr lang="cs-CZ" dirty="0"/>
              <a:t>3) zpronevěra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95477B0-DEBB-47C8-A518-BFD8022FE4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6188" y="399011"/>
            <a:ext cx="5012575" cy="3341716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D56CDB7B-90B5-42D6-84AD-C617881EDA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9682" y="4015047"/>
            <a:ext cx="1958287" cy="2443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7400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3C9EBE-03C1-4F05-930E-7FA45C37D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9635" y="365125"/>
            <a:ext cx="2406237" cy="5852794"/>
          </a:xfrm>
        </p:spPr>
        <p:txBody>
          <a:bodyPr>
            <a:normAutofit/>
          </a:bodyPr>
          <a:lstStyle/>
          <a:p>
            <a:r>
              <a:rPr lang="cs-CZ" sz="3000" dirty="0"/>
              <a:t>kardinálem 8letého infanta</a:t>
            </a:r>
            <a:br>
              <a:rPr lang="cs-CZ" sz="3000" dirty="0"/>
            </a:br>
            <a:br>
              <a:rPr lang="cs-CZ" sz="3000" dirty="0"/>
            </a:br>
            <a:r>
              <a:rPr lang="cs-CZ" sz="3000" dirty="0"/>
              <a:t>1701-14, 1733-35 politické katastrofy</a:t>
            </a:r>
            <a:br>
              <a:rPr lang="cs-CZ" sz="3000" dirty="0"/>
            </a:br>
            <a:br>
              <a:rPr lang="cs-CZ" sz="3000" dirty="0"/>
            </a:br>
            <a:r>
              <a:rPr lang="cs-CZ" sz="3000" dirty="0"/>
              <a:t>stimulovat ekonomiku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0DAE3808-B370-415C-87CB-7B7F3675F2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6127" y="212954"/>
            <a:ext cx="9042771" cy="60049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9B331E52-35FE-46D7-980B-4B03D9BDB9E0}"/>
              </a:ext>
            </a:extLst>
          </p:cNvPr>
          <p:cNvSpPr/>
          <p:nvPr/>
        </p:nvSpPr>
        <p:spPr>
          <a:xfrm>
            <a:off x="226126" y="6321880"/>
            <a:ext cx="80034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Fontána di </a:t>
            </a:r>
            <a:r>
              <a:rPr lang="cs-CZ" dirty="0" err="1"/>
              <a:t>Trevi</a:t>
            </a:r>
            <a:r>
              <a:rPr lang="cs-CZ" dirty="0"/>
              <a:t>, </a:t>
            </a:r>
            <a:r>
              <a:rPr lang="cs-CZ" dirty="0" err="1"/>
              <a:t>Piazza</a:t>
            </a:r>
            <a:r>
              <a:rPr lang="cs-CZ" dirty="0"/>
              <a:t> di </a:t>
            </a:r>
            <a:r>
              <a:rPr lang="cs-CZ" dirty="0" err="1"/>
              <a:t>Trevi</a:t>
            </a:r>
            <a:r>
              <a:rPr lang="cs-CZ" dirty="0"/>
              <a:t>, 1732-1762 podle návrhu </a:t>
            </a:r>
            <a:r>
              <a:rPr lang="cs-CZ" dirty="0" err="1"/>
              <a:t>Nicoli</a:t>
            </a:r>
            <a:r>
              <a:rPr lang="cs-CZ" dirty="0"/>
              <a:t> </a:t>
            </a:r>
            <a:r>
              <a:rPr lang="cs-CZ" dirty="0" err="1"/>
              <a:t>Salviho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42299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0350EA67-25FE-4762-9964-C42CB55BFF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9258" y="365760"/>
            <a:ext cx="5054138" cy="62844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5200" b="1" dirty="0">
                <a:latin typeface="Arial Black" panose="020B0A04020102020204" pitchFamily="34" charset="0"/>
              </a:rPr>
              <a:t>Benedikt XIV.</a:t>
            </a:r>
          </a:p>
          <a:p>
            <a:pPr marL="0" indent="0">
              <a:buNone/>
            </a:pPr>
            <a:r>
              <a:rPr lang="cs-CZ" sz="5200" dirty="0">
                <a:latin typeface="Arial Black" panose="020B0A04020102020204" pitchFamily="34" charset="0"/>
              </a:rPr>
              <a:t> </a:t>
            </a:r>
          </a:p>
          <a:p>
            <a:r>
              <a:rPr lang="cs-CZ" sz="5400" dirty="0"/>
              <a:t>(1740-58)</a:t>
            </a:r>
          </a:p>
          <a:p>
            <a:r>
              <a:rPr lang="cs-CZ" sz="5400" dirty="0"/>
              <a:t> </a:t>
            </a:r>
            <a:r>
              <a:rPr lang="cs-CZ" sz="5400" dirty="0" err="1"/>
              <a:t>Lambertini</a:t>
            </a:r>
            <a:endParaRPr lang="cs-CZ" sz="5400" dirty="0"/>
          </a:p>
          <a:p>
            <a:r>
              <a:rPr lang="cs-CZ" sz="5400" dirty="0"/>
              <a:t>proti nepotismu</a:t>
            </a:r>
          </a:p>
          <a:p>
            <a:r>
              <a:rPr lang="cs-CZ" sz="4400" dirty="0"/>
              <a:t>„</a:t>
            </a:r>
            <a:r>
              <a:rPr lang="cs-CZ" sz="4400" dirty="0" err="1"/>
              <a:t>quaranta</a:t>
            </a:r>
            <a:r>
              <a:rPr lang="cs-CZ" sz="4400" dirty="0"/>
              <a:t>“, </a:t>
            </a:r>
            <a:r>
              <a:rPr lang="cs-CZ" sz="4400" dirty="0" err="1"/>
              <a:t>Orsi</a:t>
            </a:r>
            <a:r>
              <a:rPr lang="cs-CZ" sz="4400" dirty="0"/>
              <a:t> (medvědi) a </a:t>
            </a:r>
            <a:r>
              <a:rPr lang="cs-CZ" sz="4400" dirty="0" err="1"/>
              <a:t>Lupi</a:t>
            </a:r>
            <a:r>
              <a:rPr lang="cs-CZ" sz="4400" dirty="0"/>
              <a:t> (vlci)</a:t>
            </a:r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661C4F0C-2E95-4786-AB90-431227776F6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96000" y="55417"/>
            <a:ext cx="5275811" cy="65947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263439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C1586A-3C32-48F9-A11F-A11D25395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2407" y="365126"/>
            <a:ext cx="5601393" cy="898410"/>
          </a:xfrm>
        </p:spPr>
        <p:txBody>
          <a:bodyPr>
            <a:normAutofit fontScale="90000"/>
          </a:bodyPr>
          <a:lstStyle/>
          <a:p>
            <a:br>
              <a:rPr lang="cs-CZ" dirty="0">
                <a:latin typeface="Arial Black" panose="020B0A04020102020204" pitchFamily="34" charset="0"/>
              </a:rPr>
            </a:br>
            <a:r>
              <a:rPr lang="cs-CZ" dirty="0">
                <a:latin typeface="Arial Black" panose="020B0A04020102020204" pitchFamily="34" charset="0"/>
              </a:rPr>
              <a:t>Klement XIII. </a:t>
            </a:r>
            <a:br>
              <a:rPr lang="cs-CZ" dirty="0">
                <a:latin typeface="Arial Black" panose="020B0A04020102020204" pitchFamily="34" charset="0"/>
              </a:rPr>
            </a:br>
            <a:endParaRPr lang="cs-CZ" dirty="0">
              <a:latin typeface="Arial Black" panose="020B0A04020102020204" pitchFamily="34" charset="0"/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C6467B2-F37C-4CE0-AB2C-158754ADE2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3025" y="1263536"/>
            <a:ext cx="6384522" cy="5229338"/>
          </a:xfrm>
        </p:spPr>
        <p:txBody>
          <a:bodyPr>
            <a:normAutofit/>
          </a:bodyPr>
          <a:lstStyle/>
          <a:p>
            <a:r>
              <a:rPr lang="cs-CZ" sz="3200" dirty="0"/>
              <a:t>(1758–1769) </a:t>
            </a:r>
          </a:p>
          <a:p>
            <a:r>
              <a:rPr lang="cs-CZ" sz="3200" dirty="0" err="1"/>
              <a:t>Rezzonico</a:t>
            </a:r>
            <a:endParaRPr lang="cs-CZ" sz="3200" dirty="0"/>
          </a:p>
          <a:p>
            <a:r>
              <a:rPr lang="cs-CZ" sz="3200" dirty="0"/>
              <a:t>janovská rodina, koupili si benátské šlechtictví, palác na </a:t>
            </a:r>
            <a:r>
              <a:rPr lang="cs-CZ" sz="3200" dirty="0" err="1"/>
              <a:t>Canal</a:t>
            </a:r>
            <a:r>
              <a:rPr lang="cs-CZ" sz="3200" dirty="0"/>
              <a:t> Grande = mecenáši umění</a:t>
            </a:r>
          </a:p>
          <a:p>
            <a:r>
              <a:rPr lang="cs-CZ" sz="3200" dirty="0"/>
              <a:t>synovce Carla </a:t>
            </a:r>
            <a:r>
              <a:rPr lang="cs-CZ" sz="3200" dirty="0" err="1"/>
              <a:t>Rezzonica</a:t>
            </a:r>
            <a:r>
              <a:rPr lang="cs-CZ" sz="3200" dirty="0"/>
              <a:t> (1724-1799) kardinálem, bratra knížetem, ale bez paláce v Římě</a:t>
            </a:r>
          </a:p>
          <a:p>
            <a:r>
              <a:rPr lang="cs-CZ" sz="3200" dirty="0"/>
              <a:t>malíř </a:t>
            </a:r>
            <a:r>
              <a:rPr lang="cs-CZ" sz="3200" dirty="0" err="1"/>
              <a:t>Pompeo</a:t>
            </a:r>
            <a:r>
              <a:rPr lang="cs-CZ" sz="3200" dirty="0"/>
              <a:t> </a:t>
            </a:r>
            <a:r>
              <a:rPr lang="cs-CZ" sz="3200" dirty="0" err="1"/>
              <a:t>Batoni</a:t>
            </a:r>
            <a:r>
              <a:rPr lang="cs-CZ" sz="3200" dirty="0"/>
              <a:t> – i britskou šlechtu (též: Leopold s Josefem II.)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413859DA-7050-463A-BC3D-6A89DD6AF4A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45717" y="279051"/>
            <a:ext cx="4572943" cy="6213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4100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B0ACB081-E02E-43B7-B423-CA7CAAC7450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274478" y="208780"/>
            <a:ext cx="4512969" cy="6440439"/>
          </a:xfrm>
          <a:prstGeom prst="rect">
            <a:avLst/>
          </a:prstGeom>
        </p:spPr>
      </p:pic>
      <p:pic>
        <p:nvPicPr>
          <p:cNvPr id="3074" name="Picture 2" descr="The White marble façade of Ca' Rezzonico on the Grand Canal">
            <a:extLst>
              <a:ext uri="{FF2B5EF4-FFF2-40B4-BE49-F238E27FC236}">
                <a16:creationId xmlns:a16="http://schemas.microsoft.com/office/drawing/2014/main" id="{1E254E47-C87C-45F0-93CB-F4FF45F015D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08" y="1073303"/>
            <a:ext cx="6735853" cy="4473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62F45FF3-EBD6-4E59-A2DF-6A49BEF18AA6}"/>
              </a:ext>
            </a:extLst>
          </p:cNvPr>
          <p:cNvSpPr/>
          <p:nvPr/>
        </p:nvSpPr>
        <p:spPr>
          <a:xfrm>
            <a:off x="1062300" y="5784697"/>
            <a:ext cx="51432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hlinkClick r:id="rId4"/>
              </a:rPr>
              <a:t>https://www.youtube.com/watch?v=ddMk1PJ0D0o</a:t>
            </a:r>
            <a:r>
              <a:rPr lang="cs-CZ" dirty="0"/>
              <a:t> </a:t>
            </a:r>
            <a:endParaRPr lang="it-IT" dirty="0"/>
          </a:p>
          <a:p>
            <a:r>
              <a:rPr lang="it-IT" dirty="0"/>
              <a:t>Visita Ca' Rezzonico Museo del Settecento Veneziano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9805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D8CC8BD-F57B-4CC2-824E-22A7C92546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635" y="299258"/>
            <a:ext cx="11205557" cy="6151418"/>
          </a:xfrm>
        </p:spPr>
        <p:txBody>
          <a:bodyPr>
            <a:normAutofit lnSpcReduction="10000"/>
          </a:bodyPr>
          <a:lstStyle/>
          <a:p>
            <a:pPr hangingPunct="0"/>
            <a:r>
              <a:rPr lang="cs-CZ" sz="3600" dirty="0"/>
              <a:t>papežské rodiny –po určitou dobu suverenitu - etablovaly se z vysoké šlechty církevního státu, „nové“ šlechty, plebejských/měšťanských rodin</a:t>
            </a:r>
          </a:p>
          <a:p>
            <a:pPr hangingPunct="0"/>
            <a:r>
              <a:rPr lang="cs-CZ" sz="3600" dirty="0" err="1"/>
              <a:t>famiglia</a:t>
            </a:r>
            <a:r>
              <a:rPr lang="cs-CZ" sz="3600" dirty="0"/>
              <a:t> </a:t>
            </a:r>
            <a:r>
              <a:rPr lang="cs-CZ" sz="3600" dirty="0" err="1"/>
              <a:t>pontificia</a:t>
            </a:r>
            <a:r>
              <a:rPr lang="cs-CZ" sz="3600" dirty="0"/>
              <a:t> – okolí papeže</a:t>
            </a:r>
          </a:p>
          <a:p>
            <a:pPr hangingPunct="0"/>
            <a:r>
              <a:rPr lang="cs-CZ" sz="3600" dirty="0"/>
              <a:t>kardinálské rodiny</a:t>
            </a:r>
          </a:p>
          <a:p>
            <a:pPr hangingPunct="0"/>
            <a:r>
              <a:rPr lang="cs-CZ" sz="3600" dirty="0"/>
              <a:t>papežské a kardinálské = 1854 zavedeno označení „římské knížecí rodiny“</a:t>
            </a:r>
          </a:p>
          <a:p>
            <a:pPr hangingPunct="0"/>
            <a:r>
              <a:rPr lang="cs-CZ" sz="3600" dirty="0"/>
              <a:t>„standardní“ šlechta církevního státu – markýzové, hrabata, baroni</a:t>
            </a:r>
          </a:p>
          <a:p>
            <a:pPr hangingPunct="0"/>
            <a:r>
              <a:rPr lang="cs-CZ" sz="3600" dirty="0"/>
              <a:t>černá šlechta  (</a:t>
            </a:r>
            <a:r>
              <a:rPr lang="cs-CZ" sz="3600" dirty="0" err="1"/>
              <a:t>aristocrazìa</a:t>
            </a:r>
            <a:r>
              <a:rPr lang="cs-CZ" sz="3600" dirty="0"/>
              <a:t> </a:t>
            </a:r>
            <a:r>
              <a:rPr lang="cs-CZ" sz="3600" dirty="0" err="1"/>
              <a:t>nera</a:t>
            </a:r>
            <a:r>
              <a:rPr lang="cs-CZ" sz="3600" dirty="0"/>
              <a:t>) – označení během „vatikánského zajetí“, 1929 získali dvojí občanství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03260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6FFE68-5B35-4064-A7DC-A0FBA69F9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265815" cy="1325563"/>
          </a:xfrm>
        </p:spPr>
        <p:txBody>
          <a:bodyPr/>
          <a:lstStyle/>
          <a:p>
            <a:r>
              <a:rPr lang="cs-CZ" b="1" dirty="0">
                <a:latin typeface="Arial Black" panose="020B0A04020102020204" pitchFamily="34" charset="0"/>
              </a:rPr>
              <a:t>Klement XIV.</a:t>
            </a:r>
            <a:r>
              <a:rPr lang="cs-CZ" dirty="0"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9F9FB3D-279F-4EFF-89EE-E251641C5D7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cs-CZ" sz="4800" dirty="0"/>
              <a:t>(1769–1774) </a:t>
            </a:r>
          </a:p>
          <a:p>
            <a:r>
              <a:rPr lang="cs-CZ" sz="4800" dirty="0"/>
              <a:t>syn lékaře</a:t>
            </a:r>
          </a:p>
          <a:p>
            <a:r>
              <a:rPr lang="cs-CZ" sz="4800" dirty="0"/>
              <a:t>4 000 kastrátů ročně</a:t>
            </a:r>
          </a:p>
          <a:p>
            <a:r>
              <a:rPr lang="cs-CZ" sz="4800" dirty="0"/>
              <a:t>1773 zrušení jezuitského řádu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0955A553-222A-4EF9-A728-6EE632BAA85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75074" y="56535"/>
            <a:ext cx="4878726" cy="65740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827112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7F20FA-D06B-4D35-9BD9-A29A15E5C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7072" y="246206"/>
            <a:ext cx="5181600" cy="1325563"/>
          </a:xfrm>
        </p:spPr>
        <p:txBody>
          <a:bodyPr/>
          <a:lstStyle/>
          <a:p>
            <a:r>
              <a:rPr lang="cs-CZ" b="1" dirty="0">
                <a:latin typeface="Arial Black" panose="020B0A04020102020204" pitchFamily="34" charset="0"/>
              </a:rPr>
              <a:t>Pius VI.</a:t>
            </a:r>
            <a:r>
              <a:rPr lang="cs-CZ" dirty="0">
                <a:latin typeface="Arial Black" panose="020B0A04020102020204" pitchFamily="34" charset="0"/>
              </a:rPr>
              <a:t> </a:t>
            </a:r>
            <a:br>
              <a:rPr lang="cs-CZ" dirty="0">
                <a:latin typeface="Arial Black" panose="020B0A04020102020204" pitchFamily="34" charset="0"/>
              </a:rPr>
            </a:br>
            <a:r>
              <a:rPr lang="cs-CZ" dirty="0">
                <a:latin typeface="Arial Black" panose="020B0A04020102020204" pitchFamily="34" charset="0"/>
              </a:rPr>
              <a:t>(1775–1799) 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7E6EFE2-CE37-4CDA-8C10-E1C7237F9A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35781" y="1795549"/>
            <a:ext cx="6187569" cy="4667076"/>
          </a:xfrm>
        </p:spPr>
        <p:txBody>
          <a:bodyPr/>
          <a:lstStyle/>
          <a:p>
            <a:r>
              <a:rPr lang="cs-CZ" sz="3400" dirty="0"/>
              <a:t>opět nepotismus</a:t>
            </a:r>
          </a:p>
          <a:p>
            <a:r>
              <a:rPr lang="cs-CZ" sz="3400" dirty="0"/>
              <a:t>kardinálové: synovec </a:t>
            </a:r>
            <a:r>
              <a:rPr lang="cs-CZ" sz="3400" dirty="0" err="1"/>
              <a:t>Romoaldo</a:t>
            </a:r>
            <a:r>
              <a:rPr lang="cs-CZ" sz="3400" dirty="0"/>
              <a:t> </a:t>
            </a:r>
            <a:r>
              <a:rPr lang="cs-CZ" sz="3400" dirty="0" err="1"/>
              <a:t>Braschi-Onesti</a:t>
            </a:r>
            <a:r>
              <a:rPr lang="cs-CZ" sz="3400" dirty="0"/>
              <a:t> (1753-1817), strýc Giovanni Carlo </a:t>
            </a:r>
            <a:r>
              <a:rPr lang="cs-CZ" sz="3400" dirty="0" err="1"/>
              <a:t>Bandi</a:t>
            </a:r>
            <a:r>
              <a:rPr lang="cs-CZ" sz="3400" dirty="0"/>
              <a:t> (1709-1784), příbuzný Luigi </a:t>
            </a:r>
            <a:r>
              <a:rPr lang="cs-CZ" sz="3400" dirty="0" err="1"/>
              <a:t>Barnaba</a:t>
            </a:r>
            <a:r>
              <a:rPr lang="cs-CZ" sz="3400" dirty="0"/>
              <a:t> </a:t>
            </a:r>
            <a:r>
              <a:rPr lang="cs-CZ" sz="3400" dirty="0" err="1"/>
              <a:t>Chiaramonti</a:t>
            </a:r>
            <a:r>
              <a:rPr lang="cs-CZ" sz="3400" dirty="0"/>
              <a:t> (Pius VII.)</a:t>
            </a:r>
          </a:p>
          <a:p>
            <a:r>
              <a:rPr lang="cs-CZ" sz="3400" dirty="0" err="1"/>
              <a:t>Palazzo</a:t>
            </a:r>
            <a:r>
              <a:rPr lang="cs-CZ" sz="3400" dirty="0"/>
              <a:t> </a:t>
            </a:r>
            <a:r>
              <a:rPr lang="cs-CZ" sz="3400" dirty="0" err="1"/>
              <a:t>Braschi</a:t>
            </a:r>
            <a:r>
              <a:rPr lang="cs-CZ" sz="3400" dirty="0"/>
              <a:t> „poslední zázrak svatého Petra“ = </a:t>
            </a:r>
            <a:r>
              <a:rPr lang="cs-CZ" sz="3400" dirty="0" err="1"/>
              <a:t>Piazza</a:t>
            </a:r>
            <a:r>
              <a:rPr lang="cs-CZ" sz="3400" dirty="0"/>
              <a:t> </a:t>
            </a:r>
            <a:r>
              <a:rPr lang="cs-CZ" sz="3400" dirty="0" err="1"/>
              <a:t>Navona</a:t>
            </a:r>
            <a:r>
              <a:rPr lang="cs-CZ" sz="3400" dirty="0"/>
              <a:t> </a:t>
            </a:r>
          </a:p>
          <a:p>
            <a:endParaRPr lang="cs-CZ" dirty="0"/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87296401-E3B1-4A49-B7B4-7F53EC5ACE9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68649" y="246206"/>
            <a:ext cx="4868616" cy="639168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6097540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88766D-25CD-4B81-B8D7-0AB6C3F48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184476" cy="632402"/>
          </a:xfrm>
        </p:spPr>
        <p:txBody>
          <a:bodyPr>
            <a:normAutofit fontScale="90000"/>
          </a:bodyPr>
          <a:lstStyle/>
          <a:p>
            <a:r>
              <a:rPr lang="cs-CZ" dirty="0">
                <a:latin typeface="Arial Black" panose="020B0A04020102020204" pitchFamily="34" charset="0"/>
              </a:rPr>
              <a:t>ke studiu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701210D-716F-466A-ACEF-537ABA0FD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015" y="1263534"/>
            <a:ext cx="11355185" cy="5229339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BOURGOING, Jean Francois baron de, Historical and Philosophical Memoirs of Pius the Sixth and…, I., London 1799 (</a:t>
            </a:r>
            <a:r>
              <a:rPr lang="en-US" dirty="0" err="1"/>
              <a:t>googlebooks</a:t>
            </a:r>
            <a:r>
              <a:rPr lang="en-US" dirty="0"/>
              <a:t>) </a:t>
            </a:r>
            <a:endParaRPr lang="cs-CZ" dirty="0"/>
          </a:p>
          <a:p>
            <a:r>
              <a:rPr lang="en-US" dirty="0"/>
              <a:t>CASTIGLIONE, Caroline. “Extravagant Pretensions: Aristocratic Family Conflicts, Emotion, and the 'Public Sphere' in Early Eighteenth-Century Rome.” Journal of Social History, vol. 38, no. 3, 2005, pp. 685–703. </a:t>
            </a:r>
            <a:r>
              <a:rPr lang="cs-CZ" dirty="0"/>
              <a:t>(</a:t>
            </a:r>
            <a:r>
              <a:rPr lang="cs-CZ" dirty="0" err="1"/>
              <a:t>Moodle</a:t>
            </a:r>
            <a:r>
              <a:rPr lang="cs-CZ" dirty="0"/>
              <a:t>)</a:t>
            </a:r>
          </a:p>
          <a:p>
            <a:r>
              <a:rPr lang="en-US" dirty="0"/>
              <a:t>FERRARO, Richard</a:t>
            </a:r>
            <a:r>
              <a:rPr lang="cs-CZ" dirty="0"/>
              <a:t>, </a:t>
            </a:r>
            <a:r>
              <a:rPr lang="en-US" dirty="0"/>
              <a:t>The nobility of Rome, 1560-1700: A study of its composition, wealth, and investment</a:t>
            </a:r>
            <a:r>
              <a:rPr lang="cs-CZ" dirty="0"/>
              <a:t>. </a:t>
            </a:r>
            <a:r>
              <a:rPr lang="en-US" dirty="0"/>
              <a:t>ProQuest Dissertations Publishing</a:t>
            </a:r>
            <a:r>
              <a:rPr lang="cs-CZ" dirty="0"/>
              <a:t>. </a:t>
            </a:r>
            <a:r>
              <a:rPr lang="en-US" dirty="0"/>
              <a:t>1994</a:t>
            </a:r>
            <a:endParaRPr lang="cs-CZ" dirty="0"/>
          </a:p>
          <a:p>
            <a:r>
              <a:rPr lang="de-DE" dirty="0"/>
              <a:t>GOLDHAHN, Almut, Von der Kunst des sozialen Aufstiegs: Statusaffirmation und Kunstpatronage der venezianischen Papstfamilie Rezzonico, Köln, Weimar, Wien 2017 </a:t>
            </a:r>
            <a:endParaRPr lang="cs-CZ" dirty="0"/>
          </a:p>
          <a:p>
            <a:r>
              <a:rPr lang="de-DE" dirty="0"/>
              <a:t>HERRMANN, Horst, Die Heiligen Väter. Päpste und ihre Kinder. Berlin 2004</a:t>
            </a:r>
            <a:endParaRPr lang="cs-CZ" dirty="0"/>
          </a:p>
          <a:p>
            <a:r>
              <a:rPr lang="cs-CZ" cap="all" dirty="0" err="1"/>
              <a:t>Karsten</a:t>
            </a:r>
            <a:r>
              <a:rPr lang="cs-CZ" dirty="0"/>
              <a:t>, Arne (</a:t>
            </a:r>
            <a:r>
              <a:rPr lang="cs-CZ" dirty="0" err="1"/>
              <a:t>Hrsg</a:t>
            </a:r>
            <a:r>
              <a:rPr lang="cs-CZ" dirty="0"/>
              <a:t>.), </a:t>
            </a:r>
            <a:r>
              <a:rPr lang="cs-CZ" dirty="0" err="1"/>
              <a:t>Jagd</a:t>
            </a:r>
            <a:r>
              <a:rPr lang="cs-CZ" dirty="0"/>
              <a:t> nach dem </a:t>
            </a:r>
            <a:r>
              <a:rPr lang="cs-CZ" dirty="0" err="1"/>
              <a:t>roten</a:t>
            </a:r>
            <a:r>
              <a:rPr lang="cs-CZ" dirty="0"/>
              <a:t> </a:t>
            </a:r>
            <a:r>
              <a:rPr lang="cs-CZ" dirty="0" err="1"/>
              <a:t>Hut</a:t>
            </a:r>
            <a:r>
              <a:rPr lang="cs-CZ" dirty="0"/>
              <a:t>. </a:t>
            </a:r>
            <a:r>
              <a:rPr lang="cs-CZ" dirty="0" err="1"/>
              <a:t>Kardinalskarrieren</a:t>
            </a:r>
            <a:r>
              <a:rPr lang="cs-CZ" dirty="0"/>
              <a:t> </a:t>
            </a:r>
            <a:r>
              <a:rPr lang="cs-CZ" dirty="0" err="1"/>
              <a:t>im</a:t>
            </a:r>
            <a:r>
              <a:rPr lang="cs-CZ" dirty="0"/>
              <a:t> </a:t>
            </a:r>
            <a:r>
              <a:rPr lang="cs-CZ" dirty="0" err="1"/>
              <a:t>barocken</a:t>
            </a:r>
            <a:r>
              <a:rPr lang="cs-CZ" dirty="0"/>
              <a:t> Rom. </a:t>
            </a:r>
            <a:r>
              <a:rPr lang="cs-CZ" dirty="0" err="1"/>
              <a:t>Vandenhoeck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Ruprecht</a:t>
            </a:r>
            <a:r>
              <a:rPr lang="cs-CZ" dirty="0"/>
              <a:t>, Göttingen 2004</a:t>
            </a:r>
            <a:endParaRPr lang="en-US" dirty="0"/>
          </a:p>
          <a:p>
            <a:r>
              <a:rPr lang="en-US" dirty="0"/>
              <a:t>MINOR, Heather Hyde. “‘Amore </a:t>
            </a:r>
            <a:r>
              <a:rPr lang="en-US" dirty="0" err="1"/>
              <a:t>Regolato</a:t>
            </a:r>
            <a:r>
              <a:rPr lang="en-US" dirty="0"/>
              <a:t>’: Papal Nephews and Their Palaces in Eighteenth-Century Rome.” Journal of the Society of Architectural Historians, vol. 65, no. 1, 2006, pp. 68–91</a:t>
            </a:r>
            <a:r>
              <a:rPr lang="cs-CZ" dirty="0"/>
              <a:t>. (</a:t>
            </a:r>
            <a:r>
              <a:rPr lang="cs-CZ" dirty="0" err="1"/>
              <a:t>Moodle</a:t>
            </a:r>
            <a:r>
              <a:rPr lang="cs-CZ" dirty="0"/>
              <a:t>)</a:t>
            </a:r>
            <a:endParaRPr lang="en-US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3447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F3D85E-36CC-4476-9C45-C8E3176A3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1" y="365125"/>
            <a:ext cx="11488188" cy="1325563"/>
          </a:xfrm>
        </p:spPr>
        <p:txBody>
          <a:bodyPr>
            <a:normAutofit fontScale="90000"/>
          </a:bodyPr>
          <a:lstStyle/>
          <a:p>
            <a:br>
              <a:rPr lang="cs-CZ" dirty="0">
                <a:latin typeface="Arial Black" panose="020B0A04020102020204" pitchFamily="34" charset="0"/>
              </a:rPr>
            </a:br>
            <a:r>
              <a:rPr lang="cs-CZ" dirty="0">
                <a:latin typeface="Arial Black" panose="020B0A04020102020204" pitchFamily="34" charset="0"/>
              </a:rPr>
              <a:t>charakteristické rysy a limity papežské dynastické politiky</a:t>
            </a:r>
            <a:br>
              <a:rPr lang="cs-CZ" dirty="0">
                <a:latin typeface="Arial Black" panose="020B0A04020102020204" pitchFamily="34" charset="0"/>
              </a:rPr>
            </a:br>
            <a:endParaRPr lang="cs-CZ" dirty="0">
              <a:latin typeface="Arial Black" panose="020B0A040201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42F28F4-3541-41DF-9951-8FEEDEFBC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015749" cy="4667250"/>
          </a:xfrm>
        </p:spPr>
        <p:txBody>
          <a:bodyPr>
            <a:normAutofit lnSpcReduction="10000"/>
          </a:bodyPr>
          <a:lstStyle/>
          <a:p>
            <a:pPr lvl="0" hangingPunct="0"/>
            <a:r>
              <a:rPr lang="cs-CZ" sz="3200" dirty="0"/>
              <a:t>monarchové zvoleni (do 70 kardinálů) - nemohli dědit papežský titul –omezený časový úsek dokud žil papež - „meteorický vzestup k moci“</a:t>
            </a:r>
          </a:p>
          <a:p>
            <a:pPr lvl="0" hangingPunct="0"/>
            <a:r>
              <a:rPr lang="cs-CZ" sz="3200" dirty="0"/>
              <a:t>jmenovali příbuzné kardinály, ale také nebyl dědičný titul</a:t>
            </a:r>
          </a:p>
          <a:p>
            <a:pPr lvl="0" hangingPunct="0"/>
            <a:r>
              <a:rPr lang="cs-CZ" sz="3200" dirty="0"/>
              <a:t>neměli vlastní děti (pouze renesanční období) a přízeň „pouze“ příbuzným</a:t>
            </a:r>
          </a:p>
          <a:p>
            <a:pPr lvl="0" hangingPunct="0"/>
            <a:r>
              <a:rPr lang="cs-CZ" sz="3200" dirty="0"/>
              <a:t>zajistit příbuzným titul, majetek, palác a nejvyšší metou suverénní vládu</a:t>
            </a:r>
          </a:p>
          <a:p>
            <a:pPr lvl="0" hangingPunct="0"/>
            <a:r>
              <a:rPr lang="cs-CZ" sz="3200" dirty="0"/>
              <a:t>provdá a ožení příbuzné do jiných papežských rodin a okolních panujících dynastií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2271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8EAE86-0582-4C6D-9601-CC7BDCFCC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94" y="365126"/>
            <a:ext cx="10705406" cy="698904"/>
          </a:xfrm>
        </p:spPr>
        <p:txBody>
          <a:bodyPr/>
          <a:lstStyle/>
          <a:p>
            <a:pPr algn="ctr"/>
            <a:r>
              <a:rPr lang="cs-CZ" dirty="0" err="1">
                <a:latin typeface="Arial Black" panose="020B0A04020102020204" pitchFamily="34" charset="0"/>
              </a:rPr>
              <a:t>nepot</a:t>
            </a:r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75FA6DF-1729-4ECE-975A-7802B5DDF1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4647" y="1379912"/>
            <a:ext cx="10856422" cy="5112961"/>
          </a:xfrm>
        </p:spPr>
        <p:txBody>
          <a:bodyPr>
            <a:noAutofit/>
          </a:bodyPr>
          <a:lstStyle/>
          <a:p>
            <a:r>
              <a:rPr lang="cs-CZ" sz="3600" dirty="0"/>
              <a:t>po zvolení papežem jmenoval synovce (příbuzného) kardinálem a do čela státního sekretariátu = světské záležitosti i zahraniční politiku </a:t>
            </a:r>
          </a:p>
          <a:p>
            <a:r>
              <a:rPr lang="cs-CZ" sz="3600" dirty="0"/>
              <a:t>A)  „širokopásmový“ nepotismus = ve stylu kropící konve – Julius III. (1550-55) - nefunkční, příliš roztříštěná síť. </a:t>
            </a:r>
          </a:p>
          <a:p>
            <a:r>
              <a:rPr lang="cs-CZ" sz="3600" dirty="0"/>
              <a:t>B) nepotismus jednoho paprsku – Pavel V. </a:t>
            </a:r>
            <a:r>
              <a:rPr lang="cs-CZ" sz="3600" dirty="0" err="1"/>
              <a:t>Borghese</a:t>
            </a:r>
            <a:r>
              <a:rPr lang="cs-CZ" sz="3600" dirty="0"/>
              <a:t> (1605-21) </a:t>
            </a:r>
          </a:p>
          <a:p>
            <a:r>
              <a:rPr lang="cs-CZ" sz="3600" dirty="0"/>
              <a:t>C) oslabený nepotismus – po 1692</a:t>
            </a:r>
          </a:p>
          <a:p>
            <a:r>
              <a:rPr lang="cs-CZ" sz="2400" dirty="0">
                <a:hlinkClick r:id="rId2"/>
              </a:rPr>
              <a:t>https://www.youtube.com/watch?v=rARQCJiF8v8</a:t>
            </a:r>
            <a:r>
              <a:rPr lang="cs-CZ" sz="2400" dirty="0"/>
              <a:t> papežská hymna</a:t>
            </a:r>
          </a:p>
        </p:txBody>
      </p:sp>
    </p:spTree>
    <p:extLst>
      <p:ext uri="{BB962C8B-B14F-4D97-AF65-F5344CB8AC3E}">
        <p14:creationId xmlns:p14="http://schemas.microsoft.com/office/powerpoint/2010/main" val="1420862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A75EEA-A330-4584-B3B5-36609B349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767" y="365126"/>
            <a:ext cx="10640291" cy="698904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vrchol nepotismu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5224CA-E61D-4B4D-9C19-069C1E74F3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767" y="1463040"/>
            <a:ext cx="11288683" cy="5029835"/>
          </a:xfrm>
        </p:spPr>
        <p:txBody>
          <a:bodyPr>
            <a:noAutofit/>
          </a:bodyPr>
          <a:lstStyle/>
          <a:p>
            <a:r>
              <a:rPr lang="cs-CZ" sz="3600" dirty="0"/>
              <a:t>slavné rezidence 16./17. století - </a:t>
            </a:r>
            <a:r>
              <a:rPr lang="cs-CZ" sz="3600" dirty="0" err="1"/>
              <a:t>Aldobrandini</a:t>
            </a:r>
            <a:r>
              <a:rPr lang="cs-CZ" sz="3600" dirty="0"/>
              <a:t>, </a:t>
            </a:r>
            <a:r>
              <a:rPr lang="cs-CZ" sz="3600" dirty="0" err="1"/>
              <a:t>Altieri</a:t>
            </a:r>
            <a:r>
              <a:rPr lang="cs-CZ" sz="3600" dirty="0"/>
              <a:t>, </a:t>
            </a:r>
            <a:r>
              <a:rPr lang="cs-CZ" sz="3600" dirty="0" err="1"/>
              <a:t>Barberini</a:t>
            </a:r>
            <a:r>
              <a:rPr lang="cs-CZ" sz="3600" dirty="0"/>
              <a:t>, </a:t>
            </a:r>
            <a:r>
              <a:rPr lang="cs-CZ" sz="3600" dirty="0" err="1"/>
              <a:t>Borghese</a:t>
            </a:r>
            <a:r>
              <a:rPr lang="cs-CZ" sz="3600" dirty="0"/>
              <a:t>, </a:t>
            </a:r>
            <a:r>
              <a:rPr lang="cs-CZ" sz="3600" dirty="0" err="1"/>
              <a:t>Chigi</a:t>
            </a:r>
            <a:r>
              <a:rPr lang="cs-CZ" sz="3600" dirty="0"/>
              <a:t>, </a:t>
            </a:r>
            <a:r>
              <a:rPr lang="cs-CZ" sz="3600" dirty="0" err="1"/>
              <a:t>Ludovisi</a:t>
            </a:r>
            <a:r>
              <a:rPr lang="cs-CZ" sz="3600" dirty="0"/>
              <a:t> a </a:t>
            </a:r>
            <a:r>
              <a:rPr lang="cs-CZ" sz="3600" dirty="0" err="1"/>
              <a:t>Pamphili</a:t>
            </a:r>
            <a:r>
              <a:rPr lang="cs-CZ" sz="3600" dirty="0"/>
              <a:t> </a:t>
            </a:r>
          </a:p>
          <a:p>
            <a:r>
              <a:rPr lang="cs-CZ" sz="3600" dirty="0"/>
              <a:t>stavbami zakrýt svůj původ, legitimovat svou účast na vládě a prezentovat svou rodinu jako aristokratickou a knížecí</a:t>
            </a:r>
          </a:p>
          <a:p>
            <a:r>
              <a:rPr lang="cs-CZ" sz="3600" b="1" dirty="0"/>
              <a:t>suverénní vládu</a:t>
            </a:r>
            <a:r>
              <a:rPr lang="cs-CZ" sz="3600" dirty="0"/>
              <a:t> – </a:t>
            </a:r>
            <a:r>
              <a:rPr lang="cs-CZ" sz="3600" b="1" dirty="0" err="1">
                <a:solidFill>
                  <a:srgbClr val="7030A0"/>
                </a:solidFill>
              </a:rPr>
              <a:t>Farnese</a:t>
            </a:r>
            <a:r>
              <a:rPr lang="cs-CZ" sz="3600" dirty="0"/>
              <a:t> – Parma 1545-1731; </a:t>
            </a:r>
            <a:r>
              <a:rPr lang="cs-CZ" sz="3600" b="1" dirty="0" err="1">
                <a:solidFill>
                  <a:srgbClr val="7030A0"/>
                </a:solidFill>
              </a:rPr>
              <a:t>della</a:t>
            </a:r>
            <a:r>
              <a:rPr lang="cs-CZ" sz="3600" b="1" dirty="0">
                <a:solidFill>
                  <a:srgbClr val="7030A0"/>
                </a:solidFill>
              </a:rPr>
              <a:t> Rovere</a:t>
            </a:r>
            <a:r>
              <a:rPr lang="cs-CZ" sz="3600" dirty="0"/>
              <a:t> – </a:t>
            </a:r>
            <a:r>
              <a:rPr lang="cs-CZ" sz="3600" dirty="0" err="1"/>
              <a:t>Urbino</a:t>
            </a:r>
            <a:r>
              <a:rPr lang="cs-CZ" sz="3600" dirty="0"/>
              <a:t> 1508-1623; </a:t>
            </a:r>
            <a:r>
              <a:rPr lang="cs-CZ" sz="3600" b="1" dirty="0" err="1">
                <a:solidFill>
                  <a:srgbClr val="7030A0"/>
                </a:solidFill>
              </a:rPr>
              <a:t>Cibo</a:t>
            </a:r>
            <a:r>
              <a:rPr lang="cs-CZ" sz="3600" dirty="0"/>
              <a:t> – </a:t>
            </a:r>
            <a:r>
              <a:rPr lang="cs-CZ" sz="3600" dirty="0" err="1"/>
              <a:t>Massa</a:t>
            </a:r>
            <a:r>
              <a:rPr lang="cs-CZ" sz="3600" dirty="0"/>
              <a:t> a Carrara 1530-1829; </a:t>
            </a:r>
            <a:r>
              <a:rPr lang="cs-CZ" sz="3600" b="1" dirty="0" err="1">
                <a:solidFill>
                  <a:srgbClr val="7030A0"/>
                </a:solidFill>
              </a:rPr>
              <a:t>Boncompagni</a:t>
            </a:r>
            <a:r>
              <a:rPr lang="cs-CZ" sz="3600" b="1" dirty="0">
                <a:solidFill>
                  <a:srgbClr val="7030A0"/>
                </a:solidFill>
              </a:rPr>
              <a:t>/</a:t>
            </a:r>
            <a:r>
              <a:rPr lang="cs-CZ" sz="3600" b="1" dirty="0" err="1">
                <a:solidFill>
                  <a:srgbClr val="7030A0"/>
                </a:solidFill>
              </a:rPr>
              <a:t>Buoncompagno-Ludovisi</a:t>
            </a:r>
            <a:r>
              <a:rPr lang="cs-CZ" sz="3600" b="1" dirty="0">
                <a:solidFill>
                  <a:srgbClr val="7030A0"/>
                </a:solidFill>
              </a:rPr>
              <a:t> </a:t>
            </a:r>
            <a:r>
              <a:rPr lang="cs-CZ" sz="3600" dirty="0"/>
              <a:t>1681-1815 </a:t>
            </a:r>
            <a:r>
              <a:rPr lang="cs-CZ" sz="3600" dirty="0" err="1"/>
              <a:t>Piombino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210562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3F585B-69F2-4D63-A2EF-2A6E9591D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763" y="299259"/>
            <a:ext cx="11105803" cy="1163781"/>
          </a:xfrm>
        </p:spPr>
        <p:txBody>
          <a:bodyPr>
            <a:normAutofit fontScale="90000"/>
          </a:bodyPr>
          <a:lstStyle/>
          <a:p>
            <a:r>
              <a:rPr lang="cs-CZ" dirty="0">
                <a:latin typeface="Arial Black" panose="020B0A04020102020204" pitchFamily="34" charset="0"/>
              </a:rPr>
              <a:t>v 17. století papežové svým rodinám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9615BA8-A3E9-4D14-B408-7C21D51819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999" y="1679171"/>
            <a:ext cx="7316583" cy="4879570"/>
          </a:xfrm>
        </p:spPr>
        <p:txBody>
          <a:bodyPr>
            <a:normAutofit fontScale="92500"/>
          </a:bodyPr>
          <a:lstStyle/>
          <a:p>
            <a:r>
              <a:rPr lang="cs-CZ" sz="3200" dirty="0" err="1"/>
              <a:t>nepot</a:t>
            </a:r>
            <a:r>
              <a:rPr lang="cs-CZ" sz="3200" dirty="0"/>
              <a:t> 30 000/100 000 </a:t>
            </a:r>
            <a:r>
              <a:rPr lang="cs-CZ" sz="3200" dirty="0" err="1"/>
              <a:t>scudi</a:t>
            </a:r>
            <a:r>
              <a:rPr lang="cs-CZ" sz="3200" dirty="0"/>
              <a:t> za rok</a:t>
            </a:r>
          </a:p>
          <a:p>
            <a:r>
              <a:rPr lang="cs-CZ" sz="3200" dirty="0"/>
              <a:t>běžný zpěvák = 10 za rok</a:t>
            </a:r>
          </a:p>
          <a:p>
            <a:r>
              <a:rPr lang="cs-CZ" sz="3200" dirty="0"/>
              <a:t>Pavel V. </a:t>
            </a:r>
            <a:r>
              <a:rPr lang="cs-CZ" sz="3200" dirty="0" err="1"/>
              <a:t>Borghese</a:t>
            </a:r>
            <a:r>
              <a:rPr lang="cs-CZ" sz="3200" dirty="0"/>
              <a:t> = 260 000 celkem</a:t>
            </a:r>
          </a:p>
          <a:p>
            <a:r>
              <a:rPr lang="cs-CZ" sz="3200" dirty="0"/>
              <a:t>Urban VIII. </a:t>
            </a:r>
            <a:r>
              <a:rPr lang="cs-CZ" sz="3200" dirty="0" err="1"/>
              <a:t>Barberini</a:t>
            </a:r>
            <a:r>
              <a:rPr lang="cs-CZ" sz="3200" dirty="0"/>
              <a:t> = 1 700 000</a:t>
            </a:r>
          </a:p>
          <a:p>
            <a:r>
              <a:rPr lang="cs-CZ" sz="3200" dirty="0" err="1"/>
              <a:t>Innocent</a:t>
            </a:r>
            <a:r>
              <a:rPr lang="cs-CZ" sz="3200" dirty="0"/>
              <a:t> X. </a:t>
            </a:r>
            <a:r>
              <a:rPr lang="cs-CZ" sz="3200" dirty="0" err="1"/>
              <a:t>Pamphili</a:t>
            </a:r>
            <a:r>
              <a:rPr lang="cs-CZ" sz="3200" dirty="0"/>
              <a:t> = 1 400 000</a:t>
            </a:r>
          </a:p>
          <a:p>
            <a:r>
              <a:rPr lang="cs-CZ" sz="3200" dirty="0"/>
              <a:t>Alexandra VII. </a:t>
            </a:r>
            <a:r>
              <a:rPr lang="cs-CZ" sz="3200" dirty="0" err="1"/>
              <a:t>Chigi</a:t>
            </a:r>
            <a:r>
              <a:rPr lang="cs-CZ" sz="3200" dirty="0"/>
              <a:t> = 900 000</a:t>
            </a:r>
          </a:p>
          <a:p>
            <a:r>
              <a:rPr lang="cs-CZ" sz="3200" dirty="0"/>
              <a:t>Klement X. </a:t>
            </a:r>
            <a:r>
              <a:rPr lang="cs-CZ" sz="3200" dirty="0" err="1"/>
              <a:t>Altieri</a:t>
            </a:r>
            <a:r>
              <a:rPr lang="cs-CZ" sz="3200" dirty="0"/>
              <a:t> = 1 200 000 </a:t>
            </a:r>
          </a:p>
          <a:p>
            <a:r>
              <a:rPr lang="cs-CZ" sz="3200" dirty="0"/>
              <a:t>Alexander VIII. </a:t>
            </a:r>
            <a:r>
              <a:rPr lang="cs-CZ" sz="3200" dirty="0" err="1"/>
              <a:t>Ottoboni</a:t>
            </a:r>
            <a:r>
              <a:rPr lang="cs-CZ" sz="3200" dirty="0"/>
              <a:t> = 700 000</a:t>
            </a:r>
          </a:p>
          <a:p>
            <a:r>
              <a:rPr lang="cs-CZ" sz="3200" dirty="0"/>
              <a:t>1730: roční deficit 120 000, dluh 60 milionů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A3CC5E5-0AB9-4314-9614-8734F13D4E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7090" y="1197031"/>
            <a:ext cx="3241963" cy="5515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173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54930E-DD97-4694-A255-3A131538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>
                <a:latin typeface="Arial Black" panose="020B0A04020102020204" pitchFamily="34" charset="0"/>
              </a:rPr>
              <a:t>do 18. století přetrvali</a:t>
            </a:r>
            <a:r>
              <a:rPr lang="cs-CZ" dirty="0">
                <a:latin typeface="Arial Black" panose="020B0A04020102020204" pitchFamily="34" charset="0"/>
              </a:rPr>
              <a:t> z papežských rodin v kardinálském kolegiu (např.)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431743E-14DE-47F2-946D-74DDD42B6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390" y="1825624"/>
            <a:ext cx="4073236" cy="4874433"/>
          </a:xfrm>
        </p:spPr>
        <p:txBody>
          <a:bodyPr>
            <a:noAutofit/>
          </a:bodyPr>
          <a:lstStyle/>
          <a:p>
            <a:r>
              <a:rPr lang="cs-CZ" sz="3600" dirty="0"/>
              <a:t>2 </a:t>
            </a:r>
            <a:r>
              <a:rPr lang="cs-CZ" sz="3600" dirty="0" err="1"/>
              <a:t>Barberini</a:t>
            </a:r>
            <a:r>
              <a:rPr lang="cs-CZ" sz="3600" dirty="0"/>
              <a:t>, </a:t>
            </a:r>
          </a:p>
          <a:p>
            <a:r>
              <a:rPr lang="cs-CZ" sz="3600" dirty="0"/>
              <a:t>1 </a:t>
            </a:r>
            <a:r>
              <a:rPr lang="cs-CZ" sz="3600" dirty="0" err="1"/>
              <a:t>Borghese</a:t>
            </a:r>
            <a:r>
              <a:rPr lang="cs-CZ" sz="3600" dirty="0"/>
              <a:t>, </a:t>
            </a:r>
          </a:p>
          <a:p>
            <a:r>
              <a:rPr lang="cs-CZ" sz="3600" dirty="0"/>
              <a:t>3 </a:t>
            </a:r>
            <a:r>
              <a:rPr lang="cs-CZ" sz="3600" dirty="0" err="1"/>
              <a:t>Borgia</a:t>
            </a:r>
            <a:r>
              <a:rPr lang="cs-CZ" sz="3600" dirty="0"/>
              <a:t>, </a:t>
            </a:r>
          </a:p>
          <a:p>
            <a:r>
              <a:rPr lang="cs-CZ" sz="3600" dirty="0"/>
              <a:t>6 </a:t>
            </a:r>
            <a:r>
              <a:rPr lang="cs-CZ" sz="3600" dirty="0" err="1"/>
              <a:t>Colonna</a:t>
            </a:r>
            <a:r>
              <a:rPr lang="cs-CZ" sz="3600" dirty="0"/>
              <a:t>, </a:t>
            </a:r>
          </a:p>
          <a:p>
            <a:r>
              <a:rPr lang="cs-CZ" sz="3600" dirty="0"/>
              <a:t>1 </a:t>
            </a:r>
            <a:r>
              <a:rPr lang="cs-CZ" sz="3600" dirty="0" err="1"/>
              <a:t>Conti</a:t>
            </a:r>
            <a:r>
              <a:rPr lang="cs-CZ" sz="3600" dirty="0"/>
              <a:t>, </a:t>
            </a:r>
          </a:p>
          <a:p>
            <a:r>
              <a:rPr lang="cs-CZ" sz="3600" dirty="0"/>
              <a:t>1 Medici, </a:t>
            </a:r>
          </a:p>
          <a:p>
            <a:r>
              <a:rPr lang="cs-CZ" sz="3600" dirty="0"/>
              <a:t>2 </a:t>
            </a:r>
            <a:r>
              <a:rPr lang="cs-CZ" sz="3600" dirty="0" err="1"/>
              <a:t>Piccolomini</a:t>
            </a:r>
            <a:r>
              <a:rPr lang="cs-CZ" sz="3600" dirty="0"/>
              <a:t>,</a:t>
            </a:r>
          </a:p>
          <a:p>
            <a:r>
              <a:rPr lang="cs-CZ" sz="3600" dirty="0"/>
              <a:t>1 </a:t>
            </a:r>
            <a:r>
              <a:rPr lang="cs-CZ" sz="3600" dirty="0" err="1"/>
              <a:t>Savelli</a:t>
            </a:r>
            <a:r>
              <a:rPr lang="cs-CZ" sz="3600" dirty="0"/>
              <a:t>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2632F8B-DEAA-43B7-BFDA-9E9D8E1EAF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3281" y="1825624"/>
            <a:ext cx="7944448" cy="3910158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BB958976-6185-4CE1-8BF2-F05B14E18687}"/>
              </a:ext>
            </a:extLst>
          </p:cNvPr>
          <p:cNvSpPr/>
          <p:nvPr/>
        </p:nvSpPr>
        <p:spPr>
          <a:xfrm>
            <a:off x="5257800" y="587071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Roman School, 18th century, View of Rome with the Tiber, Castel Sant'Angelo and St. Peter's Basilica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74198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41B4CB-988D-4F3D-8BBA-417A2BFD6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516985" cy="782031"/>
          </a:xfrm>
        </p:spPr>
        <p:txBody>
          <a:bodyPr/>
          <a:lstStyle/>
          <a:p>
            <a:pPr algn="ctr"/>
            <a:r>
              <a:rPr lang="cs-CZ" dirty="0" err="1">
                <a:latin typeface="Arial Black" panose="020B0A04020102020204" pitchFamily="34" charset="0"/>
              </a:rPr>
              <a:t>Romanum</a:t>
            </a:r>
            <a:r>
              <a:rPr lang="cs-CZ" dirty="0">
                <a:latin typeface="Arial Black" panose="020B0A04020102020204" pitchFamily="34" charset="0"/>
              </a:rPr>
              <a:t> </a:t>
            </a:r>
            <a:r>
              <a:rPr lang="cs-CZ" dirty="0" err="1">
                <a:latin typeface="Arial Black" panose="020B0A04020102020204" pitchFamily="34" charset="0"/>
              </a:rPr>
              <a:t>decet</a:t>
            </a:r>
            <a:r>
              <a:rPr lang="cs-CZ" dirty="0">
                <a:latin typeface="Arial Black" panose="020B0A04020102020204" pitchFamily="34" charset="0"/>
              </a:rPr>
              <a:t> </a:t>
            </a:r>
            <a:r>
              <a:rPr lang="cs-CZ" dirty="0" err="1">
                <a:latin typeface="Arial Black" panose="020B0A04020102020204" pitchFamily="34" charset="0"/>
              </a:rPr>
              <a:t>Pontificem</a:t>
            </a:r>
            <a:r>
              <a:rPr lang="cs-CZ" dirty="0"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AB8F02F-B211-43FE-9573-6A928E661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635" y="1512916"/>
            <a:ext cx="11321935" cy="4979959"/>
          </a:xfrm>
        </p:spPr>
        <p:txBody>
          <a:bodyPr>
            <a:normAutofit/>
          </a:bodyPr>
          <a:lstStyle/>
          <a:p>
            <a:pPr hangingPunct="0"/>
            <a:r>
              <a:rPr lang="cs-CZ" sz="3000" dirty="0"/>
              <a:t>1692 bula proti nepotismu</a:t>
            </a:r>
          </a:p>
          <a:p>
            <a:pPr hangingPunct="0"/>
            <a:r>
              <a:rPr lang="cs-CZ" sz="3000" dirty="0"/>
              <a:t>nesmí dostávat žádné peníze z papežské pokladnice</a:t>
            </a:r>
          </a:p>
          <a:p>
            <a:pPr hangingPunct="0"/>
            <a:r>
              <a:rPr lang="cs-CZ" sz="3000" dirty="0"/>
              <a:t>může papež zmírnit svou chudobu stejným způsobem, jak by zmírnil potřebu jakékoli chudé osoby</a:t>
            </a:r>
          </a:p>
          <a:p>
            <a:pPr hangingPunct="0"/>
            <a:r>
              <a:rPr lang="cs-CZ" sz="3000" dirty="0"/>
              <a:t>kardinálem - ze všech svých církevních zdrojů povolen roční plat maximálně 12 000 </a:t>
            </a:r>
            <a:r>
              <a:rPr lang="cs-CZ" sz="3000" dirty="0" err="1"/>
              <a:t>scudi</a:t>
            </a:r>
            <a:endParaRPr lang="cs-CZ" sz="3000" dirty="0"/>
          </a:p>
          <a:p>
            <a:pPr hangingPunct="0"/>
            <a:r>
              <a:rPr lang="cs-CZ" sz="3000" dirty="0"/>
              <a:t>vládní záležitosti neřídil </a:t>
            </a:r>
            <a:r>
              <a:rPr lang="cs-CZ" sz="3000" dirty="0" err="1"/>
              <a:t>nepot</a:t>
            </a:r>
            <a:r>
              <a:rPr lang="cs-CZ" sz="3000" dirty="0"/>
              <a:t>, ale státní sekretariát</a:t>
            </a:r>
          </a:p>
          <a:p>
            <a:r>
              <a:rPr lang="cs-CZ" sz="3000" dirty="0"/>
              <a:t>příbuzní si v 18. století udrželi pozice u papežského dvora = nejvyšší funkci u dvora (majordomus)</a:t>
            </a:r>
          </a:p>
        </p:txBody>
      </p:sp>
    </p:spTree>
    <p:extLst>
      <p:ext uri="{BB962C8B-B14F-4D97-AF65-F5344CB8AC3E}">
        <p14:creationId xmlns:p14="http://schemas.microsoft.com/office/powerpoint/2010/main" val="1398451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EB8D41A1-5E06-4EF1-9229-0D3ACF2FA3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3093274"/>
              </p:ext>
            </p:extLst>
          </p:nvPr>
        </p:nvGraphicFramePr>
        <p:xfrm>
          <a:off x="731519" y="249382"/>
          <a:ext cx="10989425" cy="6478250"/>
        </p:xfrm>
        <a:graphic>
          <a:graphicData uri="http://schemas.openxmlformats.org/drawingml/2006/table">
            <a:tbl>
              <a:tblPr firstRow="1" firstCol="1" bandRow="1"/>
              <a:tblGrid>
                <a:gridCol w="2487629">
                  <a:extLst>
                    <a:ext uri="{9D8B030D-6E8A-4147-A177-3AD203B41FA5}">
                      <a16:colId xmlns:a16="http://schemas.microsoft.com/office/drawing/2014/main" val="2065804649"/>
                    </a:ext>
                  </a:extLst>
                </a:gridCol>
                <a:gridCol w="3312645">
                  <a:extLst>
                    <a:ext uri="{9D8B030D-6E8A-4147-A177-3AD203B41FA5}">
                      <a16:colId xmlns:a16="http://schemas.microsoft.com/office/drawing/2014/main" val="1382233257"/>
                    </a:ext>
                  </a:extLst>
                </a:gridCol>
                <a:gridCol w="3506766">
                  <a:extLst>
                    <a:ext uri="{9D8B030D-6E8A-4147-A177-3AD203B41FA5}">
                      <a16:colId xmlns:a16="http://schemas.microsoft.com/office/drawing/2014/main" val="1735408462"/>
                    </a:ext>
                  </a:extLst>
                </a:gridCol>
                <a:gridCol w="1682385">
                  <a:extLst>
                    <a:ext uri="{9D8B030D-6E8A-4147-A177-3AD203B41FA5}">
                      <a16:colId xmlns:a16="http://schemas.microsoft.com/office/drawing/2014/main" val="1651326040"/>
                    </a:ext>
                  </a:extLst>
                </a:gridCol>
              </a:tblGrid>
              <a:tr h="1576310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400" b="1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papež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400" b="1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příjmení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400" b="1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vláda, věk při volbě, délka vlády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400" b="1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kolik příbuzných kardinály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1030169"/>
                  </a:ext>
                </a:extLst>
              </a:tr>
              <a:tr h="445631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Inocenc XII.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Pignatelli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(1691–1700) 76/9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3787534"/>
                  </a:ext>
                </a:extLst>
              </a:tr>
              <a:tr h="445631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Klement XI.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Albani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(1700–1721) 51/20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9179492"/>
                  </a:ext>
                </a:extLst>
              </a:tr>
              <a:tr h="445631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Inocenc XIII.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Conti di Poli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(1721–1724) 65/2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131547"/>
                  </a:ext>
                </a:extLst>
              </a:tr>
              <a:tr h="445631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Benedikt XIII.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Orsini di Gravina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(1724–1730) 75/5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spíše 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4661935"/>
                  </a:ext>
                </a:extLst>
              </a:tr>
              <a:tr h="445631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Klement XII.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Corsini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(1730–1740) 78/9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4030884"/>
                  </a:ext>
                </a:extLst>
              </a:tr>
              <a:tr h="445631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Benedikt XIV.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Lambertini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(1740–1758) 65/17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spíše 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4824882"/>
                  </a:ext>
                </a:extLst>
              </a:tr>
              <a:tr h="891261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Klement XIII.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(della Torre) Rezzonico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(1758–1769) 65/10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3809796"/>
                  </a:ext>
                </a:extLst>
              </a:tr>
              <a:tr h="445631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Klement XIV.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Ganganelli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(1769–1774) 63/5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3529859"/>
                  </a:ext>
                </a:extLst>
              </a:tr>
              <a:tr h="445631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Pius VI.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Braschi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(1775–1799) 57/24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378158"/>
                  </a:ext>
                </a:extLst>
              </a:tr>
              <a:tr h="445631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Pius VII.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Chiaramonti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(1800–1823) 57/23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spíše 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4360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79349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1416</Words>
  <Application>Microsoft Office PowerPoint</Application>
  <PresentationFormat>Širokoúhlá obrazovka</PresentationFormat>
  <Paragraphs>161</Paragraphs>
  <Slides>22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8" baseType="lpstr">
      <vt:lpstr>Arial</vt:lpstr>
      <vt:lpstr>Arial Black</vt:lpstr>
      <vt:lpstr>Calibri</vt:lpstr>
      <vt:lpstr>Calibri Light</vt:lpstr>
      <vt:lpstr>Times New Roman</vt:lpstr>
      <vt:lpstr>Motiv Office</vt:lpstr>
      <vt:lpstr>    Dynastická politika papežů  doc. PhDr. František Stellner, Ph.D., 2020 </vt:lpstr>
      <vt:lpstr>Prezentace aplikace PowerPoint</vt:lpstr>
      <vt:lpstr> charakteristické rysy a limity papežské dynastické politiky </vt:lpstr>
      <vt:lpstr>nepot </vt:lpstr>
      <vt:lpstr>vrchol nepotismu</vt:lpstr>
      <vt:lpstr>v 17. století papežové svým rodinám</vt:lpstr>
      <vt:lpstr>do 18. století přetrvali z papežských rodin v kardinálském kolegiu (např.)</vt:lpstr>
      <vt:lpstr>Romanum decet Pontificem </vt:lpstr>
      <vt:lpstr>Prezentace aplikace PowerPoint</vt:lpstr>
      <vt:lpstr>18. století</vt:lpstr>
      <vt:lpstr>Klement XI.  (1700–1721)</vt:lpstr>
      <vt:lpstr>Inocenc XIII. </vt:lpstr>
      <vt:lpstr>Benedikt XIII. (1724–1730)</vt:lpstr>
      <vt:lpstr>Klement XII. (1730–1740)</vt:lpstr>
      <vt:lpstr>Prezentace aplikace PowerPoint</vt:lpstr>
      <vt:lpstr>kardinálem 8letého infanta  1701-14, 1733-35 politické katastrofy  stimulovat ekonomiku</vt:lpstr>
      <vt:lpstr>Prezentace aplikace PowerPoint</vt:lpstr>
      <vt:lpstr> Klement XIII.  </vt:lpstr>
      <vt:lpstr>Prezentace aplikace PowerPoint</vt:lpstr>
      <vt:lpstr>Klement XIV. </vt:lpstr>
      <vt:lpstr>Pius VI.  (1775–1799) </vt:lpstr>
      <vt:lpstr>ke studiu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FS</dc:creator>
  <cp:lastModifiedBy>FS</cp:lastModifiedBy>
  <cp:revision>21</cp:revision>
  <dcterms:created xsi:type="dcterms:W3CDTF">2020-03-06T10:04:23Z</dcterms:created>
  <dcterms:modified xsi:type="dcterms:W3CDTF">2020-03-07T09:58:18Z</dcterms:modified>
</cp:coreProperties>
</file>