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</p:sldMasterIdLst>
  <p:notesMasterIdLst>
    <p:notesMasterId r:id="rId24"/>
  </p:notesMasterIdLst>
  <p:sldIdLst>
    <p:sldId id="256" r:id="rId2"/>
    <p:sldId id="264" r:id="rId3"/>
    <p:sldId id="257" r:id="rId4"/>
    <p:sldId id="258" r:id="rId5"/>
    <p:sldId id="262" r:id="rId6"/>
    <p:sldId id="263" r:id="rId7"/>
    <p:sldId id="277" r:id="rId8"/>
    <p:sldId id="278" r:id="rId9"/>
    <p:sldId id="280" r:id="rId10"/>
    <p:sldId id="281" r:id="rId11"/>
    <p:sldId id="259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4"/>
    <p:restoredTop sz="92919"/>
  </p:normalViewPr>
  <p:slideViewPr>
    <p:cSldViewPr snapToGrid="0" snapToObjects="1">
      <p:cViewPr>
        <p:scale>
          <a:sx n="185" d="100"/>
          <a:sy n="185" d="100"/>
        </p:scale>
        <p:origin x="144" y="-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14F63-3194-E642-8E5B-8D3416B6920A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D57D8-86C0-0F45-A6D2-FFD3844833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33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9F1C-0D4F-9B41-ACC3-D21EB04C0DAA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1BB-8F6C-C14E-8EBC-F28818E8F2E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9F1C-0D4F-9B41-ACC3-D21EB04C0DAA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1BB-8F6C-C14E-8EBC-F28818E8F2E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9F1C-0D4F-9B41-ACC3-D21EB04C0DAA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1BB-8F6C-C14E-8EBC-F28818E8F2E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9F1C-0D4F-9B41-ACC3-D21EB04C0DAA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1BB-8F6C-C14E-8EBC-F28818E8F2E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9F1C-0D4F-9B41-ACC3-D21EB04C0DAA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1BB-8F6C-C14E-8EBC-F28818E8F2E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9F1C-0D4F-9B41-ACC3-D21EB04C0DAA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1BB-8F6C-C14E-8EBC-F28818E8F2E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9F1C-0D4F-9B41-ACC3-D21EB04C0DAA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1BB-8F6C-C14E-8EBC-F28818E8F2E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9F1C-0D4F-9B41-ACC3-D21EB04C0DAA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1BB-8F6C-C14E-8EBC-F28818E8F2E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9F1C-0D4F-9B41-ACC3-D21EB04C0DAA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1BB-8F6C-C14E-8EBC-F28818E8F2E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9F1C-0D4F-9B41-ACC3-D21EB04C0DAA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1BB-8F6C-C14E-8EBC-F28818E8F2E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3369F1C-0D4F-9B41-ACC3-D21EB04C0DAA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11BB-8F6C-C14E-8EBC-F28818E8F2E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3369F1C-0D4F-9B41-ACC3-D21EB04C0DAA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7E211BB-8F6C-C14E-8EBC-F28818E8F2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66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i.org/10.1007/978-3-030-51256-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100metod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Diagnostika organizace</a:t>
            </a:r>
            <a:endParaRPr lang="cs-CZ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Východiska</a:t>
            </a:r>
          </a:p>
          <a:p>
            <a:r>
              <a:rPr lang="cs-CZ" dirty="0" smtClean="0"/>
              <a:t>Dana Hradcová, Řízení a supervize v sociálních a zdravotnických organizacích, FHS UK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4106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Zjištění, výsledky a plán dalšího postupu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Jakým způsobem budou zjištění formulována?</a:t>
            </a:r>
          </a:p>
          <a:p>
            <a:r>
              <a:rPr lang="cs-CZ" dirty="0" smtClean="0"/>
              <a:t>Komu a jak budou prezentována?</a:t>
            </a:r>
          </a:p>
          <a:p>
            <a:r>
              <a:rPr lang="cs-CZ" dirty="0" smtClean="0"/>
              <a:t>Jak budou vytvářena doporučení pro další postup?</a:t>
            </a:r>
          </a:p>
          <a:p>
            <a:r>
              <a:rPr lang="cs-CZ" dirty="0" smtClean="0"/>
              <a:t>Jak bude vypadat závěrečná zpráva?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2099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Komplexnost, nejednoznačnost, kontradikce</a:t>
            </a:r>
            <a:endParaRPr lang="cs-CZ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2400" dirty="0" smtClean="0"/>
              <a:t>Sledujeme proměnlivé vztahy mezi jednotlivými aktéry, kteří utvářejí “celek” spíše než řetězec příčin a následků.</a:t>
            </a:r>
          </a:p>
          <a:p>
            <a:r>
              <a:rPr lang="cs-CZ" sz="2400" dirty="0" smtClean="0"/>
              <a:t>Dívejme se na celek, sledujme kontext. </a:t>
            </a:r>
          </a:p>
          <a:p>
            <a:r>
              <a:rPr lang="cs-CZ" sz="2400" dirty="0" smtClean="0"/>
              <a:t>Pokládejme si otázky namísto toho, abychom přinášeli odpovědi. </a:t>
            </a:r>
          </a:p>
          <a:p>
            <a:pPr marL="0" indent="0">
              <a:buNone/>
            </a:pPr>
            <a:r>
              <a:rPr lang="cs-CZ" sz="2400" dirty="0" smtClean="0"/>
              <a:t>							(</a:t>
            </a:r>
            <a:r>
              <a:rPr lang="cs-CZ" sz="2400" dirty="0" err="1" smtClean="0">
                <a:effectLst/>
              </a:rPr>
              <a:t>Nistelrooij</a:t>
            </a:r>
            <a:r>
              <a:rPr lang="cs-CZ" sz="2400" dirty="0" smtClean="0">
                <a:effectLst/>
              </a:rPr>
              <a:t> 2021)</a:t>
            </a:r>
            <a:endParaRPr lang="cs-CZ" sz="2400" dirty="0" smtClean="0"/>
          </a:p>
          <a:p>
            <a:r>
              <a:rPr lang="cs-CZ" sz="2400" dirty="0" smtClean="0"/>
              <a:t>Má-li organizace zajišťovat dobrou péči/službu, je proto zásadní, aby v ní byl vytvořen a kultivován „politický prostor“, v jehož rámci se může transparentně odehrávat střet odlišných představ o účelu a podobě péče/činnosti 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					</a:t>
            </a:r>
            <a:r>
              <a:rPr lang="cs-CZ" sz="2400" dirty="0" smtClean="0"/>
              <a:t>(Tronto 2010 in Urban </a:t>
            </a:r>
            <a:r>
              <a:rPr lang="cs-CZ" sz="2400" i="1" dirty="0" err="1" smtClean="0"/>
              <a:t>forthcoming</a:t>
            </a:r>
            <a:r>
              <a:rPr lang="cs-CZ" sz="2400" dirty="0" smtClean="0"/>
              <a:t>)</a:t>
            </a:r>
          </a:p>
          <a:p>
            <a:endParaRPr lang="cs-CZ" sz="2400" dirty="0" smtClean="0">
              <a:effectLst/>
            </a:endParaRPr>
          </a:p>
          <a:p>
            <a:endParaRPr lang="en-US" sz="2000" dirty="0" smtClean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888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Dialog a participativní akční výzkum jako cesta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Víme, jak věci mají být: „Diagnostický organizační rozvoj“ zaměřující se na definování problému a opravu/odstranění něčeho, co nefunguje, co se pokazilo </a:t>
            </a:r>
            <a:r>
              <a:rPr lang="mr-IN" dirty="0" smtClean="0"/>
              <a:t>…</a:t>
            </a:r>
            <a:r>
              <a:rPr lang="cs-CZ" dirty="0" smtClean="0"/>
              <a:t> (do 50. let minulého století)</a:t>
            </a:r>
          </a:p>
          <a:p>
            <a:r>
              <a:rPr lang="cs-CZ" dirty="0" smtClean="0"/>
              <a:t>Společně přicházíme na to, co se děje „Dialogický organizační rozvoj“ (od 90. let minulého století)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pora v konstruktivismu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ícečetné sociálně konstruované reality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ůraz na vztahovost a tvorbu „pravdy a reality“ v interakci</a:t>
            </a:r>
          </a:p>
          <a:p>
            <a:pPr lvl="1"/>
            <a:r>
              <a:rPr lang="cs-CZ" dirty="0" smtClean="0"/>
              <a:t>Velkou roli hraje jazyk, který svět nejen pojmenovává, ale i tvoří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5549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Dialog a participativní akční výzkum jako cesta  (2)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Zacházíme s tím, co se děje, jaká je situace nyní (a následně se budete věnovat tomu, kam a jak vykročit)</a:t>
            </a:r>
          </a:p>
          <a:p>
            <a:r>
              <a:rPr lang="cs-CZ" dirty="0" smtClean="0"/>
              <a:t>Jsme součástí toho, co se děje, nedíváme se na věci „božím okem“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6126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děláme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Píšeme text </a:t>
            </a:r>
            <a:r>
              <a:rPr lang="cs-CZ" dirty="0" smtClean="0"/>
              <a:t>(seminární práci)</a:t>
            </a:r>
            <a:endParaRPr lang="cs-CZ" dirty="0" smtClean="0"/>
          </a:p>
          <a:p>
            <a:r>
              <a:rPr lang="cs-CZ" dirty="0" smtClean="0"/>
              <a:t>Něco a někoho studujeme, nebo s někým a s něčím bádáme . Většiny věcí si nevšimneme nebo je ignorujeme nebo je nepochopíme. </a:t>
            </a:r>
          </a:p>
          <a:p>
            <a:r>
              <a:rPr lang="cs-CZ" dirty="0" smtClean="0"/>
              <a:t>To, co děláme – rozhovory, pozorování, záznamy, studium dokumentace, psaní článků – bývá pro lidi, se kterými se setkáváme nepochopitelné, nepříliš významné, prchavé</a:t>
            </a:r>
          </a:p>
          <a:p>
            <a:r>
              <a:rPr lang="cs-CZ" dirty="0" smtClean="0"/>
              <a:t>Věci se děly před tím, než jsme přišly a budou se dít i poté až odejdeme. </a:t>
            </a:r>
          </a:p>
          <a:p>
            <a:r>
              <a:rPr lang="cs-CZ" dirty="0" smtClean="0"/>
              <a:t>Naše studie nikdy není úplná.</a:t>
            </a:r>
          </a:p>
          <a:p>
            <a:r>
              <a:rPr lang="cs-CZ" dirty="0" smtClean="0"/>
              <a:t>Topíme se v datech, dokumentech </a:t>
            </a:r>
            <a:r>
              <a:rPr lang="is-IS" dirty="0" smtClean="0"/>
              <a:t>… a přesto “Kdybyste tu byla včera, to byste teprve viděla, jak...”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58886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Jak to dělat dobře? 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228600" lvl="1">
              <a:spcBef>
                <a:spcPts val="1000"/>
              </a:spcBef>
            </a:pPr>
            <a:r>
              <a:rPr lang="cs-CZ" sz="4200" dirty="0" smtClean="0"/>
              <a:t>Co je dobrý text? </a:t>
            </a:r>
          </a:p>
          <a:p>
            <a:pPr lvl="1"/>
            <a:r>
              <a:rPr lang="cs-CZ" sz="3800" dirty="0" smtClean="0"/>
              <a:t>Text je naší laboratoří</a:t>
            </a:r>
          </a:p>
          <a:p>
            <a:pPr lvl="1"/>
            <a:r>
              <a:rPr lang="cs-CZ" sz="3800" dirty="0" smtClean="0"/>
              <a:t>Všechny naše texty/příběhy jsou fikce</a:t>
            </a:r>
          </a:p>
          <a:p>
            <a:pPr lvl="1"/>
            <a:r>
              <a:rPr lang="cs-CZ" sz="3800" dirty="0" smtClean="0"/>
              <a:t>Přesnost, objektivita, nezaujatost nejsou náš problém</a:t>
            </a:r>
          </a:p>
          <a:p>
            <a:pPr lvl="1"/>
            <a:r>
              <a:rPr lang="cs-CZ" sz="3800" dirty="0" smtClean="0"/>
              <a:t>Text může selhat stejně jako laboratorní experiment</a:t>
            </a:r>
          </a:p>
          <a:p>
            <a:pPr lvl="1"/>
            <a:r>
              <a:rPr lang="cs-CZ" sz="3800" dirty="0" smtClean="0"/>
              <a:t>Nefixujeme realitu, snažíme se posunout věci kousek dál, něco přidáváme</a:t>
            </a:r>
          </a:p>
          <a:p>
            <a:pPr lvl="1"/>
            <a:r>
              <a:rPr lang="is-IS" sz="3800" dirty="0" smtClean="0"/>
              <a:t>…a děláme to po celou dobu výzkumu</a:t>
            </a:r>
            <a:endParaRPr lang="cs-CZ" sz="3800" dirty="0" smtClean="0"/>
          </a:p>
          <a:p>
            <a:pPr marL="228600" lvl="1">
              <a:spcBef>
                <a:spcPts val="1000"/>
              </a:spcBef>
            </a:pPr>
            <a:endParaRPr lang="cs-CZ" sz="4200" dirty="0"/>
          </a:p>
          <a:p>
            <a:pPr marL="228600" lvl="1">
              <a:spcBef>
                <a:spcPts val="1000"/>
              </a:spcBef>
            </a:pPr>
            <a:r>
              <a:rPr lang="cs-CZ" sz="4200" dirty="0" smtClean="0"/>
              <a:t>Co dělá dobrý vědec?</a:t>
            </a:r>
          </a:p>
          <a:p>
            <a:pPr marL="685800" lvl="2">
              <a:spcBef>
                <a:spcPts val="1000"/>
              </a:spcBef>
            </a:pPr>
            <a:r>
              <a:rPr lang="cs-CZ" sz="4200" dirty="0" smtClean="0"/>
              <a:t>Podstupuje riziko, aby předal co nepravdivější a nejúplnější vyprávění o</a:t>
            </a:r>
            <a:r>
              <a:rPr lang="is-IS" sz="4200" dirty="0" smtClean="0"/>
              <a:t> záležitostech, které mu dělají starost</a:t>
            </a:r>
            <a:endParaRPr lang="cs-CZ" sz="4200" dirty="0" smtClean="0"/>
          </a:p>
          <a:p>
            <a:pPr marL="0" indent="0" algn="r">
              <a:buNone/>
            </a:pPr>
            <a:r>
              <a:rPr lang="cs-CZ" sz="1900" dirty="0" smtClean="0"/>
              <a:t>(</a:t>
            </a:r>
            <a:r>
              <a:rPr lang="cs-CZ" sz="1900" dirty="0" err="1" smtClean="0"/>
              <a:t>Latour</a:t>
            </a:r>
            <a:r>
              <a:rPr lang="cs-CZ" sz="1900" dirty="0" smtClean="0"/>
              <a:t> 2005)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86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2748" y="187325"/>
            <a:ext cx="5174932" cy="1600200"/>
          </a:xfrm>
        </p:spPr>
        <p:txBody>
          <a:bodyPr>
            <a:normAutofit/>
          </a:bodyPr>
          <a:lstStyle/>
          <a:p>
            <a:r>
              <a:rPr lang="en-US" sz="2200" smtClean="0"/>
              <a:t>John </a:t>
            </a:r>
            <a:r>
              <a:rPr lang="en-US" sz="2200" dirty="0" smtClean="0"/>
              <a:t>Law</a:t>
            </a:r>
            <a:br>
              <a:rPr lang="en-US" sz="2200" dirty="0" smtClean="0"/>
            </a:br>
            <a:r>
              <a:rPr lang="en-US" sz="2000" i="1" dirty="0" smtClean="0"/>
              <a:t>After Method. Mess </a:t>
            </a:r>
            <a:r>
              <a:rPr lang="en-US" sz="2000" i="1" dirty="0"/>
              <a:t>in social science research</a:t>
            </a:r>
            <a:br>
              <a:rPr lang="en-US" sz="2000" i="1" dirty="0"/>
            </a:br>
            <a:endParaRPr lang="cs-CZ" sz="2000" i="1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161" r="1516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Pokud je tohle binec… mohla by z toho nějaká uspořádaná metoda popisování udělat ještě větší binec?</a:t>
            </a:r>
          </a:p>
          <a:p>
            <a:endParaRPr lang="cs-CZ" dirty="0" smtClean="0"/>
          </a:p>
          <a:p>
            <a:r>
              <a:rPr lang="cs-CZ" dirty="0" smtClean="0"/>
              <a:t>„Nemá cenu to zkoušet,“ řekla Alenka. „Člověk nemůže věřit nemožnostem.“ </a:t>
            </a:r>
          </a:p>
          <a:p>
            <a:r>
              <a:rPr lang="cs-CZ" dirty="0" smtClean="0"/>
              <a:t>„Troufám si říct, že jsi toho moc nenacvičila,“ řekla Královna. „Když jsem byla v tvém věku, věnovala jsem se tomu vždycky půl hodiny denně. Proto jsem někdy uvěřila až šesti nemožnostem už před snídaní.“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Lewis</a:t>
            </a:r>
            <a:r>
              <a:rPr lang="cs-CZ" dirty="0" smtClean="0"/>
              <a:t> </a:t>
            </a:r>
            <a:r>
              <a:rPr lang="cs-CZ" dirty="0" err="1" smtClean="0"/>
              <a:t>Carroll</a:t>
            </a:r>
            <a:r>
              <a:rPr lang="cs-CZ" dirty="0" smtClean="0"/>
              <a:t>, Alice in </a:t>
            </a:r>
            <a:r>
              <a:rPr lang="cs-CZ" dirty="0" err="1" smtClean="0"/>
              <a:t>Wonderland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8146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Popisy a metody</a:t>
            </a:r>
            <a:endParaRPr lang="cs-CZ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z="2400" dirty="0" smtClean="0"/>
              <a:t>Jednoduché popisy nefungují, pokud to, co popisují není samo o sobě prosté a jednoduché. Pokus o jednoznačnost v ne/pořádku jen přispívá ke zmatku.</a:t>
            </a:r>
          </a:p>
          <a:p>
            <a:r>
              <a:rPr lang="cs-CZ" sz="2400" dirty="0" smtClean="0"/>
              <a:t>Standardní metody můžou být velmi dobré pro určitý typ zkoumání, ale je prakticky nemožné je adaptovat ke studiu pomíjivého, nepravidelného a neurčitého </a:t>
            </a:r>
          </a:p>
          <a:p>
            <a:r>
              <a:rPr lang="cs-CZ" sz="2400" dirty="0" smtClean="0"/>
              <a:t>Problém není ani tak v metodách samotných, jako v </a:t>
            </a:r>
            <a:r>
              <a:rPr lang="cs-CZ" sz="2400" dirty="0" err="1" smtClean="0"/>
              <a:t>normativitě</a:t>
            </a:r>
            <a:r>
              <a:rPr lang="cs-CZ" sz="2400" dirty="0" smtClean="0"/>
              <a:t> – je nám předepisováno</a:t>
            </a:r>
            <a:r>
              <a:rPr lang="cs-CZ" sz="2400" dirty="0"/>
              <a:t>, j</a:t>
            </a:r>
            <a:r>
              <a:rPr lang="cs-CZ" sz="2400" dirty="0" smtClean="0"/>
              <a:t>ak </a:t>
            </a:r>
            <a:r>
              <a:rPr lang="cs-CZ" sz="2400" dirty="0"/>
              <a:t>bychom se měli dívat a co bychom měli dělat, když něco zkoumáme. </a:t>
            </a:r>
          </a:p>
          <a:p>
            <a:r>
              <a:rPr lang="cs-CZ" sz="2400" dirty="0" smtClean="0"/>
              <a:t>Jak </a:t>
            </a:r>
            <a:r>
              <a:rPr lang="cs-CZ" sz="2400" dirty="0"/>
              <a:t>popisovat bolest, potěšení, naději, hrůzu, intuici, ztrátu, představy, anděly a démony, věci, které se vynořují a mizí mění tvar a podobu anebo žádný tvar nemají? </a:t>
            </a:r>
          </a:p>
          <a:p>
            <a:r>
              <a:rPr lang="cs-CZ" sz="2400" dirty="0" smtClean="0"/>
              <a:t>inspirace může přijít odkudkoli: z vlastní zkušenosti filozofa, z diskuse s ostatními, z literatury sociálních věd, z románu, filmu, novin…</a:t>
            </a:r>
          </a:p>
          <a:p>
            <a:pPr marL="0" indent="0" algn="r">
              <a:buNone/>
            </a:pPr>
            <a:r>
              <a:rPr lang="cs-CZ" sz="1900" dirty="0" smtClean="0"/>
              <a:t>(</a:t>
            </a:r>
            <a:r>
              <a:rPr lang="cs-CZ" sz="1900" dirty="0" err="1" smtClean="0"/>
              <a:t>Law</a:t>
            </a:r>
            <a:r>
              <a:rPr lang="cs-CZ" sz="1900" dirty="0" smtClean="0"/>
              <a:t> 2004)</a:t>
            </a:r>
            <a:endParaRPr lang="cs-CZ" sz="1900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8479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Popisy a metody</a:t>
            </a:r>
            <a:endParaRPr lang="cs-C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Metody, jejich pravidla a jejich užívání nejen pomáhají při popisování, ale pomáhají utvářet to, co popisují</a:t>
            </a:r>
          </a:p>
          <a:p>
            <a:r>
              <a:rPr lang="cs-CZ" sz="2400" dirty="0" smtClean="0"/>
              <a:t>Pokud tak činí, nemusí to být považováno za pochybení či zradu vědy</a:t>
            </a:r>
          </a:p>
          <a:p>
            <a:r>
              <a:rPr lang="cs-CZ" sz="2400" dirty="0" smtClean="0"/>
              <a:t>Hledáme takové metody, které “neodhalují“ neměnné a opakující se </a:t>
            </a:r>
          </a:p>
          <a:p>
            <a:r>
              <a:rPr lang="cs-CZ" sz="2400" dirty="0" smtClean="0"/>
              <a:t>Následujeme královnu, hledáme různost a proměnlivost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9314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Sociomaterialita</a:t>
            </a:r>
            <a:endParaRPr lang="cs-C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diskurs - slova, </a:t>
            </a:r>
            <a:r>
              <a:rPr lang="cs-CZ" dirty="0" err="1" smtClean="0"/>
              <a:t>materiality</a:t>
            </a:r>
            <a:r>
              <a:rPr lang="cs-CZ" dirty="0" smtClean="0"/>
              <a:t> a praktiky drží pohromadě jsou historicky a kulturně situované </a:t>
            </a:r>
          </a:p>
          <a:p>
            <a:r>
              <a:rPr lang="cs-CZ" dirty="0" smtClean="0"/>
              <a:t>způsoby uspořádávání činí diskurzy vícečetnými a fluidními - různé způsoby myšlení a jednání společně existují v jediném čase a místě.  “Uspořádávání“ naznačuje, že jde o neustálý proces, který nemusí být vždy úspěšný.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299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Diagnostika organizace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postup</a:t>
            </a:r>
            <a:r>
              <a:rPr lang="cs-CZ" dirty="0"/>
              <a:t>, který pomáhá organizaci:</a:t>
            </a:r>
          </a:p>
          <a:p>
            <a:pPr lvl="1"/>
            <a:r>
              <a:rPr lang="cs-CZ" dirty="0"/>
              <a:t>popsat situaci, ve které se organizace / její části / oblasti nachází;</a:t>
            </a:r>
          </a:p>
          <a:p>
            <a:pPr lvl="1"/>
            <a:r>
              <a:rPr lang="cs-CZ" dirty="0"/>
              <a:t>určit silná a slabá místa, </a:t>
            </a:r>
          </a:p>
          <a:p>
            <a:pPr lvl="1"/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nalézt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příčiny 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problémů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cs-CZ" dirty="0"/>
              <a:t>pochopit, co se v organizaci děje </a:t>
            </a:r>
          </a:p>
          <a:p>
            <a:pPr lvl="1"/>
            <a:r>
              <a:rPr lang="cs-CZ" dirty="0"/>
              <a:t>identifikovat možnosti dalšího rozvoje organizace.</a:t>
            </a:r>
          </a:p>
          <a:p>
            <a:r>
              <a:rPr lang="cs-CZ" dirty="0"/>
              <a:t>Výstupy, výsledky diagnostiky slouží </a:t>
            </a:r>
            <a:r>
              <a:rPr lang="cs-CZ" dirty="0" smtClean="0"/>
              <a:t>pro </a:t>
            </a:r>
            <a:r>
              <a:rPr lang="cs-CZ" dirty="0"/>
              <a:t>organizační rozvoj, zvyšování kvality služeb nebo zvýšení efektivity služeb a jsou tak přímo navázány na procesy organizačních změn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Cílem diagnostiky je porozumění organizaci, její situaci a událostí v ní tak, aby bylo možné volit efektivní intervence respektující a vycházející z tohoto </a:t>
            </a:r>
            <a:r>
              <a:rPr lang="cs-CZ" dirty="0" smtClean="0"/>
              <a:t>pochopení.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1866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Etnografie, </a:t>
            </a:r>
            <a:r>
              <a:rPr lang="cs-CZ" dirty="0" err="1" smtClean="0"/>
              <a:t>praxiologie</a:t>
            </a:r>
            <a:r>
              <a:rPr lang="cs-CZ" dirty="0" smtClean="0"/>
              <a:t>, případová studie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Dobrá studie je inspirací pro teorii, přetváření/u/tváření myšlenek, posouvání konceptů.</a:t>
            </a:r>
          </a:p>
          <a:p>
            <a:r>
              <a:rPr lang="cs-CZ" dirty="0" smtClean="0"/>
              <a:t>Jde o specifické poučení. Pokud jsme téma/případ dostatečně prozkoumali tušíme, co je přípustné, žádoucí, potřebné v určité situaci a prostředí.</a:t>
            </a:r>
          </a:p>
          <a:p>
            <a:r>
              <a:rPr lang="cs-CZ" dirty="0" smtClean="0"/>
              <a:t>To, co jsme popsali jako funkční teď a tady neplatí nikde jinde.</a:t>
            </a:r>
          </a:p>
          <a:p>
            <a:r>
              <a:rPr lang="cs-CZ" dirty="0" smtClean="0"/>
              <a:t>Nicméně – může být použito pro srovnání, reference, kontrast pro jiné situace a jiná místa.</a:t>
            </a:r>
          </a:p>
          <a:p>
            <a:endParaRPr lang="cs-CZ" dirty="0" smtClean="0"/>
          </a:p>
          <a:p>
            <a:r>
              <a:rPr lang="cs-CZ" dirty="0" smtClean="0"/>
              <a:t>Etnografická práce v terénu zahrnuje:</a:t>
            </a:r>
          </a:p>
          <a:p>
            <a:pPr lvl="1"/>
            <a:r>
              <a:rPr lang="cs-CZ" dirty="0" smtClean="0"/>
              <a:t>účast na poradách, konzultacích, supervizích…</a:t>
            </a:r>
          </a:p>
          <a:p>
            <a:pPr lvl="1"/>
            <a:r>
              <a:rPr lang="cs-CZ" dirty="0" smtClean="0"/>
              <a:t>analýzu textů z různých zdrojů určených pracovníkům I klientům služby</a:t>
            </a:r>
          </a:p>
          <a:p>
            <a:pPr lvl="1"/>
            <a:r>
              <a:rPr lang="cs-CZ" dirty="0" smtClean="0"/>
              <a:t>rozhovory s pracovníky i klienty</a:t>
            </a:r>
          </a:p>
          <a:p>
            <a:pPr lvl="1"/>
            <a:r>
              <a:rPr lang="cs-CZ" dirty="0" smtClean="0"/>
              <a:t>v rozhovorech se neptáme na názory, ale na události a činnosti, kterých se lidé účastní (takto se “dostaneme” do na místa, kam nesmíme nebo nezvládneme se dostat), stávají se tak nikoli objektem zkoumání, ale </a:t>
            </a:r>
            <a:r>
              <a:rPr lang="cs-CZ" dirty="0" err="1" smtClean="0"/>
              <a:t>spoluvýzkumníky</a:t>
            </a:r>
            <a:endParaRPr lang="cs-CZ" dirty="0" smtClean="0"/>
          </a:p>
          <a:p>
            <a:pPr lvl="1"/>
            <a:endParaRPr lang="cs-CZ" dirty="0" smtClean="0"/>
          </a:p>
          <a:p>
            <a:pPr marL="457200" lvl="1" indent="0" algn="r">
              <a:buNone/>
            </a:pPr>
            <a:r>
              <a:rPr lang="cs-CZ" sz="2600" dirty="0" smtClean="0"/>
              <a:t>(Mol 2008)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57111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Výsledkem může být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 co nejpravdivější a nejúplnější popis, nebo</a:t>
            </a:r>
          </a:p>
          <a:p>
            <a:endParaRPr lang="cs-CZ" dirty="0" smtClean="0"/>
          </a:p>
          <a:p>
            <a:r>
              <a:rPr lang="cs-CZ" dirty="0" smtClean="0"/>
              <a:t>“oddělení jednotlivých </a:t>
            </a:r>
            <a:r>
              <a:rPr lang="cs-CZ" dirty="0"/>
              <a:t>k</a:t>
            </a:r>
            <a:r>
              <a:rPr lang="cs-CZ" dirty="0" smtClean="0"/>
              <a:t>omponent sloučeniny” respektive oddělení “dobré péče” z chaosu běžné praxe, v níž dobrá péče koexistuje s chybami, odmítnutím, zanedbáním…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1811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28600" lvl="1">
              <a:spcBef>
                <a:spcPts val="1000"/>
              </a:spcBef>
            </a:pPr>
            <a:r>
              <a:rPr lang="cs-CZ" sz="2000" dirty="0" err="1" smtClean="0"/>
              <a:t>Law</a:t>
            </a:r>
            <a:r>
              <a:rPr lang="cs-CZ" sz="2000" dirty="0" smtClean="0"/>
              <a:t>, John. 2004. </a:t>
            </a:r>
            <a:r>
              <a:rPr lang="cs-CZ" sz="2000" i="1" dirty="0" err="1" smtClean="0"/>
              <a:t>After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Method</a:t>
            </a:r>
            <a:r>
              <a:rPr lang="cs-CZ" sz="2000" i="1" dirty="0" smtClean="0"/>
              <a:t>: </a:t>
            </a:r>
            <a:r>
              <a:rPr lang="cs-CZ" sz="2000" i="1" dirty="0" err="1" smtClean="0"/>
              <a:t>Mess</a:t>
            </a:r>
            <a:r>
              <a:rPr lang="cs-CZ" sz="2000" i="1" dirty="0" smtClean="0"/>
              <a:t> in </a:t>
            </a:r>
            <a:r>
              <a:rPr lang="cs-CZ" sz="2000" i="1" dirty="0" err="1" smtClean="0"/>
              <a:t>Social</a:t>
            </a:r>
            <a:r>
              <a:rPr lang="cs-CZ" sz="2000" i="1" dirty="0" smtClean="0"/>
              <a:t> Science </a:t>
            </a:r>
            <a:r>
              <a:rPr lang="cs-CZ" sz="2000" i="1" dirty="0" err="1" smtClean="0"/>
              <a:t>Research</a:t>
            </a:r>
            <a:r>
              <a:rPr lang="cs-CZ" sz="2000" dirty="0" smtClean="0"/>
              <a:t>. International </a:t>
            </a:r>
            <a:r>
              <a:rPr lang="cs-CZ" sz="2000" dirty="0" err="1" smtClean="0"/>
              <a:t>Library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Sociology. London ; New York: </a:t>
            </a:r>
            <a:r>
              <a:rPr lang="cs-CZ" sz="2000" dirty="0" err="1" smtClean="0"/>
              <a:t>Routledge</a:t>
            </a:r>
            <a:r>
              <a:rPr lang="cs-CZ" sz="2000" dirty="0" smtClean="0"/>
              <a:t>.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err="1" smtClean="0"/>
              <a:t>Latour</a:t>
            </a:r>
            <a:r>
              <a:rPr lang="cs-CZ" sz="2000" dirty="0" smtClean="0"/>
              <a:t>, Bruno. 2005. </a:t>
            </a:r>
            <a:r>
              <a:rPr lang="cs-CZ" sz="2000" i="1" dirty="0" err="1" smtClean="0"/>
              <a:t>Reassembling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the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Social</a:t>
            </a:r>
            <a:r>
              <a:rPr lang="cs-CZ" sz="2000" i="1" dirty="0" smtClean="0"/>
              <a:t>: </a:t>
            </a:r>
            <a:r>
              <a:rPr lang="cs-CZ" sz="2000" i="1" dirty="0" err="1" smtClean="0"/>
              <a:t>An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Introduction</a:t>
            </a:r>
            <a:r>
              <a:rPr lang="cs-CZ" sz="2000" i="1" dirty="0" smtClean="0"/>
              <a:t> to </a:t>
            </a:r>
            <a:r>
              <a:rPr lang="cs-CZ" sz="2000" i="1" dirty="0" err="1" smtClean="0"/>
              <a:t>Actor</a:t>
            </a:r>
            <a:r>
              <a:rPr lang="cs-CZ" sz="2000" i="1" dirty="0" smtClean="0"/>
              <a:t>-Network-</a:t>
            </a:r>
            <a:r>
              <a:rPr lang="cs-CZ" sz="2000" i="1" dirty="0" err="1" smtClean="0"/>
              <a:t>Theory</a:t>
            </a:r>
            <a:r>
              <a:rPr lang="cs-CZ" sz="2000" dirty="0" smtClean="0"/>
              <a:t>. New York: Oxford University </a:t>
            </a:r>
            <a:r>
              <a:rPr lang="cs-CZ" sz="2000" dirty="0" err="1" smtClean="0"/>
              <a:t>Press</a:t>
            </a:r>
            <a:r>
              <a:rPr lang="cs-CZ" sz="2000" dirty="0" smtClean="0"/>
              <a:t>.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Mol, Annemarie. 2008. </a:t>
            </a:r>
            <a:r>
              <a:rPr lang="cs-CZ" sz="2000" i="1" dirty="0" err="1" smtClean="0"/>
              <a:t>The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Logic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of</a:t>
            </a:r>
            <a:r>
              <a:rPr lang="cs-CZ" sz="2000" i="1" dirty="0" smtClean="0"/>
              <a:t> Care: </a:t>
            </a:r>
            <a:r>
              <a:rPr lang="cs-CZ" sz="2000" i="1" dirty="0" err="1" smtClean="0"/>
              <a:t>Health</a:t>
            </a:r>
            <a:r>
              <a:rPr lang="cs-CZ" sz="2000" i="1" dirty="0" smtClean="0"/>
              <a:t> and </a:t>
            </a:r>
            <a:r>
              <a:rPr lang="cs-CZ" sz="2000" i="1" dirty="0" err="1" smtClean="0"/>
              <a:t>the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Problem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of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Patient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Choice</a:t>
            </a:r>
            <a:r>
              <a:rPr lang="cs-CZ" sz="2000" dirty="0" smtClean="0"/>
              <a:t>. London ; New York: </a:t>
            </a:r>
            <a:r>
              <a:rPr lang="cs-CZ" sz="2000" dirty="0" err="1" smtClean="0"/>
              <a:t>Routledge</a:t>
            </a:r>
            <a:r>
              <a:rPr lang="cs-CZ" sz="2000" dirty="0" smtClean="0"/>
              <a:t>.</a:t>
            </a:r>
          </a:p>
          <a:p>
            <a:r>
              <a:rPr lang="en-US" sz="2000" dirty="0" smtClean="0">
                <a:effectLst/>
              </a:rPr>
              <a:t>NISTELROOIJ, </a:t>
            </a:r>
            <a:r>
              <a:rPr lang="en-US" sz="2000" dirty="0" err="1" smtClean="0">
                <a:effectLst/>
              </a:rPr>
              <a:t>Antonie</a:t>
            </a:r>
            <a:r>
              <a:rPr lang="en-US" sz="2000" dirty="0" smtClean="0">
                <a:effectLst/>
              </a:rPr>
              <a:t> van. </a:t>
            </a:r>
            <a:r>
              <a:rPr lang="en-US" sz="2000" i="1" dirty="0" smtClean="0">
                <a:effectLst/>
              </a:rPr>
              <a:t>Embracing </a:t>
            </a:r>
            <a:r>
              <a:rPr lang="en-US" sz="2000" i="1" dirty="0" err="1" smtClean="0">
                <a:effectLst/>
              </a:rPr>
              <a:t>organisational</a:t>
            </a:r>
            <a:r>
              <a:rPr lang="en-US" sz="2000" i="1" dirty="0" smtClean="0">
                <a:effectLst/>
              </a:rPr>
              <a:t> development and change: an interdisciplinary approach based on social constructionism, systems thinking, and complexity science</a:t>
            </a:r>
            <a:r>
              <a:rPr lang="en-US" sz="2000" dirty="0" smtClean="0">
                <a:effectLst/>
              </a:rPr>
              <a:t>. Cham, Switzerland: Springer, 2021. Springer texts in business and economics. ISBN 978-3-030-51255-2. DOI: </a:t>
            </a:r>
            <a:r>
              <a:rPr lang="en-US" sz="2000" dirty="0" smtClean="0">
                <a:effectLst/>
                <a:hlinkClick r:id="rId2"/>
              </a:rPr>
              <a:t>10.1007/978-3-030-51256-9</a:t>
            </a:r>
            <a:endParaRPr lang="en-US" sz="2000" dirty="0" smtClean="0">
              <a:effectLst/>
            </a:endParaRPr>
          </a:p>
          <a:p>
            <a:r>
              <a:rPr lang="cs-CZ" sz="2000" dirty="0" smtClean="0"/>
              <a:t>URBAN, Petr. </a:t>
            </a:r>
            <a:r>
              <a:rPr lang="cs-CZ" sz="2000" i="1" dirty="0" err="1" smtClean="0"/>
              <a:t>Forthcoming</a:t>
            </a:r>
            <a:r>
              <a:rPr lang="cs-CZ" sz="2000" dirty="0" smtClean="0"/>
              <a:t>. Pečující veřejná správa?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5529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Diagnostika (Dg) jako spolupráce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Lidé mají svoje vlastní porozumění tomu, co, jak a proč v organizaci funguje a nefunguje</a:t>
            </a:r>
          </a:p>
          <a:p>
            <a:r>
              <a:rPr lang="cs-CZ" dirty="0" smtClean="0"/>
              <a:t>Dg může pomoci s porozuměním vlastních „teorií“ i „teorií“ těch druhých.</a:t>
            </a:r>
          </a:p>
          <a:p>
            <a:r>
              <a:rPr lang="cs-CZ" dirty="0" smtClean="0"/>
              <a:t>Neexistuje jedna pravda o stavu organizace, situaci, problému</a:t>
            </a:r>
          </a:p>
          <a:p>
            <a:r>
              <a:rPr lang="cs-CZ" dirty="0" smtClean="0"/>
              <a:t>Student/</a:t>
            </a:r>
            <a:r>
              <a:rPr lang="cs-CZ" dirty="0" err="1" smtClean="0"/>
              <a:t>ka</a:t>
            </a:r>
            <a:r>
              <a:rPr lang="cs-CZ" dirty="0" smtClean="0"/>
              <a:t> proces </a:t>
            </a:r>
            <a:r>
              <a:rPr lang="cs-CZ" dirty="0" err="1" smtClean="0"/>
              <a:t>facilituje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Seznamuje se s organizací a její infrastrukturou</a:t>
            </a:r>
          </a:p>
          <a:p>
            <a:pPr lvl="1"/>
            <a:r>
              <a:rPr lang="cs-CZ" dirty="0" smtClean="0"/>
              <a:t>Připravuje strukturu, proces pro společnou Dg, konzultuje ji</a:t>
            </a:r>
          </a:p>
          <a:p>
            <a:pPr lvl="1"/>
            <a:r>
              <a:rPr lang="cs-CZ" dirty="0" smtClean="0"/>
              <a:t>Provádí zúčastněné výběrem priorit, získáváním informací, </a:t>
            </a:r>
            <a:r>
              <a:rPr lang="cs-CZ" dirty="0" smtClean="0"/>
              <a:t>analýzou, formulováním zjištění</a:t>
            </a:r>
          </a:p>
          <a:p>
            <a:pPr lvl="1"/>
            <a:r>
              <a:rPr lang="cs-CZ" dirty="0" smtClean="0"/>
              <a:t>Shromažďuje a třídí informace, konzultuje</a:t>
            </a:r>
          </a:p>
          <a:p>
            <a:pPr lvl="1"/>
            <a:r>
              <a:rPr lang="cs-CZ" dirty="0" smtClean="0"/>
              <a:t>Přináší poznatky z odborné literatury</a:t>
            </a:r>
          </a:p>
        </p:txBody>
      </p:sp>
    </p:spTree>
    <p:extLst>
      <p:ext uri="{BB962C8B-B14F-4D97-AF65-F5344CB8AC3E}">
        <p14:creationId xmlns:p14="http://schemas.microsoft.com/office/powerpoint/2010/main" val="1999264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Dg – před vstupem do organizace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Co bychom měli umět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mtClean="0"/>
              <a:t>Co umíme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178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Diagnostikování jako kontinuum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Pozorování, sledování, analyzování a proměňování věcí v organizaci není záležitostí (jenom) vašeho vstupu do organizace během praxe.</a:t>
            </a:r>
          </a:p>
          <a:p>
            <a:r>
              <a:rPr lang="cs-CZ" dirty="0" smtClean="0"/>
              <a:t>Činnosti, které bychom tak mohli označit, probíhají neustále.</a:t>
            </a:r>
          </a:p>
          <a:p>
            <a:r>
              <a:rPr lang="cs-CZ" dirty="0" smtClean="0"/>
              <a:t>Organizace má (velmi pravděpodobně) vytvořeny vlastní struktury „diagnostiky“ a zásobárnu témat, výzev, problémů, které mi se zabývá, nebo by se chtěla zabývat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6138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Promyslete:</a:t>
            </a:r>
            <a:endParaRPr lang="cs-CZ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je potřeba umět a doplnit si před vstupem do organizaci</a:t>
            </a:r>
          </a:p>
          <a:p>
            <a:r>
              <a:rPr lang="cs-CZ" dirty="0" smtClean="0"/>
              <a:t>Jaké vstupní informace předáte a přinesete s sebou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797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Vstup do organizace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Čemu byste </a:t>
            </a:r>
            <a:r>
              <a:rPr lang="cs-CZ" dirty="0"/>
              <a:t>chtěli lépe rozumět? </a:t>
            </a:r>
          </a:p>
          <a:p>
            <a:r>
              <a:rPr lang="cs-CZ" dirty="0" smtClean="0"/>
              <a:t>Co byste chtěli </a:t>
            </a:r>
            <a:r>
              <a:rPr lang="cs-CZ" dirty="0"/>
              <a:t>zjišťovat? </a:t>
            </a:r>
          </a:p>
          <a:p>
            <a:r>
              <a:rPr lang="cs-CZ" dirty="0" smtClean="0"/>
              <a:t>Co byste si </a:t>
            </a:r>
            <a:r>
              <a:rPr lang="cs-CZ" dirty="0"/>
              <a:t>chtěli ověřit?</a:t>
            </a:r>
          </a:p>
          <a:p>
            <a:r>
              <a:rPr lang="cs-CZ" dirty="0" smtClean="0"/>
              <a:t>Jaké problémy řešíte? </a:t>
            </a:r>
          </a:p>
          <a:p>
            <a:endParaRPr lang="cs-CZ" dirty="0"/>
          </a:p>
          <a:p>
            <a:r>
              <a:rPr lang="cs-CZ" dirty="0" smtClean="0"/>
              <a:t>Jak </a:t>
            </a:r>
            <a:r>
              <a:rPr lang="cs-CZ" dirty="0"/>
              <a:t>se seznámit s infrastrukturou Dg v organizaci</a:t>
            </a:r>
          </a:p>
          <a:p>
            <a:r>
              <a:rPr lang="cs-CZ" dirty="0" smtClean="0"/>
              <a:t>Co </a:t>
            </a:r>
            <a:r>
              <a:rPr lang="cs-CZ" dirty="0"/>
              <a:t>zjistit o existujících tématech, problémech, výzvách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086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Plánování a dohoda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sz="2000" dirty="0" smtClean="0"/>
              <a:t>specifikace zadání: na jaké otázky budeme hledat odpověď? </a:t>
            </a:r>
            <a:endParaRPr lang="cs-CZ" sz="2000" dirty="0"/>
          </a:p>
          <a:p>
            <a:pPr lvl="0"/>
            <a:r>
              <a:rPr lang="cs-CZ" sz="2000" dirty="0" smtClean="0"/>
              <a:t>specifikace </a:t>
            </a:r>
            <a:r>
              <a:rPr lang="cs-CZ" sz="2000" dirty="0"/>
              <a:t>postupu a </a:t>
            </a:r>
            <a:r>
              <a:rPr lang="cs-CZ" sz="2000" dirty="0" smtClean="0"/>
              <a:t>tvorba </a:t>
            </a:r>
            <a:r>
              <a:rPr lang="cs-CZ" sz="2000" dirty="0"/>
              <a:t>plánu (vč. m</a:t>
            </a:r>
            <a:r>
              <a:rPr lang="cs-CZ" sz="2000" dirty="0" smtClean="0"/>
              <a:t>etod nástrojů </a:t>
            </a:r>
            <a:r>
              <a:rPr lang="cs-CZ" sz="2000" dirty="0"/>
              <a:t>a zdrojů),</a:t>
            </a:r>
          </a:p>
          <a:p>
            <a:pPr lvl="0"/>
            <a:r>
              <a:rPr lang="cs-CZ" sz="2000" dirty="0" smtClean="0"/>
              <a:t>dohoda </a:t>
            </a:r>
            <a:r>
              <a:rPr lang="cs-CZ" sz="2000" dirty="0"/>
              <a:t>o rozsahu a výstupech procesu (vč. podoby diagnostické zprávy), </a:t>
            </a:r>
          </a:p>
          <a:p>
            <a:pPr lvl="0"/>
            <a:r>
              <a:rPr lang="cs-CZ" sz="2000" dirty="0" smtClean="0"/>
              <a:t>dohoda </a:t>
            </a:r>
            <a:r>
              <a:rPr lang="cs-CZ" sz="2000" dirty="0"/>
              <a:t>o pravidlech (vč. pravidel pro předávání informací, komunikaci, zajištění anonymity, přístupu k datům, spolupráci se zaměstnanci),</a:t>
            </a:r>
          </a:p>
          <a:p>
            <a:pPr lvl="0"/>
            <a:r>
              <a:rPr lang="cs-CZ" sz="2000" dirty="0"/>
              <a:t>sestavení diagnostického týmu (diagnostiku může </a:t>
            </a:r>
            <a:r>
              <a:rPr lang="cs-CZ" sz="2000" dirty="0" smtClean="0"/>
              <a:t>student/</a:t>
            </a:r>
            <a:r>
              <a:rPr lang="cs-CZ" sz="2000" dirty="0" err="1" smtClean="0"/>
              <a:t>ka</a:t>
            </a:r>
            <a:r>
              <a:rPr lang="cs-CZ" sz="2000" dirty="0" smtClean="0"/>
              <a:t> </a:t>
            </a:r>
            <a:r>
              <a:rPr lang="cs-CZ" sz="2000" dirty="0"/>
              <a:t>provádět ve spolupráci s klíčovými zaměstnanci organizace; je potřeba s nimi projednat vše výše uvedené).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551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Sběr a analýza informací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Rozhovory</a:t>
            </a:r>
          </a:p>
          <a:p>
            <a:r>
              <a:rPr lang="cs-CZ" dirty="0" smtClean="0"/>
              <a:t>Pozorování</a:t>
            </a:r>
          </a:p>
          <a:p>
            <a:r>
              <a:rPr lang="cs-CZ" dirty="0" smtClean="0"/>
              <a:t>Workshopy</a:t>
            </a:r>
          </a:p>
          <a:p>
            <a:r>
              <a:rPr lang="cs-CZ" dirty="0" smtClean="0"/>
              <a:t>Studium dokumentace</a:t>
            </a:r>
          </a:p>
          <a:p>
            <a:r>
              <a:rPr lang="cs-CZ" dirty="0" smtClean="0">
                <a:hlinkClick r:id="rId2"/>
              </a:rPr>
              <a:t>https://100metod.cz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629323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3894</TotalTime>
  <Words>1386</Words>
  <Application>Microsoft Macintosh PowerPoint</Application>
  <PresentationFormat>Widescreen</PresentationFormat>
  <Paragraphs>139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Gill Sans MT</vt:lpstr>
      <vt:lpstr>Mangal</vt:lpstr>
      <vt:lpstr>Arial</vt:lpstr>
      <vt:lpstr>Parcel</vt:lpstr>
      <vt:lpstr>Diagnostika organizace</vt:lpstr>
      <vt:lpstr>Diagnostika organizace</vt:lpstr>
      <vt:lpstr>Diagnostika (Dg) jako spolupráce</vt:lpstr>
      <vt:lpstr>Dg – před vstupem do organizace</vt:lpstr>
      <vt:lpstr>Diagnostikování jako kontinuum</vt:lpstr>
      <vt:lpstr>Promyslete:</vt:lpstr>
      <vt:lpstr>Vstup do organizace</vt:lpstr>
      <vt:lpstr>Plánování a dohoda</vt:lpstr>
      <vt:lpstr>Sběr a analýza informací</vt:lpstr>
      <vt:lpstr>Zjištění, výsledky a plán dalšího postupu</vt:lpstr>
      <vt:lpstr>Komplexnost, nejednoznačnost, kontradikce</vt:lpstr>
      <vt:lpstr>Dialog a participativní akční výzkum jako cesta </vt:lpstr>
      <vt:lpstr>Dialog a participativní akční výzkum jako cesta  (2)</vt:lpstr>
      <vt:lpstr>Co děláme</vt:lpstr>
      <vt:lpstr>Jak to dělat dobře? </vt:lpstr>
      <vt:lpstr>John Law After Method. Mess in social science research </vt:lpstr>
      <vt:lpstr>Popisy a metody</vt:lpstr>
      <vt:lpstr>Popisy a metody</vt:lpstr>
      <vt:lpstr>Sociomaterialita</vt:lpstr>
      <vt:lpstr>Etnografie, praxiologie, případová studie</vt:lpstr>
      <vt:lpstr>Výsledkem může být </vt:lpstr>
      <vt:lpstr>Použité zdroje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Diagnostika organizace</dc:title>
  <dc:creator>Dana Hradcová</dc:creator>
  <cp:lastModifiedBy>Dana Hradcová</cp:lastModifiedBy>
  <cp:revision>20</cp:revision>
  <dcterms:created xsi:type="dcterms:W3CDTF">2022-02-14T18:16:26Z</dcterms:created>
  <dcterms:modified xsi:type="dcterms:W3CDTF">2022-02-17T11:11:00Z</dcterms:modified>
</cp:coreProperties>
</file>