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0" r:id="rId3"/>
    <p:sldId id="297" r:id="rId4"/>
    <p:sldId id="299" r:id="rId5"/>
    <p:sldId id="300" r:id="rId6"/>
    <p:sldId id="304" r:id="rId7"/>
    <p:sldId id="306" r:id="rId8"/>
    <p:sldId id="307" r:id="rId9"/>
    <p:sldId id="310" r:id="rId10"/>
    <p:sldId id="301" r:id="rId11"/>
    <p:sldId id="302" r:id="rId12"/>
    <p:sldId id="303" r:id="rId13"/>
    <p:sldId id="308" r:id="rId14"/>
    <p:sldId id="30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>
        <p:scale>
          <a:sx n="69" d="100"/>
          <a:sy n="69" d="100"/>
        </p:scale>
        <p:origin x="484" y="-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  <a:br>
              <a:rPr lang="cs-CZ" sz="3600" b="1" dirty="0"/>
            </a:br>
            <a:r>
              <a:rPr lang="cs-CZ" sz="2800" b="1" dirty="0"/>
              <a:t>zoom 9. 12. 2020: opakování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412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rozbor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Je známé, že káva obsahuje antioxidanty, ale málokdo ví, že káva tělo chrání proti volným radikálům, a tak pomáhá působit proti stárnutí a vzniku rakoviny.</a:t>
            </a:r>
          </a:p>
          <a:p>
            <a:pPr marL="385763" indent="-385763">
              <a:buFont typeface="+mj-lt"/>
              <a:buAutoNum type="arabicPeriod"/>
            </a:pPr>
            <a:endParaRPr lang="cs-CZ" dirty="0">
              <a:solidFill>
                <a:schemeClr val="accent1"/>
              </a:solidFill>
            </a:endParaRPr>
          </a:p>
          <a:p>
            <a:pPr marL="385763" indent="-385763">
              <a:buFont typeface="+mj-lt"/>
              <a:buAutoNum type="arabicPeriod"/>
            </a:pPr>
            <a:r>
              <a:rPr lang="cs-CZ" dirty="0">
                <a:solidFill>
                  <a:schemeClr val="accent1"/>
                </a:solidFill>
              </a:rPr>
              <a:t>Jakmile se australští správci lokality dozvěděli, že v lokalitě, kde už bylo nalezeno mnoho ostatků dinosaurů, chce vláda těžit zemní plyn, spojili se s paleontology, aby stopy, které jsou domorodé komunitě známé už po tisíce let, prozkoumali.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208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1576"/>
            <a:ext cx="10515600" cy="4417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 známé, že káva obsahuje antioxidanty, ale málokdo ví, že káva tělo chrání proti volným radikálům, a tak pomáhá působit proti stárnutí a vzniku rakoviny.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VH1 		× 	VH3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VV2 podmětná 		VV4 	→ VV5 předmětná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cxnSp>
        <p:nvCxnSpPr>
          <p:cNvPr id="5" name="Přímá spojnice 4"/>
          <p:cNvCxnSpPr>
            <a:cxnSpLocks/>
          </p:cNvCxnSpPr>
          <p:nvPr/>
        </p:nvCxnSpPr>
        <p:spPr>
          <a:xfrm>
            <a:off x="2289551" y="3310858"/>
            <a:ext cx="454275" cy="658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967035" y="3429000"/>
            <a:ext cx="756084" cy="486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942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61812"/>
            <a:ext cx="10515599" cy="36281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Jakmile se australští správci lokality dozvěděli, že v lokalitě, kde už bylo nalezeno mnoho ostatků dinosaurů, chce vláda těžit zemní plyn, spojili se s paleontology, aby stopy, které jsou domorodé komunitě známé už po tisíce let, prozkoumali.</a:t>
            </a:r>
          </a:p>
          <a:p>
            <a:pPr marL="0" indent="0">
              <a:buNone/>
            </a:pPr>
            <a:r>
              <a:rPr lang="cs-CZ" dirty="0"/>
              <a:t>			VH4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VV1 časová				VV5a…VV5b účelová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VV2a… VV2b předmětná 		VV6 přívlastková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VV3 přívlastková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010833" y="3145324"/>
            <a:ext cx="1620180" cy="37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651690" y="3893753"/>
            <a:ext cx="486054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280863" y="4617857"/>
            <a:ext cx="540060" cy="37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4128572" y="3145324"/>
            <a:ext cx="1350150" cy="37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914325" y="3834045"/>
            <a:ext cx="594066" cy="37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982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EA106-F269-41B1-877B-0A34B5B47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9295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1"/>
                </a:solidFill>
              </a:rPr>
              <a:t>opakování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55BA8-AB6A-467A-A9C4-450511B9A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311"/>
            <a:ext cx="10515600" cy="51276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Jakmile se australští správci lokality dozvěděli, že v lokalitě, kde už bylo nalezeno mnoho ostatků dinosaurů, chce vláda těžit zemní plyn, spojili se s paleontology, aby stopy, které jsou domorodé komunitě známé už po tisíce let, prozkoumali.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v textu kompozitum?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v textu bezpodmětná věta?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 následujících slovesných tvarů změňte danou kategorii:</a:t>
            </a:r>
          </a:p>
          <a:p>
            <a:pPr marL="457200" lvl="1" indent="0">
              <a:buNone/>
            </a:pPr>
            <a:r>
              <a:rPr lang="cs-CZ" i="1" dirty="0"/>
              <a:t>prozkoumali by</a:t>
            </a:r>
            <a:r>
              <a:rPr lang="cs-CZ" dirty="0"/>
              <a:t>		vid</a:t>
            </a:r>
          </a:p>
          <a:p>
            <a:pPr marL="457200" lvl="1" indent="0">
              <a:buNone/>
            </a:pPr>
            <a:r>
              <a:rPr lang="cs-CZ" i="1" dirty="0"/>
              <a:t>spojili (se)	</a:t>
            </a:r>
            <a:r>
              <a:rPr lang="cs-CZ" dirty="0"/>
              <a:t>		osoba</a:t>
            </a:r>
          </a:p>
          <a:p>
            <a:pPr marL="457200" lvl="1" indent="0">
              <a:buNone/>
            </a:pPr>
            <a:r>
              <a:rPr lang="cs-CZ" i="1" dirty="0"/>
              <a:t>bylo nalezeno</a:t>
            </a:r>
            <a:r>
              <a:rPr lang="cs-CZ" dirty="0"/>
              <a:t>		slovesný rod</a:t>
            </a:r>
          </a:p>
          <a:p>
            <a:pPr marL="457200" lvl="1" indent="0">
              <a:buNone/>
            </a:pPr>
            <a:r>
              <a:rPr lang="cs-CZ" i="1" dirty="0"/>
              <a:t>těžit</a:t>
            </a:r>
            <a:r>
              <a:rPr lang="cs-CZ" dirty="0"/>
              <a:t>			slovesný rod</a:t>
            </a:r>
          </a:p>
          <a:p>
            <a:pPr marL="457200" lvl="1" indent="0">
              <a:buNone/>
            </a:pPr>
            <a:r>
              <a:rPr lang="cs-CZ" i="1" dirty="0"/>
              <a:t>dozvěděli se</a:t>
            </a:r>
            <a:r>
              <a:rPr lang="cs-CZ" dirty="0"/>
              <a:t>			slovesný rod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809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EA106-F269-41B1-877B-0A34B5B47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9295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1"/>
                </a:solidFill>
              </a:rPr>
              <a:t>opakování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55BA8-AB6A-467A-A9C4-450511B9A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311"/>
            <a:ext cx="10515600" cy="51276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Jakmile se australští správci lokality dozvěděli, že v lokalitě, kde už bylo nalezeno mnoho ostatků dinosaurů, chce vláda těžit zemní plyn, spojili se s paleontology, aby stopy, které jsou domorodé komunitě známé už po tisíce let, prozkoumali.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v textu kompozitum? </a:t>
            </a:r>
            <a:r>
              <a:rPr lang="cs-CZ" i="1" dirty="0"/>
              <a:t>domorodé</a:t>
            </a:r>
            <a:r>
              <a:rPr lang="cs-CZ" dirty="0"/>
              <a:t> (</a:t>
            </a:r>
            <a:r>
              <a:rPr lang="cs-CZ" i="1" dirty="0"/>
              <a:t>paleontolog</a:t>
            </a:r>
            <a:r>
              <a:rPr lang="cs-CZ" dirty="0"/>
              <a:t>?)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 v textu bezpodmětná věta?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 následujících slovesných tvarů změňte danou kategorii:</a:t>
            </a:r>
          </a:p>
          <a:p>
            <a:pPr marL="457200" lvl="1" indent="0">
              <a:buNone/>
            </a:pPr>
            <a:r>
              <a:rPr lang="cs-CZ" i="1" dirty="0"/>
              <a:t>prozkoumali by</a:t>
            </a:r>
            <a:r>
              <a:rPr lang="cs-CZ" dirty="0"/>
              <a:t>		vid			</a:t>
            </a:r>
            <a:r>
              <a:rPr lang="cs-CZ" i="1" dirty="0"/>
              <a:t>prozkoumávali by</a:t>
            </a:r>
          </a:p>
          <a:p>
            <a:pPr marL="457200" lvl="1" indent="0">
              <a:buNone/>
            </a:pPr>
            <a:r>
              <a:rPr lang="cs-CZ" i="1" dirty="0"/>
              <a:t>spojili (se)	</a:t>
            </a:r>
            <a:r>
              <a:rPr lang="cs-CZ" dirty="0"/>
              <a:t>		osoba			</a:t>
            </a:r>
            <a:r>
              <a:rPr lang="cs-CZ" i="1" dirty="0"/>
              <a:t>spojili jsme (se)</a:t>
            </a:r>
            <a:r>
              <a:rPr lang="cs-CZ" dirty="0"/>
              <a:t>, </a:t>
            </a:r>
            <a:r>
              <a:rPr lang="cs-CZ" i="1" dirty="0"/>
              <a:t>spojili jste (se)</a:t>
            </a:r>
          </a:p>
          <a:p>
            <a:pPr marL="457200" lvl="1" indent="0">
              <a:buNone/>
            </a:pPr>
            <a:r>
              <a:rPr lang="cs-CZ" i="1" dirty="0"/>
              <a:t>bylo nalezeno</a:t>
            </a:r>
            <a:r>
              <a:rPr lang="cs-CZ" dirty="0"/>
              <a:t>		slovesný rod		</a:t>
            </a:r>
            <a:r>
              <a:rPr lang="cs-CZ" i="1" dirty="0"/>
              <a:t>nalezlo</a:t>
            </a:r>
          </a:p>
          <a:p>
            <a:pPr marL="457200" lvl="1" indent="0">
              <a:buNone/>
            </a:pPr>
            <a:r>
              <a:rPr lang="cs-CZ" i="1" dirty="0"/>
              <a:t>těžit</a:t>
            </a:r>
            <a:r>
              <a:rPr lang="cs-CZ" dirty="0"/>
              <a:t>			slovesný rod		</a:t>
            </a:r>
            <a:r>
              <a:rPr lang="cs-CZ" i="1" dirty="0"/>
              <a:t>být těžen</a:t>
            </a:r>
            <a:r>
              <a:rPr lang="cs-CZ" dirty="0"/>
              <a:t>, </a:t>
            </a:r>
            <a:r>
              <a:rPr lang="cs-CZ" i="1" dirty="0"/>
              <a:t>těžena</a:t>
            </a:r>
            <a:r>
              <a:rPr lang="cs-CZ" dirty="0"/>
              <a:t>, </a:t>
            </a:r>
            <a:r>
              <a:rPr lang="cs-CZ" i="1" dirty="0"/>
              <a:t>těženo</a:t>
            </a:r>
            <a:r>
              <a:rPr lang="cs-CZ" dirty="0"/>
              <a:t>, </a:t>
            </a:r>
            <a:r>
              <a:rPr lang="cs-CZ" i="1" dirty="0"/>
              <a:t>těženi</a:t>
            </a:r>
            <a:r>
              <a:rPr lang="cs-CZ" dirty="0"/>
              <a:t>, 							</a:t>
            </a:r>
            <a:r>
              <a:rPr lang="cs-CZ" i="1" dirty="0"/>
              <a:t>těženy</a:t>
            </a:r>
          </a:p>
          <a:p>
            <a:pPr marL="457200" lvl="1" indent="0">
              <a:buNone/>
            </a:pPr>
            <a:r>
              <a:rPr lang="cs-CZ" i="1" dirty="0"/>
              <a:t>dozvěděli se</a:t>
            </a:r>
            <a:r>
              <a:rPr lang="cs-CZ" dirty="0"/>
              <a:t>			slovesný rod		NELZE: reflexivum tantum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50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3894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Když ji uviděl, jak kráčí ulicí s rozpuštěnými vlasy a jak se usmála, jakmile ho zahlédla, pocítil pýchu, že zrovna ona, pokud by se dnes opravdu odhodlal požádat ji o ruku, se za pár hodin stane jeho snoubenkou.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98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Když ji uviděl (V1), jak kráčí ulicí s rozpuštěnými vlasy (V2) a jak se usmála (V3), jakmile ho zahlédla (V4), pocítil pýchu (H5), že zrovna ona (V6a), pokud by se dnes opravdu odhodlal požádat ji o ruku (V7), se za pár hodin stane jeho snoubenkou (V6b).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H5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V1 časová			V6a ... V6b přívlastková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V2 + V3 doplňková			V7 podmínková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V4 časová</a:t>
            </a:r>
          </a:p>
          <a:p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779107" y="3677478"/>
            <a:ext cx="1987826" cy="543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>
            <a:cxnSpLocks/>
          </p:cNvCxnSpPr>
          <p:nvPr/>
        </p:nvCxnSpPr>
        <p:spPr>
          <a:xfrm>
            <a:off x="1823208" y="4372693"/>
            <a:ext cx="212034" cy="516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729678" y="5139671"/>
            <a:ext cx="702366" cy="516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cxnSpLocks/>
          </p:cNvCxnSpPr>
          <p:nvPr/>
        </p:nvCxnSpPr>
        <p:spPr>
          <a:xfrm flipH="1" flipV="1">
            <a:off x="3803374" y="3637517"/>
            <a:ext cx="940903" cy="491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5836857" y="4372693"/>
            <a:ext cx="857663" cy="516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92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39211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>
                <a:solidFill>
                  <a:schemeClr val="accent1"/>
                </a:solidFill>
              </a:rPr>
              <a:t>opakovací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529" y="1057276"/>
            <a:ext cx="10867868" cy="48720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000" dirty="0"/>
              <a:t>Když ji uviděl, jak kráčí ulicí s rozpuštěnými vlasy a jak se usmála, jakmile ho zahlédla, pocítil pýchu, že zrovna ona, pokud by se dnes opravdu odhodlal požádat ji o ruku, se za pár hodin stane jeho snoubenkou.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MORFEMATICKÝ ROZBOR:</a:t>
            </a:r>
          </a:p>
          <a:p>
            <a:pPr lvl="1"/>
            <a:r>
              <a:rPr lang="cs-CZ" dirty="0"/>
              <a:t>KRÁČÍ</a:t>
            </a:r>
          </a:p>
          <a:p>
            <a:pPr lvl="1"/>
            <a:r>
              <a:rPr lang="cs-CZ" dirty="0"/>
              <a:t>SNOUBENKOU</a:t>
            </a:r>
          </a:p>
          <a:p>
            <a:pPr marL="0" indent="0">
              <a:buNone/>
            </a:pPr>
            <a:r>
              <a:rPr lang="cs-CZ" b="1" dirty="0"/>
              <a:t>SLOVOTVORNÝ ROZBOR:</a:t>
            </a:r>
          </a:p>
          <a:p>
            <a:pPr lvl="1"/>
            <a:r>
              <a:rPr lang="cs-CZ" dirty="0"/>
              <a:t>ROZPUŠTĚNÝ</a:t>
            </a:r>
          </a:p>
          <a:p>
            <a:pPr marL="0" indent="0">
              <a:buNone/>
            </a:pPr>
            <a:r>
              <a:rPr lang="cs-CZ" b="1" dirty="0"/>
              <a:t>MORFOLOGICKÝ ROZBOR:</a:t>
            </a:r>
          </a:p>
          <a:p>
            <a:pPr lvl="1"/>
            <a:r>
              <a:rPr lang="cs-CZ" dirty="0"/>
              <a:t>všechny slovesné tvary v posledních dvou větách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63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1263"/>
            <a:ext cx="10824148" cy="56623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MORFEMATICKÝ ROZBOR:</a:t>
            </a:r>
          </a:p>
          <a:p>
            <a:pPr marL="342900" lvl="1" indent="0">
              <a:buNone/>
            </a:pPr>
            <a:r>
              <a:rPr lang="cs-CZ" dirty="0"/>
              <a:t>KRÁČ-Í-Ø </a:t>
            </a:r>
          </a:p>
          <a:p>
            <a:pPr marL="685800" lvl="2" indent="0">
              <a:buNone/>
            </a:pPr>
            <a:r>
              <a:rPr lang="cs-CZ" sz="2400" dirty="0"/>
              <a:t>kořen – kmen. </a:t>
            </a:r>
            <a:r>
              <a:rPr lang="cs-CZ" sz="2400" dirty="0" err="1"/>
              <a:t>suf</a:t>
            </a:r>
            <a:r>
              <a:rPr lang="cs-CZ" sz="2400" dirty="0"/>
              <a:t>. – Ø osob. </a:t>
            </a:r>
            <a:r>
              <a:rPr lang="cs-CZ" sz="2400" dirty="0" err="1"/>
              <a:t>konc</a:t>
            </a:r>
            <a:r>
              <a:rPr lang="cs-CZ" sz="2400" dirty="0"/>
              <a:t>.</a:t>
            </a:r>
          </a:p>
          <a:p>
            <a:pPr marL="342900" lvl="1" indent="0">
              <a:buNone/>
            </a:pPr>
            <a:r>
              <a:rPr lang="cs-CZ" dirty="0"/>
              <a:t>SNOUB-Ø-EN-K-OU</a:t>
            </a:r>
          </a:p>
          <a:p>
            <a:pPr marL="685800" lvl="2" indent="0">
              <a:buNone/>
            </a:pPr>
            <a:r>
              <a:rPr lang="cs-CZ" sz="2400" dirty="0"/>
              <a:t>kořen – kmen. </a:t>
            </a:r>
            <a:r>
              <a:rPr lang="cs-CZ" sz="2400" dirty="0" err="1"/>
              <a:t>suf</a:t>
            </a:r>
            <a:r>
              <a:rPr lang="cs-CZ" sz="2400" dirty="0"/>
              <a:t>. – NTS </a:t>
            </a:r>
            <a:r>
              <a:rPr lang="cs-CZ" sz="2400" dirty="0" err="1"/>
              <a:t>příč</a:t>
            </a:r>
            <a:r>
              <a:rPr lang="cs-CZ" sz="2400" dirty="0"/>
              <a:t>. trpného – slov. </a:t>
            </a:r>
            <a:r>
              <a:rPr lang="cs-CZ" sz="2400" dirty="0" err="1"/>
              <a:t>suf</a:t>
            </a:r>
            <a:r>
              <a:rPr lang="cs-CZ" sz="2400" dirty="0"/>
              <a:t>. – pád. </a:t>
            </a:r>
            <a:r>
              <a:rPr lang="cs-CZ" sz="2400" dirty="0" err="1"/>
              <a:t>konc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r>
              <a:rPr lang="cs-CZ" b="1" dirty="0"/>
              <a:t>SLOVOTVORNÝ ROZBOR:</a:t>
            </a:r>
          </a:p>
          <a:p>
            <a:pPr marL="342900" lvl="1" indent="0">
              <a:buNone/>
            </a:pPr>
            <a:r>
              <a:rPr lang="cs-CZ" dirty="0"/>
              <a:t>ROZPUŠTĚNÝ</a:t>
            </a:r>
          </a:p>
          <a:p>
            <a:pPr marL="342900" lvl="1" indent="0">
              <a:buNone/>
            </a:pPr>
            <a:r>
              <a:rPr lang="cs-CZ" dirty="0"/>
              <a:t>(ROZPUŠTĚN)</a:t>
            </a:r>
          </a:p>
          <a:p>
            <a:pPr marL="342900" lvl="1" indent="0">
              <a:buNone/>
            </a:pPr>
            <a:r>
              <a:rPr lang="cs-CZ" dirty="0"/>
              <a:t>ROZPUSTIT		derivace: </a:t>
            </a:r>
            <a:r>
              <a:rPr lang="cs-CZ" dirty="0" err="1"/>
              <a:t>transflexe</a:t>
            </a:r>
            <a:r>
              <a:rPr lang="cs-CZ" dirty="0"/>
              <a:t> (pust → </a:t>
            </a:r>
            <a:r>
              <a:rPr lang="cs-CZ" dirty="0" err="1"/>
              <a:t>pušt</a:t>
            </a:r>
            <a:r>
              <a:rPr lang="cs-CZ" dirty="0"/>
              <a:t>)</a:t>
            </a:r>
          </a:p>
          <a:p>
            <a:pPr marL="342900" lvl="1" indent="0">
              <a:buNone/>
            </a:pPr>
            <a:r>
              <a:rPr lang="cs-CZ" dirty="0"/>
              <a:t>PUSTIT		derivace: prefixace</a:t>
            </a:r>
          </a:p>
          <a:p>
            <a:pPr marL="0" indent="0">
              <a:buNone/>
            </a:pPr>
            <a:r>
              <a:rPr lang="cs-CZ" b="1" dirty="0"/>
              <a:t>MORFOLOGICKÝ ROZBOR:</a:t>
            </a:r>
          </a:p>
          <a:p>
            <a:pPr lvl="1"/>
            <a:r>
              <a:rPr lang="cs-CZ" dirty="0"/>
              <a:t>ODHODLAL BY SE: VF 3. os. </a:t>
            </a:r>
            <a:r>
              <a:rPr lang="cs-CZ" dirty="0" err="1"/>
              <a:t>sg</a:t>
            </a:r>
            <a:r>
              <a:rPr lang="cs-CZ" dirty="0"/>
              <a:t>., </a:t>
            </a:r>
            <a:r>
              <a:rPr lang="cs-CZ" dirty="0" err="1"/>
              <a:t>kond</a:t>
            </a:r>
            <a:r>
              <a:rPr lang="cs-CZ" dirty="0"/>
              <a:t>. přítomný, akt, </a:t>
            </a:r>
            <a:r>
              <a:rPr lang="cs-CZ" dirty="0" err="1"/>
              <a:t>perf</a:t>
            </a:r>
            <a:r>
              <a:rPr lang="cs-CZ" dirty="0"/>
              <a:t>, V/dělá, </a:t>
            </a:r>
            <a:r>
              <a:rPr lang="cs-CZ" dirty="0" err="1"/>
              <a:t>mask</a:t>
            </a:r>
            <a:r>
              <a:rPr lang="cs-CZ" dirty="0"/>
              <a:t>. </a:t>
            </a:r>
            <a:r>
              <a:rPr lang="cs-CZ" dirty="0" err="1"/>
              <a:t>an</a:t>
            </a:r>
            <a:r>
              <a:rPr lang="cs-CZ" dirty="0"/>
              <a:t>., reflex. </a:t>
            </a:r>
            <a:r>
              <a:rPr lang="cs-CZ" dirty="0" err="1"/>
              <a:t>tant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POŽÁDAT: </a:t>
            </a:r>
            <a:r>
              <a:rPr lang="cs-CZ" dirty="0" err="1"/>
              <a:t>Vinf</a:t>
            </a:r>
            <a:r>
              <a:rPr lang="cs-CZ" dirty="0"/>
              <a:t>, infinitiv, akt, </a:t>
            </a:r>
            <a:r>
              <a:rPr lang="cs-CZ" dirty="0" err="1"/>
              <a:t>perf</a:t>
            </a:r>
            <a:r>
              <a:rPr lang="cs-CZ" dirty="0"/>
              <a:t>, V/dělá</a:t>
            </a:r>
          </a:p>
          <a:p>
            <a:pPr lvl="1"/>
            <a:r>
              <a:rPr lang="cs-CZ" dirty="0"/>
              <a:t>STANE SE: VF 3. os. </a:t>
            </a:r>
            <a:r>
              <a:rPr lang="cs-CZ" dirty="0" err="1"/>
              <a:t>sg</a:t>
            </a:r>
            <a:r>
              <a:rPr lang="cs-CZ" dirty="0"/>
              <a:t>., </a:t>
            </a:r>
            <a:r>
              <a:rPr lang="cs-CZ" dirty="0" err="1"/>
              <a:t>ind</a:t>
            </a:r>
            <a:r>
              <a:rPr lang="cs-CZ" dirty="0"/>
              <a:t>, formálně </a:t>
            </a:r>
            <a:r>
              <a:rPr lang="cs-CZ" dirty="0" err="1"/>
              <a:t>prés</a:t>
            </a:r>
            <a:r>
              <a:rPr lang="cs-CZ" dirty="0"/>
              <a:t>. s významem futura, akt, </a:t>
            </a:r>
            <a:r>
              <a:rPr lang="cs-CZ" dirty="0" err="1"/>
              <a:t>perf</a:t>
            </a:r>
            <a:r>
              <a:rPr lang="cs-CZ" dirty="0"/>
              <a:t>, II/nepravidelné, reflex. </a:t>
            </a:r>
            <a:r>
              <a:rPr lang="cs-CZ" dirty="0" err="1"/>
              <a:t>tant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0440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A3867-A8CB-44E9-91B1-31F0E3A1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accent1"/>
                </a:solidFill>
              </a:rPr>
              <a:t>závislostní stromy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2DA53D-22C4-4832-9CAE-90551EEFB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>
                <a:solidFill>
                  <a:schemeClr val="accent1"/>
                </a:solidFill>
              </a:rPr>
              <a:t>Cílem spánku je zapomenout všechny zbytečné vzpomínky.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>
                <a:solidFill>
                  <a:schemeClr val="accent1"/>
                </a:solidFill>
              </a:rPr>
              <a:t>Mnozí lidé mají kvůli střídání letního a zimního času problémy se spánkem.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>
                <a:solidFill>
                  <a:schemeClr val="accent1"/>
                </a:solidFill>
              </a:rPr>
              <a:t>Tisíce lidí dorazily v očekávání spravedlnosti na Václavské náměstí na protest proti českému premiérovi Andreji Babišovi, organizovaný spolkem </a:t>
            </a:r>
            <a:r>
              <a:rPr lang="cs-CZ" sz="3200" dirty="0" err="1">
                <a:solidFill>
                  <a:schemeClr val="accent1"/>
                </a:solidFill>
              </a:rPr>
              <a:t>MChPD</a:t>
            </a:r>
            <a:r>
              <a:rPr lang="cs-CZ" sz="3200" dirty="0">
                <a:solidFill>
                  <a:schemeClr val="accent1"/>
                </a:solidFill>
              </a:rPr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94535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1"/>
                </a:solidFill>
              </a:rPr>
              <a:t>Cílem spánku je zapomenout všechny zbytečné vzpomínky.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00201"/>
            <a:ext cx="10515599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			</a:t>
            </a:r>
            <a:r>
              <a:rPr lang="cs-CZ" b="1" dirty="0"/>
              <a:t>je</a:t>
            </a:r>
          </a:p>
          <a:p>
            <a:pPr marL="0" indent="0">
              <a:buNone/>
            </a:pPr>
            <a:r>
              <a:rPr lang="cs-CZ" b="1" dirty="0"/>
              <a:t>cílem</a:t>
            </a:r>
            <a:r>
              <a:rPr lang="cs-CZ" dirty="0"/>
              <a:t>			přísudek 				</a:t>
            </a:r>
          </a:p>
          <a:p>
            <a:pPr marL="0" indent="0">
              <a:buNone/>
            </a:pPr>
            <a:r>
              <a:rPr lang="cs-CZ" dirty="0"/>
              <a:t>součást přísudku</a:t>
            </a:r>
          </a:p>
          <a:p>
            <a:pPr marL="0" indent="0">
              <a:buNone/>
            </a:pPr>
            <a:r>
              <a:rPr lang="cs-CZ" dirty="0"/>
              <a:t>	D, r			P, 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spánku 		zapomenout 	</a:t>
            </a:r>
          </a:p>
          <a:p>
            <a:pPr marL="0" indent="0">
              <a:buNone/>
            </a:pPr>
            <a:r>
              <a:rPr lang="cs-CZ" dirty="0"/>
              <a:t>	přívlastek 		podmět 	</a:t>
            </a:r>
          </a:p>
          <a:p>
            <a:pPr marL="0" indent="0">
              <a:buNone/>
            </a:pPr>
            <a:r>
              <a:rPr lang="cs-CZ" dirty="0"/>
              <a:t>								D, r</a:t>
            </a:r>
          </a:p>
          <a:p>
            <a:pPr marL="0" indent="0">
              <a:buNone/>
            </a:pPr>
            <a:r>
              <a:rPr lang="cs-CZ" dirty="0"/>
              <a:t>								</a:t>
            </a:r>
            <a:r>
              <a:rPr lang="cs-CZ" b="1" dirty="0"/>
              <a:t>vzpomínky</a:t>
            </a:r>
          </a:p>
          <a:p>
            <a:pPr marL="0" indent="0">
              <a:buNone/>
            </a:pPr>
            <a:r>
              <a:rPr lang="cs-CZ" dirty="0"/>
              <a:t>						D, k	D, k	předmět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b="1" dirty="0"/>
              <a:t>všechny</a:t>
            </a:r>
            <a:r>
              <a:rPr lang="cs-CZ" dirty="0"/>
              <a:t>	</a:t>
            </a:r>
            <a:r>
              <a:rPr lang="cs-CZ" b="1" dirty="0"/>
              <a:t>zbytečné</a:t>
            </a:r>
          </a:p>
          <a:p>
            <a:pPr marL="0" indent="0">
              <a:buNone/>
            </a:pPr>
            <a:r>
              <a:rPr lang="cs-CZ" dirty="0"/>
              <a:t>					přívlastek    D	přívlastek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>
            <a:cxnSpLocks/>
          </p:cNvCxnSpPr>
          <p:nvPr/>
        </p:nvCxnSpPr>
        <p:spPr>
          <a:xfrm>
            <a:off x="3730310" y="1827910"/>
            <a:ext cx="1440160" cy="1342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cxnSpLocks/>
          </p:cNvCxnSpPr>
          <p:nvPr/>
        </p:nvCxnSpPr>
        <p:spPr>
          <a:xfrm flipV="1">
            <a:off x="1618938" y="1865973"/>
            <a:ext cx="2050713" cy="2026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cxnSpLocks/>
          </p:cNvCxnSpPr>
          <p:nvPr/>
        </p:nvCxnSpPr>
        <p:spPr>
          <a:xfrm>
            <a:off x="1320481" y="2347462"/>
            <a:ext cx="930932" cy="783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cxnSpLocks/>
          </p:cNvCxnSpPr>
          <p:nvPr/>
        </p:nvCxnSpPr>
        <p:spPr>
          <a:xfrm flipH="1">
            <a:off x="7771221" y="4524110"/>
            <a:ext cx="136815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cxnSpLocks/>
          </p:cNvCxnSpPr>
          <p:nvPr/>
        </p:nvCxnSpPr>
        <p:spPr>
          <a:xfrm>
            <a:off x="5610715" y="3429000"/>
            <a:ext cx="2742175" cy="855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D150774C-513E-4CE1-8873-3BFF279BC810}"/>
              </a:ext>
            </a:extLst>
          </p:cNvPr>
          <p:cNvCxnSpPr>
            <a:cxnSpLocks/>
          </p:cNvCxnSpPr>
          <p:nvPr/>
        </p:nvCxnSpPr>
        <p:spPr>
          <a:xfrm flipH="1">
            <a:off x="6297726" y="4524110"/>
            <a:ext cx="2157571" cy="530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AD109166-3ACF-4A73-A1B9-1135CE6BE5CE}"/>
              </a:ext>
            </a:extLst>
          </p:cNvPr>
          <p:cNvCxnSpPr/>
          <p:nvPr/>
        </p:nvCxnSpPr>
        <p:spPr>
          <a:xfrm>
            <a:off x="6642755" y="5219273"/>
            <a:ext cx="595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69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4538" y="365125"/>
            <a:ext cx="10649262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1"/>
                </a:solidFill>
              </a:rPr>
              <a:t>Mnozí lidé mají kvůli střídání letního a zimního času problémy se spánkem.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00200"/>
            <a:ext cx="11241506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/>
              <a:t>mají</a:t>
            </a:r>
          </a:p>
          <a:p>
            <a:pPr marL="0" indent="0">
              <a:buNone/>
            </a:pPr>
            <a:r>
              <a:rPr lang="cs-CZ" dirty="0"/>
              <a:t>		přísudek</a:t>
            </a:r>
          </a:p>
          <a:p>
            <a:pPr marL="0" indent="0">
              <a:buNone/>
            </a:pPr>
            <a:r>
              <a:rPr lang="cs-CZ" dirty="0"/>
              <a:t>	P, k		D, a			D, r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lidé 		kvůli střídání 	problémy 	</a:t>
            </a:r>
            <a:r>
              <a:rPr lang="cs-CZ" sz="2200" dirty="0"/>
              <a:t>(existují přístupy, které by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podmět 	PU příčiny 		předmět		</a:t>
            </a:r>
            <a:r>
              <a:rPr lang="cs-CZ" sz="2200" dirty="0"/>
              <a:t>problémy chápaly jako</a:t>
            </a:r>
          </a:p>
          <a:p>
            <a:pPr marL="0" indent="0">
              <a:buNone/>
            </a:pPr>
            <a:r>
              <a:rPr lang="cs-CZ" dirty="0"/>
              <a:t>D, k				D, r			D, a			</a:t>
            </a:r>
            <a:r>
              <a:rPr lang="cs-CZ" sz="2200" dirty="0"/>
              <a:t>součást přísudku)	</a:t>
            </a:r>
          </a:p>
          <a:p>
            <a:pPr marL="0" indent="0">
              <a:buNone/>
            </a:pPr>
            <a:r>
              <a:rPr lang="cs-CZ" b="1" dirty="0"/>
              <a:t>mnozí 				času			se spánkem</a:t>
            </a:r>
          </a:p>
          <a:p>
            <a:pPr marL="0" indent="0">
              <a:buNone/>
            </a:pPr>
            <a:r>
              <a:rPr lang="cs-CZ" dirty="0"/>
              <a:t>přívlastek			přívlastek		přívlastek</a:t>
            </a:r>
          </a:p>
          <a:p>
            <a:pPr marL="0" indent="0">
              <a:buNone/>
            </a:pPr>
            <a:r>
              <a:rPr lang="cs-CZ" dirty="0"/>
              <a:t>				a	D, k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b="1" dirty="0"/>
              <a:t>let. </a:t>
            </a:r>
            <a:r>
              <a:rPr lang="cs-CZ" dirty="0"/>
              <a:t>	</a:t>
            </a:r>
            <a:r>
              <a:rPr lang="cs-CZ" sz="2400" dirty="0"/>
              <a:t>K, p 	</a:t>
            </a:r>
            <a:r>
              <a:rPr lang="cs-CZ" b="1" dirty="0"/>
              <a:t>zim. 		</a:t>
            </a:r>
          </a:p>
          <a:p>
            <a:pPr marL="0" indent="0">
              <a:buNone/>
            </a:pPr>
            <a:r>
              <a:rPr lang="cs-CZ" dirty="0"/>
              <a:t>			přívlastek	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2168980" y="1876602"/>
            <a:ext cx="79208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1378868" y="3171124"/>
            <a:ext cx="72008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cxnSpLocks/>
          </p:cNvCxnSpPr>
          <p:nvPr/>
        </p:nvCxnSpPr>
        <p:spPr>
          <a:xfrm>
            <a:off x="3020238" y="1931053"/>
            <a:ext cx="1378496" cy="967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cxnSpLocks/>
          </p:cNvCxnSpPr>
          <p:nvPr/>
        </p:nvCxnSpPr>
        <p:spPr>
          <a:xfrm>
            <a:off x="3008167" y="1946941"/>
            <a:ext cx="3888432" cy="967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cxnSpLocks/>
          </p:cNvCxnSpPr>
          <p:nvPr/>
        </p:nvCxnSpPr>
        <p:spPr>
          <a:xfrm>
            <a:off x="4471388" y="3371259"/>
            <a:ext cx="445029" cy="951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3895324" y="5445224"/>
            <a:ext cx="576064" cy="2160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cxnSpLocks/>
          </p:cNvCxnSpPr>
          <p:nvPr/>
        </p:nvCxnSpPr>
        <p:spPr>
          <a:xfrm>
            <a:off x="4838070" y="5467090"/>
            <a:ext cx="720080" cy="2160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cxnSpLocks/>
          </p:cNvCxnSpPr>
          <p:nvPr/>
        </p:nvCxnSpPr>
        <p:spPr>
          <a:xfrm>
            <a:off x="7364812" y="3315140"/>
            <a:ext cx="482487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cxnSpLocks/>
          </p:cNvCxnSpPr>
          <p:nvPr/>
        </p:nvCxnSpPr>
        <p:spPr>
          <a:xfrm>
            <a:off x="4305768" y="5865225"/>
            <a:ext cx="106460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4747097" y="4647776"/>
            <a:ext cx="20568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31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DFF10-AB8F-4D3D-AADC-E85BDA589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1324" cy="1325563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accent1"/>
                </a:solidFill>
              </a:rPr>
              <a:t>Tisíce lidí dorazily v očekávání spravedlnosti na Václavské náměstí na protest proti českému premiérovi Andreji Babišovi, organizovaný spolkem </a:t>
            </a:r>
            <a:r>
              <a:rPr lang="cs-CZ" sz="2400" b="1" dirty="0" err="1">
                <a:solidFill>
                  <a:schemeClr val="accent1"/>
                </a:solidFill>
              </a:rPr>
              <a:t>MChPD</a:t>
            </a:r>
            <a:r>
              <a:rPr lang="cs-CZ" sz="2400" b="1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0C5E5B-EF6F-4145-9273-FE62C36EA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09549"/>
            <a:ext cx="12192000" cy="50484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		</a:t>
            </a:r>
            <a:r>
              <a:rPr lang="cs-CZ" sz="2600" b="1" dirty="0"/>
              <a:t>dorazily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dirty="0" err="1"/>
              <a:t>P,k</a:t>
            </a:r>
            <a:r>
              <a:rPr lang="cs-CZ" sz="2600" dirty="0"/>
              <a:t>	přísudek	D, a	D, a	D, a					</a:t>
            </a:r>
            <a:r>
              <a:rPr lang="cs-CZ" sz="2600" b="1" dirty="0">
                <a:solidFill>
                  <a:srgbClr val="00B050"/>
                </a:solidFill>
              </a:rPr>
              <a:t>POZOR:</a:t>
            </a:r>
          </a:p>
          <a:p>
            <a:pPr marL="0" indent="0">
              <a:buNone/>
            </a:pPr>
            <a:r>
              <a:rPr lang="cs-CZ" sz="2600" b="1" dirty="0"/>
              <a:t>tisíce 			v očekávání 	na V. nám. 	na protest			</a:t>
            </a:r>
            <a:r>
              <a:rPr lang="cs-CZ" sz="2600" dirty="0" err="1">
                <a:solidFill>
                  <a:srgbClr val="00B050"/>
                </a:solidFill>
              </a:rPr>
              <a:t>MChPD</a:t>
            </a:r>
            <a:r>
              <a:rPr lang="cs-CZ" sz="2600" dirty="0">
                <a:solidFill>
                  <a:srgbClr val="00B050"/>
                </a:solidFill>
              </a:rPr>
              <a:t> může </a:t>
            </a:r>
          </a:p>
          <a:p>
            <a:pPr marL="0" indent="0">
              <a:buNone/>
            </a:pPr>
            <a:r>
              <a:rPr lang="cs-CZ" sz="2600" dirty="0"/>
              <a:t>podmět 		PU </a:t>
            </a:r>
            <a:r>
              <a:rPr lang="cs-CZ" sz="2600" dirty="0" err="1"/>
              <a:t>prův</a:t>
            </a:r>
            <a:r>
              <a:rPr lang="cs-CZ" sz="2600" dirty="0"/>
              <a:t>. ok. 	PU místa 	PU účelu  D, a			</a:t>
            </a:r>
            <a:r>
              <a:rPr lang="cs-CZ" sz="2600" dirty="0">
                <a:solidFill>
                  <a:srgbClr val="00B050"/>
                </a:solidFill>
              </a:rPr>
              <a:t>být i přívlastek,</a:t>
            </a:r>
          </a:p>
          <a:p>
            <a:pPr marL="0" indent="0">
              <a:buNone/>
            </a:pPr>
            <a:r>
              <a:rPr lang="cs-CZ" sz="2600" dirty="0"/>
              <a:t>							proti 				</a:t>
            </a:r>
            <a:r>
              <a:rPr lang="cs-CZ" sz="2600" dirty="0">
                <a:solidFill>
                  <a:srgbClr val="00B050"/>
                </a:solidFill>
              </a:rPr>
              <a:t>pokud by byl</a:t>
            </a:r>
          </a:p>
          <a:p>
            <a:pPr marL="0" indent="0">
              <a:buNone/>
            </a:pPr>
            <a:r>
              <a:rPr lang="cs-CZ" sz="2600" dirty="0"/>
              <a:t>	D, r			D, r			      A, p		D, k		</a:t>
            </a:r>
            <a:r>
              <a:rPr lang="cs-CZ" sz="2600" dirty="0">
                <a:solidFill>
                  <a:srgbClr val="00B050"/>
                </a:solidFill>
              </a:rPr>
              <a:t>ve tvaru NOM</a:t>
            </a:r>
          </a:p>
          <a:p>
            <a:pPr marL="0" indent="0">
              <a:buNone/>
            </a:pPr>
            <a:r>
              <a:rPr lang="cs-CZ" sz="2600" dirty="0"/>
              <a:t>	</a:t>
            </a:r>
            <a:r>
              <a:rPr lang="cs-CZ" sz="2600" b="1" dirty="0"/>
              <a:t>lidí 			spravedlnosti 		</a:t>
            </a:r>
            <a:r>
              <a:rPr lang="cs-CZ" sz="2600" b="1" dirty="0" err="1"/>
              <a:t>pr</a:t>
            </a:r>
            <a:r>
              <a:rPr lang="cs-CZ" sz="2600" b="1" dirty="0"/>
              <a:t>.	 AB	 </a:t>
            </a:r>
            <a:r>
              <a:rPr lang="cs-CZ" sz="2600" b="1" dirty="0" err="1"/>
              <a:t>organiz</a:t>
            </a:r>
            <a:r>
              <a:rPr lang="cs-CZ" sz="2600" b="1" dirty="0"/>
              <a:t>.	</a:t>
            </a:r>
            <a:r>
              <a:rPr lang="cs-CZ" sz="2600" dirty="0">
                <a:solidFill>
                  <a:srgbClr val="00B050"/>
                </a:solidFill>
              </a:rPr>
              <a:t>jmenovacího</a:t>
            </a:r>
          </a:p>
          <a:p>
            <a:pPr marL="0" indent="0">
              <a:buNone/>
            </a:pPr>
            <a:r>
              <a:rPr lang="cs-CZ" sz="2600" dirty="0"/>
              <a:t>	přívlastek 		přívlastek 		přívlastek 	přívlastek	D, r/a</a:t>
            </a:r>
          </a:p>
          <a:p>
            <a:pPr marL="0" indent="0">
              <a:buNone/>
            </a:pPr>
            <a:r>
              <a:rPr lang="cs-CZ" sz="2600" dirty="0"/>
              <a:t>											   A, p</a:t>
            </a:r>
          </a:p>
          <a:p>
            <a:pPr marL="0" indent="0">
              <a:buNone/>
            </a:pPr>
            <a:r>
              <a:rPr lang="cs-CZ" sz="2600" dirty="0"/>
              <a:t>										</a:t>
            </a:r>
            <a:r>
              <a:rPr lang="cs-CZ" sz="2600" b="1" dirty="0"/>
              <a:t>spolkem	 </a:t>
            </a:r>
            <a:r>
              <a:rPr lang="cs-CZ" sz="2600" b="1" dirty="0" err="1"/>
              <a:t>MChPD</a:t>
            </a:r>
            <a:endParaRPr lang="cs-CZ" sz="2600" b="1" dirty="0"/>
          </a:p>
          <a:p>
            <a:pPr marL="0" indent="0">
              <a:buNone/>
            </a:pPr>
            <a:r>
              <a:rPr lang="cs-CZ" sz="2600" dirty="0"/>
              <a:t>										PU původce děje</a:t>
            </a:r>
          </a:p>
          <a:p>
            <a:pPr marL="0" indent="0">
              <a:buNone/>
            </a:pPr>
            <a:r>
              <a:rPr lang="cs-CZ" sz="2600" dirty="0"/>
              <a:t>Václavské náměstí lze také rozdělit (</a:t>
            </a:r>
            <a:r>
              <a:rPr lang="cs-CZ" sz="2600" i="1" dirty="0"/>
              <a:t>Václavské</a:t>
            </a:r>
            <a:r>
              <a:rPr lang="cs-CZ" sz="2600" dirty="0"/>
              <a:t> jako přívlastek </a:t>
            </a:r>
            <a:r>
              <a:rPr lang="cs-CZ" sz="2600" i="1" dirty="0"/>
              <a:t>náměstí</a:t>
            </a:r>
            <a:r>
              <a:rPr lang="cs-CZ" sz="2600" dirty="0"/>
              <a:t>)</a:t>
            </a:r>
          </a:p>
          <a:p>
            <a:pPr marL="0" indent="0">
              <a:buNone/>
            </a:pPr>
            <a:r>
              <a:rPr lang="cs-CZ" sz="2600" dirty="0"/>
              <a:t>návrh: chápat na protest jako PU místa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937C7A0-E2B5-4A79-8023-9F5602DA3680}"/>
              </a:ext>
            </a:extLst>
          </p:cNvPr>
          <p:cNvCxnSpPr/>
          <p:nvPr/>
        </p:nvCxnSpPr>
        <p:spPr>
          <a:xfrm flipV="1">
            <a:off x="678094" y="2147299"/>
            <a:ext cx="1633591" cy="595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2EEC4448-199F-4E64-BD8D-B2BEBBD80864}"/>
              </a:ext>
            </a:extLst>
          </p:cNvPr>
          <p:cNvCxnSpPr>
            <a:cxnSpLocks/>
          </p:cNvCxnSpPr>
          <p:nvPr/>
        </p:nvCxnSpPr>
        <p:spPr>
          <a:xfrm flipH="1" flipV="1">
            <a:off x="2352781" y="2147299"/>
            <a:ext cx="1440093" cy="525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3F6C3951-C5D5-478A-9083-BAF1C7E23239}"/>
              </a:ext>
            </a:extLst>
          </p:cNvPr>
          <p:cNvCxnSpPr>
            <a:cxnSpLocks/>
          </p:cNvCxnSpPr>
          <p:nvPr/>
        </p:nvCxnSpPr>
        <p:spPr>
          <a:xfrm>
            <a:off x="2563401" y="2134569"/>
            <a:ext cx="2470936" cy="519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8CB1DB35-E3DE-48BE-9856-BA9BF325471D}"/>
              </a:ext>
            </a:extLst>
          </p:cNvPr>
          <p:cNvCxnSpPr>
            <a:cxnSpLocks/>
          </p:cNvCxnSpPr>
          <p:nvPr/>
        </p:nvCxnSpPr>
        <p:spPr>
          <a:xfrm>
            <a:off x="2937551" y="2113581"/>
            <a:ext cx="3993224" cy="540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2C27F4B8-E53E-4A86-8B75-56C082AF7B39}"/>
              </a:ext>
            </a:extLst>
          </p:cNvPr>
          <p:cNvCxnSpPr>
            <a:cxnSpLocks/>
          </p:cNvCxnSpPr>
          <p:nvPr/>
        </p:nvCxnSpPr>
        <p:spPr>
          <a:xfrm flipH="1" flipV="1">
            <a:off x="452063" y="2878137"/>
            <a:ext cx="678095" cy="1236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D7D0CBE2-E74A-47E4-B1EC-436FC10DFD22}"/>
              </a:ext>
            </a:extLst>
          </p:cNvPr>
          <p:cNvCxnSpPr>
            <a:cxnSpLocks/>
          </p:cNvCxnSpPr>
          <p:nvPr/>
        </p:nvCxnSpPr>
        <p:spPr>
          <a:xfrm flipH="1" flipV="1">
            <a:off x="3509053" y="2878138"/>
            <a:ext cx="991028" cy="1236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790F831-51EF-456D-96DB-380E241A3056}"/>
              </a:ext>
            </a:extLst>
          </p:cNvPr>
          <p:cNvCxnSpPr>
            <a:cxnSpLocks/>
          </p:cNvCxnSpPr>
          <p:nvPr/>
        </p:nvCxnSpPr>
        <p:spPr>
          <a:xfrm flipV="1">
            <a:off x="6930775" y="2816928"/>
            <a:ext cx="196921" cy="635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CE57D771-99E7-4328-BAB6-78C46BAC9463}"/>
              </a:ext>
            </a:extLst>
          </p:cNvPr>
          <p:cNvCxnSpPr>
            <a:cxnSpLocks/>
          </p:cNvCxnSpPr>
          <p:nvPr/>
        </p:nvCxnSpPr>
        <p:spPr>
          <a:xfrm flipV="1">
            <a:off x="6667928" y="3683637"/>
            <a:ext cx="262847" cy="43116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ADBE251C-5DE4-40AB-AFE7-7547417A3998}"/>
              </a:ext>
            </a:extLst>
          </p:cNvPr>
          <p:cNvCxnSpPr>
            <a:cxnSpLocks/>
          </p:cNvCxnSpPr>
          <p:nvPr/>
        </p:nvCxnSpPr>
        <p:spPr>
          <a:xfrm flipH="1" flipV="1">
            <a:off x="7029235" y="3683637"/>
            <a:ext cx="573641" cy="4311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96D9EFB7-FC45-4C0D-92B1-4ACC78D6C119}"/>
              </a:ext>
            </a:extLst>
          </p:cNvPr>
          <p:cNvCxnSpPr>
            <a:cxnSpLocks/>
          </p:cNvCxnSpPr>
          <p:nvPr/>
        </p:nvCxnSpPr>
        <p:spPr>
          <a:xfrm>
            <a:off x="6835738" y="4243227"/>
            <a:ext cx="6883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97C336A6-D994-45EC-8D66-344574DA1391}"/>
              </a:ext>
            </a:extLst>
          </p:cNvPr>
          <p:cNvCxnSpPr>
            <a:cxnSpLocks/>
          </p:cNvCxnSpPr>
          <p:nvPr/>
        </p:nvCxnSpPr>
        <p:spPr>
          <a:xfrm flipH="1" flipV="1">
            <a:off x="7226156" y="2856707"/>
            <a:ext cx="1517152" cy="1258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D69E9980-43AB-42CB-A4E4-77C81A3BCE1F}"/>
              </a:ext>
            </a:extLst>
          </p:cNvPr>
          <p:cNvCxnSpPr>
            <a:cxnSpLocks/>
          </p:cNvCxnSpPr>
          <p:nvPr/>
        </p:nvCxnSpPr>
        <p:spPr>
          <a:xfrm flipH="1" flipV="1">
            <a:off x="9104614" y="4321657"/>
            <a:ext cx="1477768" cy="476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5F74A942-3692-4D9C-866B-918F28816AA0}"/>
              </a:ext>
            </a:extLst>
          </p:cNvPr>
          <p:cNvCxnSpPr>
            <a:cxnSpLocks/>
          </p:cNvCxnSpPr>
          <p:nvPr/>
        </p:nvCxnSpPr>
        <p:spPr>
          <a:xfrm flipH="1">
            <a:off x="10140593" y="4798031"/>
            <a:ext cx="441789" cy="45798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486C0846-7EAA-4B69-B0CE-ED9C04597C3A}"/>
              </a:ext>
            </a:extLst>
          </p:cNvPr>
          <p:cNvCxnSpPr>
            <a:cxnSpLocks/>
          </p:cNvCxnSpPr>
          <p:nvPr/>
        </p:nvCxnSpPr>
        <p:spPr>
          <a:xfrm flipH="1" flipV="1">
            <a:off x="10584093" y="4798259"/>
            <a:ext cx="573641" cy="4311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>
            <a:extLst>
              <a:ext uri="{FF2B5EF4-FFF2-40B4-BE49-F238E27FC236}">
                <a16:creationId xmlns:a16="http://schemas.microsoft.com/office/drawing/2014/main" id="{DC53D529-49B3-4AC4-A95D-0062ED293814}"/>
              </a:ext>
            </a:extLst>
          </p:cNvPr>
          <p:cNvCxnSpPr>
            <a:cxnSpLocks/>
          </p:cNvCxnSpPr>
          <p:nvPr/>
        </p:nvCxnSpPr>
        <p:spPr>
          <a:xfrm>
            <a:off x="10280150" y="5423043"/>
            <a:ext cx="75429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733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20294</TotalTime>
  <Words>1298</Words>
  <Application>Microsoft Office PowerPoint</Application>
  <PresentationFormat>Širokoúhlá obrazovka</PresentationFormat>
  <Paragraphs>117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Úvodní jazykový seminář zoom 9. 12. 2020: opakování</vt:lpstr>
      <vt:lpstr>Prezentace aplikace PowerPoint</vt:lpstr>
      <vt:lpstr>Prezentace aplikace PowerPoint</vt:lpstr>
      <vt:lpstr>opakovací cvičení</vt:lpstr>
      <vt:lpstr>Prezentace aplikace PowerPoint</vt:lpstr>
      <vt:lpstr>závislostní stromy</vt:lpstr>
      <vt:lpstr>Cílem spánku je zapomenout všechny zbytečné vzpomínky.</vt:lpstr>
      <vt:lpstr>Mnozí lidé mají kvůli střídání letního a zimního času problémy se spánkem.</vt:lpstr>
      <vt:lpstr>Tisíce lidí dorazily v očekávání spravedlnosti na Václavské náměstí na protest proti českému premiérovi Andreji Babišovi, organizovaný spolkem MChPD.</vt:lpstr>
      <vt:lpstr>rozbor souvětí</vt:lpstr>
      <vt:lpstr>Prezentace aplikace PowerPoint</vt:lpstr>
      <vt:lpstr>Prezentace aplikace PowerPoint</vt:lpstr>
      <vt:lpstr>opakování</vt:lpstr>
      <vt:lpstr>opakování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Hana Prokšová</cp:lastModifiedBy>
  <cp:revision>136</cp:revision>
  <dcterms:created xsi:type="dcterms:W3CDTF">2017-10-19T09:50:07Z</dcterms:created>
  <dcterms:modified xsi:type="dcterms:W3CDTF">2020-12-09T13:22:49Z</dcterms:modified>
</cp:coreProperties>
</file>