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A4C97-41B5-43FD-A526-4718E1F67FAD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11281-7E03-41E9-97CC-682734E72DE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03550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11281-7E03-41E9-97CC-682734E72DEC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8AC58-9C23-42BE-BD8F-EFF298C14175}" type="datetimeFigureOut">
              <a:rPr lang="cs-CZ" smtClean="0"/>
              <a:pPr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1776-14C2-4F97-8C21-DF059F99231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500306"/>
            <a:ext cx="7772400" cy="1857388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KRVÁCENÍ</a:t>
            </a:r>
            <a:br>
              <a:rPr lang="cs-CZ" sz="6000" b="1" dirty="0" smtClean="0"/>
            </a:br>
            <a:r>
              <a:rPr lang="cs-CZ" sz="6000" b="1" dirty="0" smtClean="0"/>
              <a:t>ŠOK</a:t>
            </a:r>
            <a:endParaRPr lang="cs-CZ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KRVÁCENÍ Z NOSU</a:t>
            </a:r>
          </a:p>
          <a:p>
            <a:pPr>
              <a:buNone/>
            </a:pPr>
            <a:r>
              <a:rPr lang="cs-CZ" sz="2000" b="1" dirty="0" smtClean="0"/>
              <a:t>	     PRVNÍ POMOC:</a:t>
            </a:r>
          </a:p>
          <a:p>
            <a:pPr lvl="1">
              <a:buNone/>
            </a:pPr>
            <a:r>
              <a:rPr lang="cs-CZ" sz="2000" b="1" dirty="0" smtClean="0"/>
              <a:t>	1. poraněného posadíme, předkloníme hlavu, stiskneme křídla nosní</a:t>
            </a:r>
          </a:p>
          <a:p>
            <a:pPr lvl="1">
              <a:buNone/>
            </a:pPr>
            <a:r>
              <a:rPr lang="cs-CZ" sz="2000" b="1" dirty="0" smtClean="0"/>
              <a:t>	2. studený obklad na zátylek a kořen nosu</a:t>
            </a:r>
          </a:p>
          <a:p>
            <a:pPr lvl="1">
              <a:buNone/>
            </a:pPr>
            <a:r>
              <a:rPr lang="cs-CZ" sz="2000" b="1" dirty="0" smtClean="0"/>
              <a:t>	3. zakážeme mluvit, kašlat, polykat – postižený dýchá ústy</a:t>
            </a:r>
          </a:p>
          <a:p>
            <a:pPr lvl="1">
              <a:buNone/>
            </a:pPr>
            <a:r>
              <a:rPr lang="cs-CZ" sz="2000" b="1" dirty="0" smtClean="0"/>
              <a:t>	4. vyhledat odbornou pomoc, pokud se krvácení nezastaví do 20 -30                  minut</a:t>
            </a:r>
          </a:p>
          <a:p>
            <a:pPr lvl="1"/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KRVÁCENÍ Z UCHA</a:t>
            </a:r>
          </a:p>
          <a:p>
            <a:pPr lvl="1">
              <a:buNone/>
            </a:pPr>
            <a:r>
              <a:rPr lang="cs-CZ" sz="2000" b="1" dirty="0" smtClean="0"/>
              <a:t>	PRVNÍ POMOC:</a:t>
            </a:r>
          </a:p>
          <a:p>
            <a:pPr lvl="2">
              <a:buNone/>
            </a:pPr>
            <a:r>
              <a:rPr lang="cs-CZ" sz="2000" b="1" dirty="0" smtClean="0"/>
              <a:t>	1. na poraněné ucho přiložíme krycí obvaz se savou vrstvou</a:t>
            </a:r>
          </a:p>
          <a:p>
            <a:pPr lvl="2">
              <a:buNone/>
            </a:pPr>
            <a:r>
              <a:rPr lang="cs-CZ" sz="2000" b="1" dirty="0" smtClean="0"/>
              <a:t>	2. při vědomí     – poloha v polosedě</a:t>
            </a:r>
          </a:p>
          <a:p>
            <a:pPr lvl="2">
              <a:buNone/>
            </a:pPr>
            <a:r>
              <a:rPr lang="cs-CZ" sz="2000" b="1" dirty="0" smtClean="0"/>
              <a:t>	     v bezvědomí – zotavovací poloha</a:t>
            </a:r>
          </a:p>
          <a:p>
            <a:pPr lvl="2">
              <a:buNone/>
            </a:pPr>
            <a:r>
              <a:rPr lang="cs-CZ" sz="2000" b="1" dirty="0" smtClean="0"/>
              <a:t>	3. hlava skloněná nebo otočená na stranu poranění</a:t>
            </a:r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857232"/>
            <a:ext cx="889022" cy="666766"/>
          </a:xfrm>
          <a:prstGeom prst="rect">
            <a:avLst/>
          </a:prstGeom>
          <a:noFill/>
        </p:spPr>
      </p:pic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143380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KRVÁCENÍ Z DUTINY ÚSTNÍ</a:t>
            </a:r>
          </a:p>
          <a:p>
            <a:pPr>
              <a:buNone/>
            </a:pPr>
            <a:r>
              <a:rPr lang="cs-CZ" sz="2000" b="1" dirty="0" smtClean="0"/>
              <a:t>		PRVNÍ POMOC:</a:t>
            </a:r>
          </a:p>
          <a:p>
            <a:pPr lvl="1">
              <a:buNone/>
            </a:pPr>
            <a:r>
              <a:rPr lang="cs-CZ" sz="2000" b="1" dirty="0" smtClean="0"/>
              <a:t>	1. postiženého posadíme s hlavou v předklonu</a:t>
            </a:r>
          </a:p>
          <a:p>
            <a:pPr lvl="1">
              <a:buNone/>
            </a:pPr>
            <a:r>
              <a:rPr lang="cs-CZ" sz="2000" b="1" dirty="0" smtClean="0"/>
              <a:t>	2. překrytí rány obvazovým materiálem, stlačení prsty nebo stiskem     	  zubů</a:t>
            </a:r>
          </a:p>
          <a:p>
            <a:pPr lvl="1">
              <a:buNone/>
            </a:pPr>
            <a:r>
              <a:rPr lang="cs-CZ" sz="2000" b="1" dirty="0" smtClean="0"/>
              <a:t>	3. tlačit 10-20 minut</a:t>
            </a:r>
          </a:p>
          <a:p>
            <a:pPr lvl="1">
              <a:buNone/>
            </a:pPr>
            <a:r>
              <a:rPr lang="cs-CZ" sz="2000" b="1" dirty="0" smtClean="0"/>
              <a:t>	4. následně několik hodin nejíst a nepít nic horkého </a:t>
            </a:r>
          </a:p>
          <a:p>
            <a:pPr lvl="1"/>
            <a:endParaRPr lang="cs-CZ" sz="2000" b="1" dirty="0" smtClean="0"/>
          </a:p>
          <a:p>
            <a:pPr lvl="1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KRVÁCENÍ Z DÝCHACÍCH CEST</a:t>
            </a:r>
          </a:p>
          <a:p>
            <a:pPr lvl="2">
              <a:buNone/>
            </a:pPr>
            <a:r>
              <a:rPr lang="cs-CZ" sz="2000" b="1" dirty="0" smtClean="0"/>
              <a:t>PRVNÍ  POMOC:</a:t>
            </a:r>
          </a:p>
          <a:p>
            <a:pPr marL="741600" lvl="3" indent="-284400">
              <a:buNone/>
            </a:pPr>
            <a:r>
              <a:rPr lang="cs-CZ" b="1" dirty="0" smtClean="0"/>
              <a:t>	1. </a:t>
            </a:r>
            <a:r>
              <a:rPr lang="cs-CZ" b="1" dirty="0" err="1" smtClean="0"/>
              <a:t>Fowlerova</a:t>
            </a:r>
            <a:r>
              <a:rPr lang="cs-CZ" b="1" dirty="0" smtClean="0"/>
              <a:t>  poloha v polosedě</a:t>
            </a:r>
          </a:p>
          <a:p>
            <a:pPr marL="741600" lvl="3" indent="-284400">
              <a:buNone/>
            </a:pPr>
            <a:r>
              <a:rPr lang="cs-CZ" b="1" dirty="0" smtClean="0"/>
              <a:t>	2. studené obklady na hrudník</a:t>
            </a:r>
          </a:p>
          <a:p>
            <a:pPr marL="741600" lvl="3" indent="-284400">
              <a:buNone/>
            </a:pPr>
            <a:r>
              <a:rPr lang="cs-CZ" b="1" dirty="0" smtClean="0"/>
              <a:t>	3. protišoková opatření</a:t>
            </a:r>
            <a:endParaRPr lang="cs-CZ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785794"/>
            <a:ext cx="889022" cy="666766"/>
          </a:xfrm>
          <a:prstGeom prst="rect">
            <a:avLst/>
          </a:prstGeom>
          <a:noFill/>
        </p:spPr>
      </p:pic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07194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554683"/>
          </a:xfrm>
        </p:spPr>
        <p:txBody>
          <a:bodyPr anchor="ctr">
            <a:normAutofit/>
          </a:bodyPr>
          <a:lstStyle/>
          <a:p>
            <a:pPr>
              <a:buNone/>
            </a:pPr>
            <a:r>
              <a:rPr lang="cs-CZ" sz="2000" b="1" dirty="0" smtClean="0"/>
              <a:t>	KRVÁCENÍ Z TRÁVICÍHO TRAKTU</a:t>
            </a:r>
          </a:p>
          <a:p>
            <a:pPr lvl="1">
              <a:buNone/>
            </a:pPr>
            <a:r>
              <a:rPr lang="cs-CZ" sz="2000" b="1" dirty="0" smtClean="0"/>
              <a:t>	PRVNÍ POMOC:</a:t>
            </a:r>
          </a:p>
          <a:p>
            <a:pPr marL="1371600" lvl="2" indent="-457200">
              <a:buAutoNum type="arabicPeriod"/>
            </a:pPr>
            <a:r>
              <a:rPr lang="cs-CZ" sz="2000" b="1" dirty="0" smtClean="0"/>
              <a:t>poloha v polosedě</a:t>
            </a:r>
          </a:p>
          <a:p>
            <a:pPr marL="1371600" lvl="2" indent="-457200">
              <a:buAutoNum type="arabicPeriod"/>
            </a:pPr>
            <a:r>
              <a:rPr lang="cs-CZ" sz="2000" b="1" dirty="0" smtClean="0"/>
              <a:t>při zvracení poloha na boku</a:t>
            </a:r>
          </a:p>
          <a:p>
            <a:pPr marL="1371600" lvl="2" indent="-457200">
              <a:buAutoNum type="arabicPeriod"/>
            </a:pPr>
            <a:r>
              <a:rPr lang="cs-CZ" sz="2000" b="1" dirty="0" smtClean="0"/>
              <a:t>ledové obklady na oblast žaludku</a:t>
            </a:r>
          </a:p>
          <a:p>
            <a:pPr marL="1371600" lvl="2" indent="-457200">
              <a:buAutoNum type="arabicPeriod"/>
            </a:pPr>
            <a:r>
              <a:rPr lang="cs-CZ" sz="2000" b="1" dirty="0" smtClean="0"/>
              <a:t>protišoková opatření</a:t>
            </a:r>
          </a:p>
          <a:p>
            <a:pPr marL="1371600" lvl="2" indent="-457200">
              <a:buNone/>
            </a:pPr>
            <a:endParaRPr lang="cs-CZ" sz="2000" b="1" dirty="0" smtClean="0"/>
          </a:p>
          <a:p>
            <a:pPr marL="342000" lvl="2" indent="-342000">
              <a:buNone/>
            </a:pPr>
            <a:r>
              <a:rPr lang="cs-CZ" sz="2000" b="1" dirty="0" smtClean="0"/>
              <a:t>	KRVÁCENÍ Z MOČOVÝCH CEST, KONEČNÍKU</a:t>
            </a:r>
          </a:p>
          <a:p>
            <a:pPr marL="342000" lvl="2" indent="-342000">
              <a:buNone/>
            </a:pPr>
            <a:r>
              <a:rPr lang="cs-CZ" sz="2000" b="1" dirty="0" smtClean="0"/>
              <a:t>	GYNEKOLOGICKÁ KRVÁCENÍ</a:t>
            </a:r>
          </a:p>
          <a:p>
            <a:pPr marL="741600" lvl="3" indent="-284400">
              <a:buNone/>
            </a:pPr>
            <a:r>
              <a:rPr lang="cs-CZ" b="1" dirty="0" smtClean="0"/>
              <a:t>	PRVNÍ POMOC:</a:t>
            </a:r>
          </a:p>
          <a:p>
            <a:pPr marL="1371600" lvl="3" indent="-457200">
              <a:buFont typeface="+mj-lt"/>
              <a:buAutoNum type="arabicPeriod"/>
            </a:pPr>
            <a:r>
              <a:rPr lang="cs-CZ" b="1" dirty="0" smtClean="0"/>
              <a:t>přiložení savého materiálu</a:t>
            </a:r>
          </a:p>
          <a:p>
            <a:pPr marL="1371600" lvl="3" indent="-457200">
              <a:buFont typeface="+mj-lt"/>
              <a:buAutoNum type="arabicPeriod"/>
            </a:pPr>
            <a:r>
              <a:rPr lang="cs-CZ" b="1" dirty="0" smtClean="0"/>
              <a:t>poloha na zádech s pokrčenými DK</a:t>
            </a:r>
          </a:p>
          <a:p>
            <a:pPr marL="1371600" lvl="3" indent="-457200">
              <a:buFont typeface="+mj-lt"/>
              <a:buAutoNum type="arabicPeriod"/>
            </a:pPr>
            <a:r>
              <a:rPr lang="cs-CZ" b="1" dirty="0" smtClean="0"/>
              <a:t>protišoková opatření </a:t>
            </a:r>
          </a:p>
          <a:p>
            <a:pPr marL="1371600" lvl="2" indent="-457200">
              <a:buNone/>
            </a:pPr>
            <a:endParaRPr lang="cs-CZ" sz="2000" b="1" dirty="0" smtClean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000108"/>
            <a:ext cx="889022" cy="666766"/>
          </a:xfrm>
          <a:prstGeom prst="rect">
            <a:avLst/>
          </a:prstGeom>
          <a:noFill/>
        </p:spPr>
      </p:pic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929066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KRVÁCENÍ 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Typy krvácení :	1. vlásečnicové</a:t>
            </a:r>
          </a:p>
          <a:p>
            <a:pPr>
              <a:buNone/>
            </a:pPr>
            <a:r>
              <a:rPr lang="cs-CZ" sz="2000" b="1" dirty="0" smtClean="0"/>
              <a:t>				2. tepenné</a:t>
            </a:r>
          </a:p>
          <a:p>
            <a:pPr>
              <a:buNone/>
            </a:pPr>
            <a:r>
              <a:rPr lang="cs-CZ" sz="2000" b="1" dirty="0" smtClean="0"/>
              <a:t>				3. žilní</a:t>
            </a:r>
          </a:p>
          <a:p>
            <a:pPr>
              <a:buNone/>
            </a:pPr>
            <a:r>
              <a:rPr lang="cs-CZ" sz="2000" b="1" dirty="0" smtClean="0"/>
              <a:t>				4. smíšené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 	Krvácení :	a) zevní</a:t>
            </a:r>
          </a:p>
          <a:p>
            <a:pPr>
              <a:buNone/>
            </a:pPr>
            <a:r>
              <a:rPr lang="cs-CZ" sz="2000" b="1" dirty="0" smtClean="0"/>
              <a:t>			b) vnitřní – do dutin</a:t>
            </a:r>
          </a:p>
          <a:p>
            <a:pPr>
              <a:buNone/>
            </a:pPr>
            <a:r>
              <a:rPr lang="cs-CZ" sz="2000" b="1" dirty="0" smtClean="0"/>
              <a:t>			c) z tělních otvorů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Při ošetření nezapomenout na vlastní bezpečnost - RUKAVICE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	POSTUP PŘI VLÁSEČNICOVÉM KRVÁCENÍ</a:t>
            </a:r>
          </a:p>
          <a:p>
            <a:pPr>
              <a:buNone/>
            </a:pPr>
            <a:r>
              <a:rPr lang="cs-CZ" sz="2600" b="1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nebývá závažné</a:t>
            </a:r>
          </a:p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očistit okolí rány, omýt, desinfikovat</a:t>
            </a:r>
          </a:p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sterilní krytí</a:t>
            </a:r>
          </a:p>
          <a:p>
            <a:pPr>
              <a:buNone/>
            </a:pPr>
            <a:r>
              <a:rPr lang="cs-CZ" sz="2600" b="1" dirty="0" smtClean="0"/>
              <a:t> </a:t>
            </a:r>
          </a:p>
          <a:p>
            <a:pPr>
              <a:buNone/>
            </a:pPr>
            <a:endParaRPr lang="cs-CZ" sz="2600" b="1" dirty="0" smtClean="0"/>
          </a:p>
          <a:p>
            <a:pPr>
              <a:buNone/>
            </a:pPr>
            <a:r>
              <a:rPr lang="cs-CZ" sz="2600" b="1" dirty="0" smtClean="0"/>
              <a:t>	PRVNÍ POMOC PŘI ŽILNÍM KRVÁCENÍ</a:t>
            </a:r>
          </a:p>
          <a:p>
            <a:endParaRPr lang="cs-CZ" sz="2600" b="1" dirty="0" smtClean="0"/>
          </a:p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může být závažné (např. krvácení z varixů)</a:t>
            </a:r>
          </a:p>
          <a:p>
            <a:pPr lvl="1">
              <a:buFont typeface="Arial" pitchFamily="34" charset="0"/>
              <a:buChar char="•"/>
            </a:pPr>
            <a:r>
              <a:rPr lang="cs-CZ" sz="2600" b="1" dirty="0" smtClean="0"/>
              <a:t>nebezpečí vzduchové </a:t>
            </a:r>
            <a:r>
              <a:rPr lang="cs-CZ" sz="2600" b="1" smtClean="0"/>
              <a:t>embolie </a:t>
            </a:r>
            <a:r>
              <a:rPr lang="cs-CZ" sz="2600" b="1" smtClean="0"/>
              <a:t>(na </a:t>
            </a:r>
            <a:r>
              <a:rPr lang="cs-CZ" sz="2600" b="1" dirty="0" smtClean="0"/>
              <a:t>krku)</a:t>
            </a:r>
          </a:p>
          <a:p>
            <a:pPr lvl="1">
              <a:buNone/>
            </a:pPr>
            <a:r>
              <a:rPr lang="cs-CZ" sz="2600" b="1" dirty="0" smtClean="0"/>
              <a:t>1.	zastavit tlakem prstů nebo dlaně</a:t>
            </a:r>
          </a:p>
          <a:p>
            <a:pPr lvl="1">
              <a:buNone/>
            </a:pPr>
            <a:r>
              <a:rPr lang="cs-CZ" sz="2600" b="1" dirty="0" smtClean="0"/>
              <a:t>2.	sterilní krytí</a:t>
            </a:r>
          </a:p>
          <a:p>
            <a:pPr lvl="1">
              <a:buNone/>
            </a:pPr>
            <a:r>
              <a:rPr lang="cs-CZ" sz="2600" b="1" dirty="0" smtClean="0"/>
              <a:t>3.	tlakový obvaz</a:t>
            </a:r>
          </a:p>
          <a:p>
            <a:pPr lvl="1">
              <a:buNone/>
            </a:pPr>
            <a:r>
              <a:rPr lang="cs-CZ" sz="2600" b="1" dirty="0" smtClean="0"/>
              <a:t>4.	končetinu zvednout, znehybnit, chladit</a:t>
            </a:r>
          </a:p>
          <a:p>
            <a:pPr lvl="1">
              <a:buNone/>
            </a:pPr>
            <a:r>
              <a:rPr lang="cs-CZ" sz="2600" b="1" dirty="0" smtClean="0"/>
              <a:t>5.	uvolnit tísnící oděv </a:t>
            </a:r>
          </a:p>
          <a:p>
            <a:pPr lvl="1">
              <a:buNone/>
            </a:pPr>
            <a:r>
              <a:rPr lang="cs-CZ" sz="2600" b="1" dirty="0" smtClean="0"/>
              <a:t>6.	protišoková opatření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857496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	PRVNÍ POMOC PŘI TEPENNÉM KRVÁCENÍ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 lvl="1">
              <a:buFont typeface="Arial" pitchFamily="34" charset="0"/>
              <a:buChar char="•"/>
            </a:pPr>
            <a:r>
              <a:rPr lang="cs-CZ" sz="2000" b="1" dirty="0" smtClean="0"/>
              <a:t>může ohrozit život pacienta (při krvácení z velkých tepen během 1-2 minut)</a:t>
            </a:r>
          </a:p>
          <a:p>
            <a:pPr lvl="1">
              <a:buNone/>
            </a:pPr>
            <a:r>
              <a:rPr lang="cs-CZ" sz="2000" b="1" dirty="0" smtClean="0"/>
              <a:t>1.	tlak prstů přímo v</a:t>
            </a:r>
            <a:r>
              <a:rPr lang="cs-CZ" sz="2000" b="1" smtClean="0"/>
              <a:t> </a:t>
            </a:r>
            <a:r>
              <a:rPr lang="cs-CZ" sz="2000" b="1" smtClean="0"/>
              <a:t>ráně</a:t>
            </a: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2.	tlakový obvaz (puls na periferii je hmatný)</a:t>
            </a:r>
          </a:p>
          <a:p>
            <a:pPr lvl="1">
              <a:buNone/>
            </a:pPr>
            <a:r>
              <a:rPr lang="cs-CZ" sz="2000" b="1" dirty="0" smtClean="0"/>
              <a:t>3.	</a:t>
            </a:r>
            <a:r>
              <a:rPr lang="cs-CZ" sz="2000" b="1" smtClean="0"/>
              <a:t>končetinu </a:t>
            </a:r>
            <a:r>
              <a:rPr lang="cs-CZ" sz="2000" b="1" smtClean="0"/>
              <a:t>zvednout, znehybnit</a:t>
            </a:r>
            <a:r>
              <a:rPr lang="cs-CZ" sz="2000" b="1" dirty="0" smtClean="0"/>
              <a:t>, chladit</a:t>
            </a:r>
          </a:p>
          <a:p>
            <a:pPr lvl="1">
              <a:buNone/>
            </a:pPr>
            <a:r>
              <a:rPr lang="cs-CZ" sz="2000" b="1" dirty="0" smtClean="0"/>
              <a:t>4.	kontrola obvazu (při prosakování přiložit až 2 další vrstvy)</a:t>
            </a:r>
          </a:p>
          <a:p>
            <a:pPr lvl="1">
              <a:buNone/>
            </a:pPr>
            <a:r>
              <a:rPr lang="cs-CZ" sz="2000" b="1" dirty="0" smtClean="0"/>
              <a:t>5.	protišoková opatření</a:t>
            </a:r>
          </a:p>
          <a:p>
            <a:pPr lvl="1"/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TLAKOVÝ OBVAZ</a:t>
            </a:r>
          </a:p>
          <a:p>
            <a:pPr lvl="1">
              <a:buNone/>
            </a:pPr>
            <a:r>
              <a:rPr lang="cs-CZ" sz="2000" b="1" dirty="0" smtClean="0"/>
              <a:t>		   vrstvy: 1. krycí</a:t>
            </a:r>
          </a:p>
          <a:p>
            <a:pPr lvl="1">
              <a:buNone/>
            </a:pPr>
            <a:r>
              <a:rPr lang="cs-CZ" sz="2000" b="1" dirty="0" smtClean="0"/>
              <a:t>			2. tlaková</a:t>
            </a:r>
          </a:p>
          <a:p>
            <a:pPr lvl="1">
              <a:buNone/>
            </a:pPr>
            <a:r>
              <a:rPr lang="cs-CZ" sz="2000" b="1" dirty="0" smtClean="0"/>
              <a:t>			3. fixační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POUŽITÍ  ZAŠKRCOVADLA   :</a:t>
            </a:r>
          </a:p>
          <a:p>
            <a:pPr>
              <a:buNone/>
            </a:pPr>
            <a:endParaRPr lang="cs-CZ" sz="2000" b="1" dirty="0" smtClean="0"/>
          </a:p>
          <a:p>
            <a:pPr lvl="2"/>
            <a:r>
              <a:rPr lang="cs-CZ" sz="2000" b="1" dirty="0" smtClean="0"/>
              <a:t>amputace končetiny</a:t>
            </a:r>
          </a:p>
          <a:p>
            <a:pPr lvl="2"/>
            <a:r>
              <a:rPr lang="cs-CZ" sz="2000" b="1" dirty="0" smtClean="0"/>
              <a:t>otevřená zlomenina s tepenným krvácením</a:t>
            </a:r>
          </a:p>
          <a:p>
            <a:pPr lvl="2"/>
            <a:r>
              <a:rPr lang="cs-CZ" sz="2000" b="1" dirty="0" smtClean="0"/>
              <a:t>prosakování 2-3 vrstev tlakového obvazu</a:t>
            </a:r>
          </a:p>
          <a:p>
            <a:pPr lvl="2"/>
            <a:r>
              <a:rPr lang="cs-CZ" sz="2000" b="1" dirty="0" smtClean="0"/>
              <a:t>cizí těleso v ráně spojené s tepenným krvácením</a:t>
            </a:r>
          </a:p>
          <a:p>
            <a:pPr lvl="2"/>
            <a:r>
              <a:rPr lang="cs-CZ" sz="2000" b="1" dirty="0" smtClean="0"/>
              <a:t>crush syndrom (při </a:t>
            </a:r>
            <a:r>
              <a:rPr lang="cs-CZ" sz="2000" b="1" smtClean="0"/>
              <a:t>zasypání</a:t>
            </a:r>
            <a:r>
              <a:rPr lang="cs-CZ" sz="2000" b="1" smtClean="0"/>
              <a:t>)</a:t>
            </a:r>
          </a:p>
          <a:p>
            <a:pPr lvl="2"/>
            <a:r>
              <a:rPr lang="cs-CZ" sz="2000" b="1" smtClean="0"/>
              <a:t>vícečetné krvácení</a:t>
            </a:r>
            <a:endParaRPr lang="cs-CZ" sz="1600" b="1" dirty="0" smtClean="0"/>
          </a:p>
          <a:p>
            <a:pPr lvl="4">
              <a:buNone/>
            </a:pPr>
            <a:endParaRPr lang="cs-CZ" b="1" dirty="0" smtClean="0"/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 lvl="0">
              <a:buNone/>
            </a:pPr>
            <a:r>
              <a:rPr lang="cs-CZ" sz="2000" b="1" dirty="0" smtClean="0"/>
              <a:t>	1.</a:t>
            </a:r>
            <a:r>
              <a:rPr lang="cs-CZ" sz="2000" b="1" smtClean="0"/>
              <a:t>	</a:t>
            </a:r>
            <a:r>
              <a:rPr lang="cs-CZ" sz="2000" b="1" smtClean="0"/>
              <a:t>přikládáme pouze na paži a na stehno</a:t>
            </a:r>
            <a:endParaRPr lang="cs-CZ" sz="2000" b="1" dirty="0" smtClean="0"/>
          </a:p>
          <a:p>
            <a:pPr lvl="0">
              <a:buNone/>
            </a:pPr>
            <a:r>
              <a:rPr lang="cs-CZ" sz="2000" b="1" dirty="0" smtClean="0"/>
              <a:t>	2.	označíme dobu přiložení zaškrcovadla</a:t>
            </a:r>
          </a:p>
          <a:p>
            <a:pPr lvl="0">
              <a:buNone/>
            </a:pPr>
            <a:r>
              <a:rPr lang="cs-CZ" sz="2000" b="1" dirty="0" smtClean="0"/>
              <a:t>	3.	zaškrcovadlo nepovolujeme</a:t>
            </a:r>
          </a:p>
          <a:p>
            <a:pPr lvl="0">
              <a:buNone/>
            </a:pPr>
            <a:r>
              <a:rPr lang="cs-CZ" sz="2000" b="1" dirty="0" smtClean="0"/>
              <a:t>	4.	protišoková opatření  </a:t>
            </a:r>
          </a:p>
          <a:p>
            <a:pPr marL="742950" lvl="2" indent="-342900"/>
            <a:r>
              <a:rPr lang="cs-CZ" sz="2000" b="1" dirty="0" smtClean="0"/>
              <a:t>   končetina bledá, bez pulsu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ŠOK   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závažný život ohrožující stav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nepoměr mezi velikostí cévního řečiště a množstvím obíhající 	tekutiny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Druhy šoku: </a:t>
            </a:r>
          </a:p>
          <a:p>
            <a:pPr lvl="2"/>
            <a:r>
              <a:rPr lang="cs-CZ" sz="2000" b="1" dirty="0" err="1" smtClean="0"/>
              <a:t>hypovolemický</a:t>
            </a:r>
            <a:endParaRPr lang="cs-CZ" sz="2000" b="1" dirty="0" smtClean="0"/>
          </a:p>
          <a:p>
            <a:pPr lvl="2"/>
            <a:r>
              <a:rPr lang="cs-CZ" sz="2000" b="1" dirty="0" err="1" smtClean="0"/>
              <a:t>kardiogenní</a:t>
            </a:r>
            <a:endParaRPr lang="cs-CZ" sz="2000" b="1" dirty="0" smtClean="0"/>
          </a:p>
          <a:p>
            <a:pPr lvl="2"/>
            <a:r>
              <a:rPr lang="cs-CZ" sz="2000" b="1" dirty="0" err="1" smtClean="0"/>
              <a:t>septicko</a:t>
            </a:r>
            <a:r>
              <a:rPr lang="cs-CZ" sz="2000" b="1" dirty="0" smtClean="0"/>
              <a:t> toxický</a:t>
            </a:r>
          </a:p>
          <a:p>
            <a:pPr lvl="2"/>
            <a:r>
              <a:rPr lang="cs-CZ" sz="2000" b="1" dirty="0" smtClean="0"/>
              <a:t>anafylaktický</a:t>
            </a:r>
          </a:p>
          <a:p>
            <a:pPr lvl="2"/>
            <a:r>
              <a:rPr lang="cs-CZ" sz="2000" b="1" dirty="0" smtClean="0"/>
              <a:t>neurogenní</a:t>
            </a:r>
          </a:p>
          <a:p>
            <a:pPr lvl="2"/>
            <a:r>
              <a:rPr lang="cs-CZ" sz="2000" b="1" dirty="0" smtClean="0"/>
              <a:t>traumatický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200" b="1" dirty="0" smtClean="0"/>
              <a:t>	Průběh šoku :	  1. ztráta tekutin</a:t>
            </a:r>
          </a:p>
          <a:p>
            <a:pPr>
              <a:buNone/>
            </a:pPr>
            <a:r>
              <a:rPr lang="cs-CZ" sz="2200" b="1" dirty="0" smtClean="0"/>
              <a:t>				  2. kompenzační fáze</a:t>
            </a:r>
          </a:p>
          <a:p>
            <a:pPr>
              <a:buNone/>
            </a:pPr>
            <a:r>
              <a:rPr lang="cs-CZ" sz="2200" b="1" dirty="0" smtClean="0"/>
              <a:t>				  3. dekompenzační fáze</a:t>
            </a:r>
          </a:p>
          <a:p>
            <a:pPr>
              <a:buNone/>
            </a:pPr>
            <a:r>
              <a:rPr lang="cs-CZ" sz="2200" b="1" dirty="0" smtClean="0"/>
              <a:t>				  4. fáze nevratných změn</a:t>
            </a:r>
          </a:p>
          <a:p>
            <a:pPr>
              <a:buNone/>
            </a:pPr>
            <a:r>
              <a:rPr lang="cs-CZ" sz="2200" b="1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 </a:t>
            </a:r>
          </a:p>
          <a:p>
            <a:pPr>
              <a:buNone/>
            </a:pPr>
            <a:r>
              <a:rPr lang="cs-CZ" sz="2200" b="1" dirty="0" smtClean="0"/>
              <a:t>	Příznaky šoku: pocit žízně, slabosti, úzkosti</a:t>
            </a:r>
            <a:r>
              <a:rPr lang="cs-CZ" sz="2200" b="1" smtClean="0"/>
              <a:t>, </a:t>
            </a:r>
            <a:r>
              <a:rPr lang="cs-CZ" sz="2200" b="1" smtClean="0"/>
              <a:t>neklid</a:t>
            </a:r>
            <a:r>
              <a:rPr lang="cs-CZ" sz="2200" b="1" dirty="0" smtClean="0"/>
              <a:t>			</a:t>
            </a:r>
            <a:r>
              <a:rPr lang="cs-CZ" sz="2200" b="1" smtClean="0"/>
              <a:t>    </a:t>
            </a:r>
            <a:r>
              <a:rPr lang="cs-CZ" sz="2200" b="1" smtClean="0"/>
              <a:t>	    nausea</a:t>
            </a:r>
            <a:r>
              <a:rPr lang="cs-CZ" sz="2200" b="1" dirty="0" smtClean="0"/>
              <a:t>, závratě</a:t>
            </a:r>
            <a:r>
              <a:rPr lang="cs-CZ" sz="2200" b="1" smtClean="0"/>
              <a:t>, </a:t>
            </a:r>
            <a:r>
              <a:rPr lang="cs-CZ" sz="2200" b="1" smtClean="0"/>
              <a:t>dezorientace, abnormální chování</a:t>
            </a:r>
            <a:endParaRPr lang="cs-CZ" sz="2200" b="1" dirty="0" smtClean="0"/>
          </a:p>
          <a:p>
            <a:pPr>
              <a:buNone/>
            </a:pPr>
            <a:r>
              <a:rPr lang="cs-CZ" sz="2200" b="1" dirty="0" smtClean="0"/>
              <a:t>			    kůže bledá, studený pot</a:t>
            </a:r>
          </a:p>
          <a:p>
            <a:pPr>
              <a:buNone/>
            </a:pPr>
            <a:r>
              <a:rPr lang="cs-CZ" sz="2200" b="1" dirty="0" smtClean="0"/>
              <a:t>			    zrychlený, špatně hmatný tep</a:t>
            </a:r>
          </a:p>
          <a:p>
            <a:pPr>
              <a:buNone/>
            </a:pPr>
            <a:r>
              <a:rPr lang="cs-CZ" sz="2200" b="1" dirty="0" smtClean="0"/>
              <a:t>			    zrychlené, </a:t>
            </a:r>
            <a:r>
              <a:rPr lang="cs-CZ" sz="2200" b="1" smtClean="0"/>
              <a:t>povrchní </a:t>
            </a:r>
            <a:r>
              <a:rPr lang="cs-CZ" sz="2200" b="1" smtClean="0"/>
              <a:t>dýchání</a:t>
            </a:r>
          </a:p>
          <a:p>
            <a:pPr>
              <a:buNone/>
            </a:pPr>
            <a:r>
              <a:rPr lang="cs-CZ" sz="2200" b="1"/>
              <a:t>	</a:t>
            </a:r>
            <a:r>
              <a:rPr lang="cs-CZ" sz="2200" b="1" smtClean="0"/>
              <a:t>		    apatie</a:t>
            </a:r>
          </a:p>
          <a:p>
            <a:pPr>
              <a:buNone/>
            </a:pPr>
            <a:r>
              <a:rPr lang="cs-CZ" sz="2200" b="1"/>
              <a:t>	</a:t>
            </a:r>
            <a:r>
              <a:rPr lang="cs-CZ" sz="2200" b="1" smtClean="0"/>
              <a:t>		    somnolence až ztráta vědomí</a:t>
            </a:r>
            <a:endParaRPr lang="cs-CZ" sz="22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	PRVNÍ POMOC PŘI ŠOKU:</a:t>
            </a:r>
          </a:p>
          <a:p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	 1. ticho, klid, slovní kontakt					 2. teplo</a:t>
            </a:r>
          </a:p>
          <a:p>
            <a:pPr>
              <a:buNone/>
            </a:pPr>
            <a:r>
              <a:rPr lang="cs-CZ" sz="2000" b="1" dirty="0" smtClean="0"/>
              <a:t>			 3. tišení bolesti (ošetřit poranění, znehybnit, chladit)</a:t>
            </a:r>
          </a:p>
          <a:p>
            <a:pPr lvl="1">
              <a:buNone/>
            </a:pPr>
            <a:r>
              <a:rPr lang="cs-CZ" sz="2000" b="1" dirty="0" smtClean="0"/>
              <a:t>		</a:t>
            </a:r>
            <a:r>
              <a:rPr lang="cs-CZ" sz="2000" b="1" smtClean="0"/>
              <a:t>	</a:t>
            </a:r>
            <a:r>
              <a:rPr lang="cs-CZ" sz="2000" b="1" smtClean="0"/>
              <a:t> 4</a:t>
            </a:r>
            <a:r>
              <a:rPr lang="cs-CZ" sz="2000" b="1" dirty="0" smtClean="0"/>
              <a:t>. </a:t>
            </a:r>
            <a:r>
              <a:rPr lang="cs-CZ" sz="2000" b="1" err="1" smtClean="0"/>
              <a:t>protiškoková</a:t>
            </a:r>
            <a:r>
              <a:rPr lang="cs-CZ" sz="2000" b="1" smtClean="0"/>
              <a:t> </a:t>
            </a:r>
            <a:r>
              <a:rPr lang="cs-CZ" sz="2000" b="1" smtClean="0"/>
              <a:t>poloha nebo jiná vhodná poloha</a:t>
            </a:r>
            <a:endParaRPr lang="cs-CZ" sz="2000" b="1" dirty="0" smtClean="0"/>
          </a:p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!!!    NIC NEPODÁVAT ÚSTY :	 ŽÁDNÉ  TEKUTINY</a:t>
            </a:r>
          </a:p>
          <a:p>
            <a:pPr lvl="1">
              <a:buNone/>
            </a:pPr>
            <a:r>
              <a:rPr lang="cs-CZ" sz="2000" b="1" dirty="0" smtClean="0"/>
              <a:t>				   	 ŽÁDNÉ LÉKY</a:t>
            </a:r>
          </a:p>
          <a:p>
            <a:pPr lvl="2">
              <a:buNone/>
            </a:pPr>
            <a:endParaRPr lang="cs-CZ" sz="1200" b="1" dirty="0" smtClean="0"/>
          </a:p>
          <a:p>
            <a:pPr lvl="2">
              <a:buNone/>
            </a:pPr>
            <a:endParaRPr lang="cs-CZ" sz="1200" b="1" dirty="0" smtClean="0"/>
          </a:p>
          <a:p>
            <a:pPr>
              <a:buNone/>
            </a:pPr>
            <a:r>
              <a:rPr lang="cs-CZ" sz="2000" b="1" dirty="0" smtClean="0"/>
              <a:t>			    </a:t>
            </a:r>
          </a:p>
          <a:p>
            <a:pPr>
              <a:buNone/>
            </a:pPr>
            <a:r>
              <a:rPr lang="cs-CZ" sz="2000" b="1" dirty="0" smtClean="0"/>
              <a:t>			   </a:t>
            </a:r>
          </a:p>
          <a:p>
            <a:endParaRPr lang="cs-CZ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VNITŘNÍ  KRVÁCENÍ</a:t>
            </a:r>
          </a:p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	a/ neúrazové</a:t>
            </a:r>
          </a:p>
          <a:p>
            <a:pPr>
              <a:buNone/>
            </a:pPr>
            <a:r>
              <a:rPr lang="cs-CZ" sz="2000" b="1" dirty="0" smtClean="0"/>
              <a:t>		b/ úrazové (do dutiny hrudní, břišní, lebeční)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Příznaky:  jako u rozvíjejícího se šoku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POMOC:  protišoková opatření</a:t>
            </a:r>
          </a:p>
          <a:p>
            <a:pPr lvl="2">
              <a:buNone/>
            </a:pPr>
            <a:endParaRPr lang="cs-CZ" sz="2000" dirty="0" smtClean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357562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</Words>
  <Application>Microsoft Office PowerPoint</Application>
  <PresentationFormat>Předvádění na obrazovce (4:3)</PresentationFormat>
  <Paragraphs>156</Paragraphs>
  <Slides>12</Slides>
  <Notes>12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KRVÁCENÍ ŠOK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KRVÁCENÍ ŠOK</dc:title>
  <dc:creator>Lukáš Malý</dc:creator>
  <cp:lastModifiedBy>M</cp:lastModifiedBy>
  <cp:revision>6</cp:revision>
  <dcterms:created xsi:type="dcterms:W3CDTF">2008-09-18T11:25:07Z</dcterms:created>
  <dcterms:modified xsi:type="dcterms:W3CDTF">2020-09-21T11:20:36Z</dcterms:modified>
</cp:coreProperties>
</file>