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6" r:id="rId1"/>
  </p:sldMasterIdLst>
  <p:sldIdLst>
    <p:sldId id="256" r:id="rId2"/>
    <p:sldId id="278" r:id="rId3"/>
    <p:sldId id="262" r:id="rId4"/>
    <p:sldId id="261" r:id="rId5"/>
    <p:sldId id="257" r:id="rId6"/>
    <p:sldId id="258" r:id="rId7"/>
    <p:sldId id="279" r:id="rId8"/>
    <p:sldId id="260" r:id="rId9"/>
    <p:sldId id="263" r:id="rId10"/>
    <p:sldId id="265" r:id="rId11"/>
    <p:sldId id="259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0" autoAdjust="0"/>
    <p:restoredTop sz="96252" autoAdjust="0"/>
  </p:normalViewPr>
  <p:slideViewPr>
    <p:cSldViewPr snapToGrid="0">
      <p:cViewPr varScale="1">
        <p:scale>
          <a:sx n="106" d="100"/>
          <a:sy n="106" d="100"/>
        </p:scale>
        <p:origin x="73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98C9-E175-4892-BA74-39D875D85418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568D-A21E-4E50-AFF9-8628CB722C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5483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98C9-E175-4892-BA74-39D875D85418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568D-A21E-4E50-AFF9-8628CB722C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6454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98C9-E175-4892-BA74-39D875D85418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568D-A21E-4E50-AFF9-8628CB722C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737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98C9-E175-4892-BA74-39D875D85418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568D-A21E-4E50-AFF9-8628CB722C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8315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98C9-E175-4892-BA74-39D875D85418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568D-A21E-4E50-AFF9-8628CB722C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8455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98C9-E175-4892-BA74-39D875D85418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568D-A21E-4E50-AFF9-8628CB722C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8439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98C9-E175-4892-BA74-39D875D85418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568D-A21E-4E50-AFF9-8628CB722C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8717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98C9-E175-4892-BA74-39D875D85418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568D-A21E-4E50-AFF9-8628CB722C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0996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98C9-E175-4892-BA74-39D875D85418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568D-A21E-4E50-AFF9-8628CB722C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4303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98C9-E175-4892-BA74-39D875D85418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568D-A21E-4E50-AFF9-8628CB722C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307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F98C9-E175-4892-BA74-39D875D85418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6568D-A21E-4E50-AFF9-8628CB722C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7219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F98C9-E175-4892-BA74-39D875D85418}" type="datetimeFigureOut">
              <a:rPr lang="cs-CZ" smtClean="0"/>
              <a:t>09.10.2025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6568D-A21E-4E50-AFF9-8628CB722C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88011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NpxrMlssh8" TargetMode="External"/><Relationship Id="rId2" Type="http://schemas.openxmlformats.org/officeDocument/2006/relationships/hyperlink" Target="https://www.youtube.com/watch?v=-EzY9ePFfCU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keJbMu2SRnk" TargetMode="External"/><Relationship Id="rId4" Type="http://schemas.openxmlformats.org/officeDocument/2006/relationships/hyperlink" Target="https://www.youtube.com/watch?v=GczkFbi4ezM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paLchFpJZ8" TargetMode="External"/><Relationship Id="rId2" Type="http://schemas.openxmlformats.org/officeDocument/2006/relationships/hyperlink" Target="https://www.youtube.com/watch?v=paA61KfOcE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JNpxrMlssh8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Sociální problémy II.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Teorie</a:t>
            </a:r>
          </a:p>
        </p:txBody>
      </p:sp>
    </p:spTree>
    <p:extLst>
      <p:ext uri="{BB962C8B-B14F-4D97-AF65-F5344CB8AC3E}">
        <p14:creationId xmlns:p14="http://schemas.microsoft.com/office/powerpoint/2010/main" val="368654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44"/>
    </mc:Choice>
    <mc:Fallback xmlns="">
      <p:transition spd="slow" advTm="3344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4883"/>
          </a:xfrm>
        </p:spPr>
        <p:txBody>
          <a:bodyPr/>
          <a:lstStyle/>
          <a:p>
            <a:r>
              <a:rPr lang="cs-CZ" dirty="0"/>
              <a:t>Mýlí se společenské vědy? A další vědy?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21766"/>
            <a:ext cx="10515600" cy="4555197"/>
          </a:xfrm>
        </p:spPr>
        <p:txBody>
          <a:bodyPr>
            <a:normAutofit fontScale="85000" lnSpcReduction="20000"/>
          </a:bodyPr>
          <a:lstStyle/>
          <a:p>
            <a:r>
              <a:rPr lang="cs-CZ" dirty="0">
                <a:solidFill>
                  <a:srgbClr val="FFFF00"/>
                </a:solidFill>
              </a:rPr>
              <a:t>Verifikace</a:t>
            </a:r>
            <a:r>
              <a:rPr lang="cs-CZ" dirty="0"/>
              <a:t> – induktivní potvrzování teorií (ověřování hypotéz odvozených z teorie), hledání důkazů, které ukazují, že teorie je pravdivá</a:t>
            </a:r>
          </a:p>
          <a:p>
            <a:r>
              <a:rPr lang="cs-CZ" dirty="0">
                <a:solidFill>
                  <a:srgbClr val="FFFF00"/>
                </a:solidFill>
              </a:rPr>
              <a:t>Falzifikace</a:t>
            </a:r>
            <a:r>
              <a:rPr lang="cs-CZ" dirty="0"/>
              <a:t> - vyvrácení falešných domněnek v deduktivním schématu </a:t>
            </a:r>
            <a:r>
              <a:rPr lang="cs-CZ" i="1" dirty="0"/>
              <a:t>(všichni čerti jsou černí), </a:t>
            </a:r>
            <a:r>
              <a:rPr lang="cs-CZ" dirty="0"/>
              <a:t>pokud nenajdeme důraz, že teorie není pravdivá, považujeme ji za pravdivou.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i="1" dirty="0"/>
              <a:t>Frenologie: </a:t>
            </a:r>
            <a:r>
              <a:rPr lang="cs-CZ" dirty="0"/>
              <a:t>podle lebky poznáš člověka (psychické schopnosti a osobnostní rysy lze určit podle tvaru a velikosti určitých částí lebky.)</a:t>
            </a:r>
          </a:p>
          <a:p>
            <a:pPr marL="0" indent="0">
              <a:buNone/>
            </a:pPr>
            <a:r>
              <a:rPr lang="cs-CZ" i="1" dirty="0" err="1"/>
              <a:t>Lombrosovská</a:t>
            </a:r>
            <a:r>
              <a:rPr lang="cs-CZ" i="1" dirty="0"/>
              <a:t> teorie kriminality</a:t>
            </a:r>
            <a:r>
              <a:rPr lang="cs-CZ" dirty="0"/>
              <a:t>: Kriminalita je vrozená — zločinci mají typické fyziognomické rysy.</a:t>
            </a:r>
          </a:p>
          <a:p>
            <a:pPr marL="0" indent="0">
              <a:buNone/>
            </a:pPr>
            <a:r>
              <a:rPr lang="cs-CZ" i="1" dirty="0"/>
              <a:t>Teorie modernizace</a:t>
            </a:r>
            <a:r>
              <a:rPr lang="cs-CZ" dirty="0"/>
              <a:t>: Všechny země procházejí stejnými vývojovými fázemi od „tradiční“ k „moderní“ společnosti; rozvojové země „dohoní“ Západ, pokud přijmou jeho model. </a:t>
            </a:r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Chyby mají ve vědě své nezastupitelné místo!</a:t>
            </a:r>
          </a:p>
          <a:p>
            <a:endParaRPr lang="cs-CZ" dirty="0">
              <a:solidFill>
                <a:srgbClr val="FFFF00"/>
              </a:solidFill>
            </a:endParaRP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2978988" y="392439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8282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Neváhejte se dozvědět více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sz="38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…jen používejte dobré zdroje </a:t>
            </a:r>
            <a:r>
              <a:rPr lang="cs-CZ" sz="3800" dirty="0">
                <a:solidFill>
                  <a:schemeClr val="accent3">
                    <a:lumMod val="40000"/>
                    <a:lumOff val="60000"/>
                  </a:schemeClr>
                </a:solidFill>
                <a:sym typeface="Wingdings" panose="05000000000000000000" pitchFamily="2" charset="2"/>
              </a:rPr>
              <a:t></a:t>
            </a:r>
          </a:p>
          <a:p>
            <a:pPr marL="0" indent="0">
              <a:buNone/>
            </a:pPr>
            <a:endParaRPr lang="cs-CZ" sz="38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3800" dirty="0">
                <a:sym typeface="Wingdings" panose="05000000000000000000" pitchFamily="2" charset="2"/>
              </a:rPr>
              <a:t>Čerpala jsem třeba ze skvělého videa </a:t>
            </a:r>
          </a:p>
          <a:p>
            <a:pPr marL="0" indent="0">
              <a:buNone/>
            </a:pPr>
            <a:r>
              <a:rPr lang="cs-CZ" sz="3800" dirty="0">
                <a:hlinkClick r:id="rId2"/>
              </a:rPr>
              <a:t>https://www.youtube.com/watch?v=-EzY9ePFfCU</a:t>
            </a:r>
            <a:endParaRPr lang="cs-CZ" sz="3800" dirty="0"/>
          </a:p>
          <a:p>
            <a:pPr marL="0" indent="0">
              <a:buNone/>
            </a:pPr>
            <a:endParaRPr lang="cs-CZ" sz="3800" dirty="0"/>
          </a:p>
          <a:p>
            <a:pPr marL="0" indent="0">
              <a:buNone/>
            </a:pPr>
            <a:r>
              <a:rPr lang="cs-CZ" sz="3800" dirty="0"/>
              <a:t>I toto video mi přijde dobré</a:t>
            </a:r>
          </a:p>
          <a:p>
            <a:pPr marL="0" indent="0">
              <a:buNone/>
            </a:pPr>
            <a:r>
              <a:rPr lang="cs-CZ" sz="3800" dirty="0">
                <a:hlinkClick r:id="rId3"/>
              </a:rPr>
              <a:t>https://www.youtube.com/watch?v=JNpxrMlssh8</a:t>
            </a:r>
            <a:r>
              <a:rPr lang="cs-CZ" sz="3800" dirty="0"/>
              <a:t> </a:t>
            </a:r>
          </a:p>
          <a:p>
            <a:pPr marL="0" indent="0">
              <a:buNone/>
            </a:pPr>
            <a:endParaRPr lang="cs-CZ" sz="3800" dirty="0"/>
          </a:p>
          <a:p>
            <a:pPr marL="0" indent="0">
              <a:buNone/>
            </a:pPr>
            <a:r>
              <a:rPr lang="cs-CZ" sz="3800" dirty="0"/>
              <a:t>A z obecnějšího soudku:?</a:t>
            </a:r>
          </a:p>
          <a:p>
            <a:pPr marL="0" indent="0">
              <a:buNone/>
            </a:pPr>
            <a:r>
              <a:rPr lang="cs-CZ" sz="3800" dirty="0"/>
              <a:t>Cyril </a:t>
            </a:r>
            <a:r>
              <a:rPr lang="cs-CZ" sz="3800" dirty="0" err="1"/>
              <a:t>Höschl</a:t>
            </a:r>
            <a:r>
              <a:rPr lang="cs-CZ" sz="3800" dirty="0"/>
              <a:t> - Kouzla a klamy vědeckého zkoumání | Neurazitelny.cz | Večery na FF UK</a:t>
            </a:r>
          </a:p>
          <a:p>
            <a:pPr marL="0" indent="0">
              <a:buNone/>
            </a:pPr>
            <a:r>
              <a:rPr lang="cs-CZ" sz="3800" u="sng" dirty="0">
                <a:hlinkClick r:id="rId4"/>
              </a:rPr>
              <a:t>https://www.youtube.com/watch?v=GczkFbi4ezM</a:t>
            </a:r>
            <a:endParaRPr lang="cs-CZ" sz="3800" dirty="0"/>
          </a:p>
          <a:p>
            <a:pPr marL="0" indent="0">
              <a:buNone/>
            </a:pPr>
            <a:endParaRPr lang="cs-CZ" sz="3800" dirty="0"/>
          </a:p>
          <a:p>
            <a:pPr marL="0" indent="0">
              <a:buNone/>
            </a:pPr>
            <a:r>
              <a:rPr lang="cs-CZ" sz="3800" dirty="0"/>
              <a:t>Jak se věda mýlila: Omyly ve vědě - Petr Slavíček | Neurazitelny.cz | Večery na FF UK</a:t>
            </a:r>
          </a:p>
          <a:p>
            <a:pPr marL="0" indent="0">
              <a:buNone/>
            </a:pPr>
            <a:r>
              <a:rPr lang="cs-CZ" sz="3800" u="sng" dirty="0">
                <a:hlinkClick r:id="rId5"/>
              </a:rPr>
              <a:t>https://www.youtube.com/watch?v=keJbMu2SRnk</a:t>
            </a:r>
            <a:endParaRPr lang="cs-CZ" sz="3800" dirty="0"/>
          </a:p>
          <a:p>
            <a:pPr marL="0" indent="0">
              <a:buNone/>
            </a:pPr>
            <a:endParaRPr lang="cs-CZ" dirty="0"/>
          </a:p>
          <a:p>
            <a:pPr marL="0" indent="0" algn="r">
              <a:buNone/>
            </a:pPr>
            <a:r>
              <a:rPr lang="cs-CZ" dirty="0"/>
              <a:t>                        A nyní s pojďme podívat na tři velké teorie, které dnes probereme!</a:t>
            </a:r>
          </a:p>
          <a:p>
            <a:pPr marL="0" indent="0" algn="r">
              <a:buNone/>
            </a:pPr>
            <a:endParaRPr lang="cs-CZ" dirty="0"/>
          </a:p>
          <a:p>
            <a:pPr marL="0" indent="0" algn="r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430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255"/>
    </mc:Choice>
    <mc:Fallback xmlns="">
      <p:transition spd="slow" advTm="44255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Tři významné teorie </a:t>
            </a:r>
            <a:r>
              <a:rPr lang="cs-CZ" sz="2400" dirty="0"/>
              <a:t>(Významných teorií je mnohem více, ale začněme základními informace k těmto, které se samozřejmě také dál člení.)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FFFF00"/>
                </a:solidFill>
              </a:rPr>
              <a:t>Strukturální funkcionalismus</a:t>
            </a:r>
          </a:p>
          <a:p>
            <a:r>
              <a:rPr lang="cs-CZ" dirty="0">
                <a:solidFill>
                  <a:srgbClr val="FFFF00"/>
                </a:solidFill>
              </a:rPr>
              <a:t>Teorie konfliktu</a:t>
            </a:r>
          </a:p>
          <a:p>
            <a:r>
              <a:rPr lang="cs-CZ" dirty="0">
                <a:solidFill>
                  <a:srgbClr val="FFFF00"/>
                </a:solidFill>
              </a:rPr>
              <a:t>Sociální interakcionismus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Jak to, že společnost funguje? Co jí drží pohromadě?  </a:t>
            </a:r>
            <a:r>
              <a:rPr lang="cs-CZ" dirty="0"/>
              <a:t>A - což je pro nás důležité 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 </a:t>
            </a:r>
            <a:r>
              <a:rPr lang="cs-CZ" dirty="0">
                <a:solidFill>
                  <a:srgbClr val="FFFF00"/>
                </a:solidFill>
              </a:rPr>
              <a:t>jak se dívají na sociální problémy?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1700" i="1" dirty="0"/>
              <a:t>Následuje stručný, trochu zjednodušený výklad, který se snaží nepreferovat žádnou z těchto teorií. Důvod, prč se o těchto teoriích bavíme je, že každá vnímá SP jinak a proto navrhuje i jinou perspektivu a  řešení, což nám může pomoci sociálním problémům lépe porozumět.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161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816"/>
    </mc:Choice>
    <mc:Fallback xmlns="">
      <p:transition spd="slow" advTm="67816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Strukturální funkcionalismus 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40. a 50. léta 20. století</a:t>
            </a:r>
          </a:p>
          <a:p>
            <a:r>
              <a:rPr lang="cs-CZ" dirty="0"/>
              <a:t>Společnost jako celek se vzájemně propojenými závislými částmi, které mají svou funkci, která přispívá k fungování celku (Parsons 1951)</a:t>
            </a:r>
          </a:p>
          <a:p>
            <a:r>
              <a:rPr lang="cs-CZ" dirty="0"/>
              <a:t>Příklad rodina jako instituce </a:t>
            </a:r>
            <a:r>
              <a:rPr lang="cs-CZ" sz="1600" dirty="0"/>
              <a:t>(~analogie k představě společnosti jako organizmu, viz dílo H. Spencera a E. Durkheima)</a:t>
            </a:r>
            <a:endParaRPr lang="cs-CZ" dirty="0"/>
          </a:p>
          <a:p>
            <a:r>
              <a:rPr lang="cs-CZ" dirty="0"/>
              <a:t>Nutnost vnitřní rovnováhy a seberegulace, změny v jedné části vedou k systémové změně v jiné části</a:t>
            </a:r>
          </a:p>
          <a:p>
            <a:r>
              <a:rPr lang="cs-CZ" dirty="0"/>
              <a:t>Struktury a funkce (otázky: </a:t>
            </a:r>
            <a:r>
              <a:rPr lang="cs-CZ" i="1" dirty="0"/>
              <a:t>jakou </a:t>
            </a:r>
            <a:r>
              <a:rPr lang="cs-CZ" i="1" u="sng" dirty="0">
                <a:solidFill>
                  <a:srgbClr val="FFFF00"/>
                </a:solidFill>
              </a:rPr>
              <a:t>funkci</a:t>
            </a:r>
            <a:r>
              <a:rPr lang="cs-CZ" i="1" dirty="0"/>
              <a:t> zastává každá část společnosti?</a:t>
            </a:r>
            <a:r>
              <a:rPr lang="cs-CZ" dirty="0"/>
              <a:t>)</a:t>
            </a:r>
          </a:p>
          <a:p>
            <a:r>
              <a:rPr lang="cs-CZ" dirty="0"/>
              <a:t>Proč to funguje? Klíčová role sdílených hodnot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20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479"/>
    </mc:Choice>
    <mc:Fallback xmlns="">
      <p:transition spd="slow" advTm="18447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4918"/>
          </a:xfrm>
        </p:spPr>
        <p:txBody>
          <a:bodyPr/>
          <a:lstStyle/>
          <a:p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Strukturální funkcionalismus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81328"/>
            <a:ext cx="10515600" cy="479563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Rovnováha je nastolována prostřednictvím sociální kontroly</a:t>
            </a:r>
          </a:p>
          <a:p>
            <a:r>
              <a:rPr lang="cs-CZ" dirty="0">
                <a:solidFill>
                  <a:srgbClr val="FFFF00"/>
                </a:solidFill>
              </a:rPr>
              <a:t>Normální společnost </a:t>
            </a:r>
            <a:r>
              <a:rPr lang="cs-CZ" dirty="0"/>
              <a:t>= všechny součásti společenského systému jsou </a:t>
            </a:r>
            <a:r>
              <a:rPr lang="cs-CZ" dirty="0">
                <a:solidFill>
                  <a:srgbClr val="FFFF00"/>
                </a:solidFill>
              </a:rPr>
              <a:t>v rovnováze </a:t>
            </a:r>
            <a:r>
              <a:rPr lang="cs-CZ" dirty="0"/>
              <a:t>a plní své poslání. </a:t>
            </a:r>
            <a:r>
              <a:rPr lang="cs-CZ" dirty="0">
                <a:solidFill>
                  <a:srgbClr val="FFFF00"/>
                </a:solidFill>
              </a:rPr>
              <a:t>Vše ostatní je patologické</a:t>
            </a:r>
            <a:r>
              <a:rPr lang="cs-CZ" dirty="0"/>
              <a:t>!</a:t>
            </a:r>
          </a:p>
          <a:p>
            <a:r>
              <a:rPr lang="cs-CZ" dirty="0"/>
              <a:t>SP tedy není zlý </a:t>
            </a:r>
            <a:r>
              <a:rPr lang="cs-CZ" i="1" dirty="0"/>
              <a:t>per se</a:t>
            </a:r>
            <a:r>
              <a:rPr lang="cs-CZ" dirty="0"/>
              <a:t>, ale je problémem tehdy, pokud neplní funkci (je dysfunkční), vzniká ze sociální desorganizace (např. rozvodovost)</a:t>
            </a:r>
          </a:p>
          <a:p>
            <a:r>
              <a:rPr lang="cs-CZ" u="sng" dirty="0"/>
              <a:t>Makro</a:t>
            </a:r>
            <a:r>
              <a:rPr lang="cs-CZ" dirty="0"/>
              <a:t> pohled na společnost (velké skupiny, sociální instituce, společnost jako celek)</a:t>
            </a:r>
          </a:p>
          <a:p>
            <a:r>
              <a:rPr lang="cs-CZ" dirty="0"/>
              <a:t>Představitelé: Talcott Parsons, Robert King Merton  (částečná reforma, pojem </a:t>
            </a:r>
            <a:r>
              <a:rPr lang="cs-CZ" i="1" dirty="0">
                <a:solidFill>
                  <a:srgbClr val="FFC000"/>
                </a:solidFill>
              </a:rPr>
              <a:t>sociální</a:t>
            </a:r>
            <a:r>
              <a:rPr lang="cs-CZ" dirty="0">
                <a:solidFill>
                  <a:srgbClr val="FFC000"/>
                </a:solidFill>
              </a:rPr>
              <a:t> </a:t>
            </a:r>
            <a:r>
              <a:rPr lang="cs-CZ" i="1" dirty="0">
                <a:solidFill>
                  <a:srgbClr val="FFC000"/>
                </a:solidFill>
              </a:rPr>
              <a:t>dysfunkce</a:t>
            </a:r>
            <a:r>
              <a:rPr lang="cs-CZ" dirty="0">
                <a:solidFill>
                  <a:srgbClr val="FFC000"/>
                </a:solidFill>
              </a:rPr>
              <a:t> </a:t>
            </a:r>
            <a:r>
              <a:rPr lang="cs-CZ" dirty="0"/>
              <a:t>- jev, který má pro společnost negativní důsledky, nicméně závisí na úhlu pohledu, např. korupce, celku škodí, někteří benefitují. Dále </a:t>
            </a:r>
            <a:r>
              <a:rPr lang="cs-CZ" i="1" dirty="0">
                <a:solidFill>
                  <a:srgbClr val="FFC000"/>
                </a:solidFill>
              </a:rPr>
              <a:t>latentní x manifestační </a:t>
            </a:r>
            <a:r>
              <a:rPr lang="cs-CZ" dirty="0"/>
              <a:t>funkce jednání, př. „tance deště“, role školy)</a:t>
            </a:r>
          </a:p>
        </p:txBody>
      </p:sp>
    </p:spTree>
    <p:extLst>
      <p:ext uri="{BB962C8B-B14F-4D97-AF65-F5344CB8AC3E}">
        <p14:creationId xmlns:p14="http://schemas.microsoft.com/office/powerpoint/2010/main" val="327333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089"/>
    </mc:Choice>
    <mc:Fallback xmlns="">
      <p:transition spd="slow" advTm="289089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Kritika strukturálního funkcionalismus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není empiricky testovatelný</a:t>
            </a:r>
          </a:p>
          <a:p>
            <a:r>
              <a:rPr lang="cs-CZ" dirty="0"/>
              <a:t>nevysvětluje sociální změny</a:t>
            </a:r>
          </a:p>
          <a:p>
            <a:r>
              <a:rPr lang="cs-CZ" dirty="0"/>
              <a:t>změny jako takové vnímá jako patologii</a:t>
            </a:r>
          </a:p>
          <a:p>
            <a:r>
              <a:rPr lang="cs-CZ" dirty="0"/>
              <a:t>neříká, kde se berou hodnoty</a:t>
            </a:r>
          </a:p>
          <a:p>
            <a:r>
              <a:rPr lang="cs-CZ" dirty="0"/>
              <a:t>nevysvětluje, proč jednotlivci přijímají nebo odmítají dané normy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i="1" dirty="0"/>
              <a:t>Pro porozumění této teorii je třeba vzít v potaz rozdíl mezi dnešní relativistickou a tekutou společností a staletím lidské společnosti s přítomností </a:t>
            </a:r>
            <a:r>
              <a:rPr lang="cs-CZ" i="1" u="sng" dirty="0"/>
              <a:t>výrazného sociálního řádu</a:t>
            </a:r>
            <a:r>
              <a:rPr lang="cs-CZ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612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215"/>
    </mc:Choice>
    <mc:Fallback xmlns="">
      <p:transition spd="slow" advTm="147215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6552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Teorie konfliktu 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38136"/>
            <a:ext cx="10515600" cy="543776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Vzniká i v reakci na jednostrannost strukturálního funkcionalismu (není to o konsenzu a stabilitě, ale o konfliktu), rovněž </a:t>
            </a:r>
            <a:r>
              <a:rPr lang="cs-CZ" i="1" dirty="0"/>
              <a:t>makro</a:t>
            </a:r>
            <a:r>
              <a:rPr lang="cs-CZ" dirty="0"/>
              <a:t> pohled</a:t>
            </a:r>
          </a:p>
          <a:p>
            <a:r>
              <a:rPr lang="cs-CZ" dirty="0"/>
              <a:t>Také se snaží porozumět společnosti a souhlasí s tím, že společnost je strukturována, ovšem ne na základě sdílených norem </a:t>
            </a:r>
            <a:r>
              <a:rPr lang="cs-CZ"/>
              <a:t>a hodnot</a:t>
            </a:r>
            <a:r>
              <a:rPr lang="cs-CZ" dirty="0"/>
              <a:t>, ale </a:t>
            </a:r>
            <a:r>
              <a:rPr lang="cs-CZ" dirty="0">
                <a:solidFill>
                  <a:srgbClr val="FFFF00"/>
                </a:solidFill>
              </a:rPr>
              <a:t>skrze moc a donucení</a:t>
            </a:r>
            <a:r>
              <a:rPr lang="cs-CZ" dirty="0"/>
              <a:t>, z čehož někteří benefitují</a:t>
            </a:r>
          </a:p>
          <a:p>
            <a:r>
              <a:rPr lang="cs-CZ" dirty="0"/>
              <a:t>Skrze struktury je však rozdělena a uspořádána, tj. existuje v ní nerovnost</a:t>
            </a:r>
          </a:p>
          <a:p>
            <a:r>
              <a:rPr lang="cs-CZ" dirty="0"/>
              <a:t>Z uspořádání mají nějaké skupiny větší prospěch než jiné</a:t>
            </a:r>
          </a:p>
          <a:p>
            <a:r>
              <a:rPr lang="cs-CZ" dirty="0"/>
              <a:t>Konflikty jsou trvale přítomny</a:t>
            </a:r>
          </a:p>
          <a:p>
            <a:r>
              <a:rPr lang="cs-CZ" dirty="0"/>
              <a:t>Společnost je složena z různých skupin, které mají různé zájmy a soutěží o moc a zdroje</a:t>
            </a:r>
          </a:p>
          <a:p>
            <a:r>
              <a:rPr lang="cs-CZ" dirty="0"/>
              <a:t>Společenské dění vysvětluje na základě pohledu na to, jaké skupiny mají moc a jak benefitují z konkrétního uspořádání ve společnosti (př. feministická teorie</a:t>
            </a:r>
            <a:r>
              <a:rPr lang="cs-CZ" sz="1400" dirty="0"/>
              <a:t>, byť i těch je více</a:t>
            </a:r>
            <a:r>
              <a:rPr lang="cs-CZ" dirty="0"/>
              <a:t>) </a:t>
            </a:r>
          </a:p>
          <a:p>
            <a:r>
              <a:rPr lang="cs-CZ" dirty="0"/>
              <a:t>Čerpá z díla Karla Marxe (ovšem nerovná se marxismus, na to pozor): často pracuje s dichotomií vládnoucí x ovládaní</a:t>
            </a:r>
          </a:p>
        </p:txBody>
      </p:sp>
    </p:spTree>
    <p:extLst>
      <p:ext uri="{BB962C8B-B14F-4D97-AF65-F5344CB8AC3E}">
        <p14:creationId xmlns:p14="http://schemas.microsoft.com/office/powerpoint/2010/main" val="240471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131"/>
    </mc:Choice>
    <mc:Fallback xmlns="">
      <p:transition spd="slow" advTm="21813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1377"/>
          </a:xfrm>
        </p:spPr>
        <p:txBody>
          <a:bodyPr/>
          <a:lstStyle/>
          <a:p>
            <a:r>
              <a:rPr lang="cs-CZ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Teorie konfliktu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78634"/>
            <a:ext cx="10515600" cy="499726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Zkoumá sociální konflikt (řízení, kontrolu, roli institucí, vztahy, závislosti, mechanismy…)</a:t>
            </a:r>
          </a:p>
          <a:p>
            <a:r>
              <a:rPr lang="cs-CZ" dirty="0"/>
              <a:t>Sociální konflikt  – široké pojetí, ne pouze násilné, ale i moc a různé zdroje, boj i sociální proces</a:t>
            </a:r>
          </a:p>
          <a:p>
            <a:r>
              <a:rPr lang="cs-CZ" i="1" dirty="0"/>
              <a:t>Je konflikt funkční nebo dysfunkční? </a:t>
            </a:r>
            <a:r>
              <a:rPr lang="cs-CZ" dirty="0"/>
              <a:t>(sociální evoluce – vytváří pravidla, ustanovuje vztahy a hranice… x destrukce – přerušení interakce)</a:t>
            </a:r>
          </a:p>
          <a:p>
            <a:r>
              <a:rPr lang="cs-CZ" dirty="0"/>
              <a:t>SP – již samotný systém</a:t>
            </a:r>
          </a:p>
          <a:p>
            <a:r>
              <a:rPr lang="cs-CZ" dirty="0"/>
              <a:t>SP – jiné pro různé skupiny (různé perspektivy), snaha nějaké skupiny, které má zdroje, změnit situace, aby jejich moc a zdroje nebyly ohroženy (např. rozvod může být vnímaný jako negativní, ale </a:t>
            </a:r>
            <a:r>
              <a:rPr lang="cs-CZ" u="sng" dirty="0"/>
              <a:t>SP se stane ve chvíli, kdy konkrétní skupina lidi, kteří mají nějakou moc, považuje svoje zájmy za ohrožené </a:t>
            </a:r>
            <a:r>
              <a:rPr lang="cs-CZ" dirty="0"/>
              <a:t>rozsahem rozvodů ve společnosti)</a:t>
            </a:r>
          </a:p>
          <a:p>
            <a:r>
              <a:rPr lang="cs-CZ" dirty="0"/>
              <a:t>Představitelé: Lewis Coser, Charles Wright Mills, Ralf Dahrendorf…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759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853"/>
    </mc:Choice>
    <mc:Fallback xmlns="">
      <p:transition spd="slow" advTm="248853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Kritika teorie konfliktu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Různé: neustálé vnášení dichotomického pohledu (vládnoucí x utlačovaní)</a:t>
            </a:r>
          </a:p>
          <a:p>
            <a:r>
              <a:rPr lang="cs-CZ" dirty="0"/>
              <a:t>Tendence dávat přílišný důraz na konflikt a nerovnost</a:t>
            </a:r>
          </a:p>
          <a:p>
            <a:r>
              <a:rPr lang="cs-CZ" dirty="0"/>
              <a:t>Ignorance převažující stability a konsenzu ve společnosti</a:t>
            </a:r>
          </a:p>
          <a:p>
            <a:r>
              <a:rPr lang="cs-CZ" dirty="0"/>
              <a:t>Výše zmíněné může vést k přehlížení faktorů, které jsou pro SP zásadní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Mohly by vás bavit různé poznatky vyvozené z teorie her (hra – soutěž – konflikt, vězňova dilema….) a rozhodně důležité pro společenské vědy.</a:t>
            </a:r>
          </a:p>
        </p:txBody>
      </p:sp>
    </p:spTree>
    <p:extLst>
      <p:ext uri="{BB962C8B-B14F-4D97-AF65-F5344CB8AC3E}">
        <p14:creationId xmlns:p14="http://schemas.microsoft.com/office/powerpoint/2010/main" val="92378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907"/>
    </mc:Choice>
    <mc:Fallback xmlns="">
      <p:transition spd="slow" advTm="97907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92D050"/>
                </a:solidFill>
              </a:rPr>
              <a:t>Symbolický interakcionismus I. </a:t>
            </a:r>
            <a:r>
              <a:rPr lang="cs-CZ" sz="2200" dirty="0"/>
              <a:t>(spadá pod interpretativní sociologii, např. společně s fenomenologickou sociologií)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13509" y="1584556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FFFF00"/>
                </a:solidFill>
              </a:rPr>
              <a:t>Lidé dávají věcem významy, které jsou produktem sociálních interakcí</a:t>
            </a:r>
            <a:r>
              <a:rPr lang="cs-CZ" dirty="0"/>
              <a:t>, (a proto nejsou stále, ale mohou se měnit)</a:t>
            </a:r>
          </a:p>
          <a:p>
            <a:r>
              <a:rPr lang="cs-CZ" dirty="0"/>
              <a:t>Zaměřuje se na každodenní </a:t>
            </a:r>
            <a:r>
              <a:rPr lang="cs-CZ" b="1" dirty="0"/>
              <a:t>sociální interakce mezi jednotlivci </a:t>
            </a:r>
            <a:r>
              <a:rPr lang="cs-CZ" dirty="0"/>
              <a:t>(mikro úroveň) spíše než na rozsáhlé sociální struktury </a:t>
            </a:r>
          </a:p>
          <a:p>
            <a:r>
              <a:rPr lang="cs-CZ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Význam věcí je odvozen z interakce, která probíhá mezi člověkem a společností. Tyto významy jsou řešeny a upravovány přes výkladový proces, který člověk používá při řešení věcí, kterým čelí.</a:t>
            </a:r>
            <a:endParaRPr lang="cs-CZ" dirty="0"/>
          </a:p>
          <a:p>
            <a:r>
              <a:rPr lang="cs-CZ" dirty="0"/>
              <a:t>Společnost je složena z jednotlivců, kteří jsou ve vzájemné kontaktu</a:t>
            </a:r>
          </a:p>
          <a:p>
            <a:r>
              <a:rPr lang="cs-CZ" dirty="0"/>
              <a:t>Porozumění společnosti = porozumění sociálním interakcím</a:t>
            </a:r>
          </a:p>
          <a:p>
            <a:r>
              <a:rPr lang="cs-CZ" dirty="0"/>
              <a:t>Sociální změna = potřeba nové shody </a:t>
            </a:r>
          </a:p>
        </p:txBody>
      </p:sp>
    </p:spTree>
    <p:extLst>
      <p:ext uri="{BB962C8B-B14F-4D97-AF65-F5344CB8AC3E}">
        <p14:creationId xmlns:p14="http://schemas.microsoft.com/office/powerpoint/2010/main" val="321763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599"/>
    </mc:Choice>
    <mc:Fallback xmlns="">
      <p:transition spd="slow" advTm="17059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sociální problémy řešily volební programy?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86FBA3-5E10-2F92-3BC8-C12F704B9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53B2422-A024-D1C0-F642-7B5A8DB89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6090044" cy="444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340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0683"/>
            <a:ext cx="10515600" cy="851646"/>
          </a:xfrm>
        </p:spPr>
        <p:txBody>
          <a:bodyPr/>
          <a:lstStyle/>
          <a:p>
            <a:r>
              <a:rPr lang="cs-CZ" dirty="0">
                <a:solidFill>
                  <a:srgbClr val="92D050"/>
                </a:solidFill>
              </a:rPr>
              <a:t>Symbolický interakcionismus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932330"/>
            <a:ext cx="10515600" cy="569258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Na základě interakce společnost vytváří institucionalizované hodnoty, , vyjadřují a uspořádávají orientace účastníků interakce a zároveň vyvolávají proces jejich sociální kontroly</a:t>
            </a:r>
          </a:p>
          <a:p>
            <a:r>
              <a:rPr lang="cs-CZ" dirty="0"/>
              <a:t>Uznání těchto hodnot – stabilita sociálního řádu</a:t>
            </a:r>
          </a:p>
          <a:p>
            <a:r>
              <a:rPr lang="cs-CZ" dirty="0"/>
              <a:t>Význam symbolů – sdílené významy</a:t>
            </a:r>
          </a:p>
          <a:p>
            <a:r>
              <a:rPr lang="cs-CZ" dirty="0"/>
              <a:t>Sociální změna – pokud se mění významy</a:t>
            </a:r>
          </a:p>
          <a:p>
            <a:r>
              <a:rPr lang="cs-CZ" dirty="0"/>
              <a:t>Sociální problém – </a:t>
            </a:r>
            <a:r>
              <a:rPr lang="cs-CZ" u="sng" dirty="0"/>
              <a:t>nějaký stav či situace je vlivnou skupinou definována jako stigmatizující nebo ohrožující její hodnoty a narušující normální společenské očekávání </a:t>
            </a:r>
            <a:r>
              <a:rPr lang="cs-CZ" dirty="0"/>
              <a:t>(př. změny ve stigmatizaci rozvodu, ale stále pro některé stále SP ohrožující stabilitu rodiny) </a:t>
            </a:r>
          </a:p>
          <a:p>
            <a:r>
              <a:rPr lang="cs-CZ" dirty="0">
                <a:solidFill>
                  <a:srgbClr val="FFC000"/>
                </a:solidFill>
              </a:rPr>
              <a:t>Thomasův teorém</a:t>
            </a:r>
            <a:r>
              <a:rPr lang="cs-CZ" dirty="0"/>
              <a:t>: „Pokud je nějaká situace definovaná lidmi jako reálná, stává se reálnou ve svých důsledcích“ (sebenaplňující se proroctví)</a:t>
            </a:r>
          </a:p>
          <a:p>
            <a:r>
              <a:rPr lang="cs-CZ" dirty="0"/>
              <a:t>Představitelé: G. H. </a:t>
            </a:r>
            <a:r>
              <a:rPr lang="cs-CZ" dirty="0" err="1"/>
              <a:t>Mead</a:t>
            </a:r>
            <a:r>
              <a:rPr lang="cs-CZ" dirty="0"/>
              <a:t> (osobnost je výsledkem přejímání postojů ostatních), H.G. </a:t>
            </a:r>
            <a:r>
              <a:rPr lang="cs-CZ" dirty="0" err="1"/>
              <a:t>Blumer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055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432"/>
    </mc:Choice>
    <mc:Fallback xmlns="">
      <p:transition spd="slow" advTm="304432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92D050"/>
                </a:solidFill>
              </a:rPr>
              <a:t>Symbolický interakcionismus - kritika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Zaměření se na interakce mezi jednotlivci → možné podceňování společenských institucí jako je politika či náboženství nebo vlivů typu industrializace na lidské chování.</a:t>
            </a:r>
          </a:p>
          <a:p>
            <a:r>
              <a:rPr lang="cs-CZ" dirty="0"/>
              <a:t>Ignoruje makroúroveň společnosti jako celku.</a:t>
            </a:r>
          </a:p>
          <a:p>
            <a:r>
              <a:rPr lang="cs-CZ" dirty="0"/>
              <a:t>Nepoužívá kvantitativní údaje.</a:t>
            </a:r>
          </a:p>
          <a:p>
            <a:r>
              <a:rPr lang="cs-CZ" dirty="0"/>
              <a:t>Je příliš obecná a široká na to, aby byla užitečná.</a:t>
            </a:r>
          </a:p>
        </p:txBody>
      </p:sp>
    </p:spTree>
    <p:extLst>
      <p:ext uri="{BB962C8B-B14F-4D97-AF65-F5344CB8AC3E}">
        <p14:creationId xmlns:p14="http://schemas.microsoft.com/office/powerpoint/2010/main" val="420179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754"/>
    </mc:Choice>
    <mc:Fallback xmlns="">
      <p:transition spd="slow" advTm="59754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pozornost, nyní je váš úkol vyplnit přiloženou tabulku.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br>
              <a:rPr lang="cs-CZ" dirty="0"/>
            </a:br>
            <a:r>
              <a:rPr lang="cs-CZ" dirty="0"/>
              <a:t>Vím, že to není úplně jednoduché. Předpoklad je, že budete hledat v různých zdrojích ne pouze čerpat z této prezentace. </a:t>
            </a:r>
            <a:r>
              <a:rPr lang="cs-CZ" dirty="0">
                <a:solidFill>
                  <a:srgbClr val="FFFF00"/>
                </a:solidFill>
              </a:rPr>
              <a:t>Nahrajte ji prosím před příští hodinou, tj. do 15.10.  Děkuji!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rgbClr val="FFFF00"/>
                </a:solidFill>
              </a:rPr>
              <a:t>Smyslem tabulky není vás zbytečně úkolovat, ale dovést vás k tomu nad teoriemi přemýšlet a hlouběji jim porozumět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Další hezká vysvětlení těchto tří přístupů v angličtině viz třeba: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https://www.youtube.com/watch?v=paA61KfOcEc</a:t>
            </a:r>
            <a:r>
              <a:rPr lang="cs-CZ" dirty="0"/>
              <a:t> (tyto tři teorie z rychlíku, ale moc pěkně)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https://www.youtube.com/watch?v=KpaLchFpJZ8</a:t>
            </a:r>
            <a:r>
              <a:rPr lang="cs-CZ" dirty="0"/>
              <a:t> (úvod </a:t>
            </a:r>
            <a:r>
              <a:rPr lang="cs-CZ" dirty="0" err="1"/>
              <a:t>Khan</a:t>
            </a:r>
            <a:r>
              <a:rPr lang="cs-CZ" dirty="0"/>
              <a:t> </a:t>
            </a:r>
            <a:r>
              <a:rPr lang="cs-CZ" dirty="0" err="1"/>
              <a:t>Academy</a:t>
            </a:r>
            <a:r>
              <a:rPr lang="cs-CZ" dirty="0"/>
              <a:t>, viz i jejich navazují prezentace pro každou z třech představovaných teorií)</a:t>
            </a:r>
          </a:p>
          <a:p>
            <a:pPr marL="0" indent="0">
              <a:buNone/>
            </a:pPr>
            <a:r>
              <a:rPr lang="cs-CZ" dirty="0">
                <a:hlinkClick r:id="rId4"/>
              </a:rPr>
              <a:t>https://www.youtube.com/watch?v=JNpxrMlssh8</a:t>
            </a:r>
            <a:r>
              <a:rPr lang="cs-CZ" dirty="0"/>
              <a:t> (detailněji vysvětlené teorie)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62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694"/>
    </mc:Choice>
    <mc:Fallback xmlns="">
      <p:transition spd="slow" advTm="10669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Teorie…nepodceňujte!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          …určují nám perspektivu, a nejen tu!</a:t>
            </a:r>
          </a:p>
        </p:txBody>
      </p:sp>
    </p:spTree>
    <p:extLst>
      <p:ext uri="{BB962C8B-B14F-4D97-AF65-F5344CB8AC3E}">
        <p14:creationId xmlns:p14="http://schemas.microsoft.com/office/powerpoint/2010/main" val="270075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31"/>
    </mc:Choice>
    <mc:Fallback xmlns="">
      <p:transition spd="slow" advTm="2133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lind Men and the Elephant | cvi teach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316" y="376594"/>
            <a:ext cx="8480324" cy="623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0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288"/>
    </mc:Choice>
    <mc:Fallback xmlns="">
      <p:transition spd="slow" advTm="8328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Role teorií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Pozor mezi rozdílem lidového vnímání teorie (něco by tak mohlo být, ale je to abstraktní, asi to moc nefunguje) a teoriemi v sociálních vědách.</a:t>
            </a:r>
          </a:p>
          <a:p>
            <a:r>
              <a:rPr lang="cs-CZ" dirty="0"/>
              <a:t>Vědecké teorie jsou systémy vysvětlující, jak se něco stalo, </a:t>
            </a:r>
            <a:r>
              <a:rPr lang="cs-CZ" dirty="0">
                <a:solidFill>
                  <a:srgbClr val="FFFF00"/>
                </a:solidFill>
              </a:rPr>
              <a:t>proč</a:t>
            </a:r>
            <a:r>
              <a:rPr lang="cs-CZ" dirty="0"/>
              <a:t> je svět takový, jaký je.</a:t>
            </a:r>
          </a:p>
          <a:p>
            <a:r>
              <a:rPr lang="cs-CZ" dirty="0"/>
              <a:t>Řadu teorií z jiných oborů znáte – třeba evoluční teorie  (o postupné evoluci druhu s přirozeným výběrem), </a:t>
            </a:r>
            <a:r>
              <a:rPr lang="cs-CZ" dirty="0">
                <a:solidFill>
                  <a:srgbClr val="FFFF00"/>
                </a:solidFill>
              </a:rPr>
              <a:t>teorie v sociálních vědách vysvětlují, jak a proč fungují lidé a společnost </a:t>
            </a:r>
            <a:r>
              <a:rPr lang="cs-CZ" dirty="0"/>
              <a:t>(ekonomické se pak víc týkají otázek bohatství, jeho tvorby a distribuce, sociologické naopak organizace společnosti atp.).</a:t>
            </a:r>
          </a:p>
        </p:txBody>
      </p:sp>
    </p:spTree>
    <p:extLst>
      <p:ext uri="{BB962C8B-B14F-4D97-AF65-F5344CB8AC3E}">
        <p14:creationId xmlns:p14="http://schemas.microsoft.com/office/powerpoint/2010/main" val="125903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703"/>
    </mc:Choice>
    <mc:Fallback xmlns="">
      <p:transition spd="slow" advTm="9570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Induktivní a deduktivní přístupy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Teorie postulují (stanovují) určitý typ faktorů a proměnných jako zvlášť důležitých, tedy říkají: těmto věcem byste měli věnovat pozornost a proč.</a:t>
            </a:r>
          </a:p>
          <a:p>
            <a:r>
              <a:rPr lang="cs-CZ" dirty="0"/>
              <a:t>Velká část výzkumů se pak týká testování teorií.</a:t>
            </a:r>
          </a:p>
          <a:p>
            <a:r>
              <a:rPr lang="cs-CZ" dirty="0"/>
              <a:t>Teorie nám umožňují sociální problémy studovat a porozumět jim! </a:t>
            </a:r>
          </a:p>
        </p:txBody>
      </p:sp>
    </p:spTree>
    <p:extLst>
      <p:ext uri="{BB962C8B-B14F-4D97-AF65-F5344CB8AC3E}">
        <p14:creationId xmlns:p14="http://schemas.microsoft.com/office/powerpoint/2010/main" val="387996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543"/>
    </mc:Choice>
    <mc:Fallback xmlns="">
      <p:transition spd="slow" advTm="13654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4DA650-02D8-664E-2E9D-42118C4DD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7CD5A2-C117-0776-1CB9-4131F843D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061"/>
            <a:ext cx="10515600" cy="909875"/>
          </a:xfrm>
        </p:spPr>
        <p:txBody>
          <a:bodyPr>
            <a:normAutofit/>
          </a:bodyPr>
          <a:lstStyle/>
          <a:p>
            <a:r>
              <a:rPr lang="cs-CZ" sz="3100" b="1" dirty="0">
                <a:solidFill>
                  <a:srgbClr val="FFFF00"/>
                </a:solidFill>
              </a:rPr>
              <a:t>Induktivní a deduktivní přístupy </a:t>
            </a:r>
            <a:r>
              <a:rPr lang="cs-CZ" sz="3100" dirty="0"/>
              <a:t>(+ smíšená metoda, mix </a:t>
            </a:r>
            <a:r>
              <a:rPr lang="cs-CZ" sz="3100" dirty="0" err="1"/>
              <a:t>method</a:t>
            </a:r>
            <a:r>
              <a:rPr lang="cs-CZ" sz="3100" dirty="0"/>
              <a:t>)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F1A23EB-D464-96AC-0F23-8B0CA8DC5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192" y="823866"/>
            <a:ext cx="4961299" cy="55678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b="1" dirty="0">
                <a:solidFill>
                  <a:srgbClr val="FFFF00"/>
                </a:solidFill>
              </a:rPr>
              <a:t>Deduktivní výzkum: </a:t>
            </a:r>
            <a:r>
              <a:rPr lang="cs-CZ" sz="2000" dirty="0">
                <a:solidFill>
                  <a:srgbClr val="FFFF00"/>
                </a:solidFill>
              </a:rPr>
              <a:t> </a:t>
            </a:r>
            <a:r>
              <a:rPr lang="cs-CZ" sz="2000" dirty="0">
                <a:solidFill>
                  <a:srgbClr val="FFC000"/>
                </a:solidFill>
              </a:rPr>
              <a:t>přemýšlíme od teorie k datům</a:t>
            </a:r>
          </a:p>
          <a:p>
            <a:pPr marL="0" indent="0">
              <a:buNone/>
            </a:pPr>
            <a:r>
              <a:rPr lang="cs-CZ" sz="2000" b="1" dirty="0"/>
              <a:t>Postup:</a:t>
            </a:r>
            <a:endParaRPr lang="cs-CZ" sz="2000" dirty="0"/>
          </a:p>
          <a:p>
            <a:r>
              <a:rPr lang="cs-CZ" sz="2000" dirty="0"/>
              <a:t>Začínáme s </a:t>
            </a:r>
            <a:r>
              <a:rPr lang="cs-CZ" sz="2000" b="1" dirty="0"/>
              <a:t>existující teorií</a:t>
            </a:r>
            <a:r>
              <a:rPr lang="cs-CZ" sz="2000" dirty="0"/>
              <a:t> nebo souborem konceptů (např. teorie integrace migrantů).</a:t>
            </a:r>
          </a:p>
          <a:p>
            <a:r>
              <a:rPr lang="cs-CZ" sz="2000" dirty="0"/>
              <a:t>Z ní </a:t>
            </a:r>
            <a:r>
              <a:rPr lang="cs-CZ" sz="2000" b="1" dirty="0"/>
              <a:t>odvozujeme hypotézy</a:t>
            </a:r>
            <a:r>
              <a:rPr lang="cs-CZ" sz="2000" dirty="0"/>
              <a:t> — konkrétní, testovatelné předpoklady.</a:t>
            </a:r>
          </a:p>
          <a:p>
            <a:r>
              <a:rPr lang="cs-CZ" sz="2000" dirty="0"/>
              <a:t>Ty pak </a:t>
            </a:r>
            <a:r>
              <a:rPr lang="cs-CZ" sz="2000" b="1" dirty="0"/>
              <a:t>empiricky ověřujeme</a:t>
            </a:r>
            <a:r>
              <a:rPr lang="cs-CZ" sz="2000" dirty="0"/>
              <a:t> pomocí dat (např. dotazníků, statistik, rozhovorů).</a:t>
            </a:r>
          </a:p>
          <a:p>
            <a:r>
              <a:rPr lang="cs-CZ" sz="2000" dirty="0"/>
              <a:t>Výsledek buď </a:t>
            </a:r>
            <a:r>
              <a:rPr lang="cs-CZ" sz="2000" b="1" dirty="0"/>
              <a:t>potvrdí</a:t>
            </a:r>
            <a:r>
              <a:rPr lang="cs-CZ" sz="2000" dirty="0"/>
              <a:t>, nebo </a:t>
            </a:r>
            <a:r>
              <a:rPr lang="cs-CZ" sz="2000" b="1" dirty="0"/>
              <a:t>vyvrátí</a:t>
            </a:r>
            <a:r>
              <a:rPr lang="cs-CZ" sz="2000" dirty="0"/>
              <a:t> teorii.</a:t>
            </a:r>
          </a:p>
          <a:p>
            <a:r>
              <a:rPr lang="cs-CZ" sz="2000" b="1" dirty="0"/>
              <a:t>Cíl:</a:t>
            </a:r>
            <a:br>
              <a:rPr lang="cs-CZ" sz="2000" dirty="0"/>
            </a:br>
            <a:r>
              <a:rPr lang="cs-CZ" sz="2000" dirty="0"/>
              <a:t>Ověřit nebo zpřesnit existující teorii.</a:t>
            </a:r>
          </a:p>
          <a:p>
            <a:r>
              <a:rPr lang="cs-CZ" sz="2000" b="1" dirty="0"/>
              <a:t>Příklad:</a:t>
            </a:r>
            <a:br>
              <a:rPr lang="cs-CZ" sz="2000" dirty="0"/>
            </a:br>
            <a:r>
              <a:rPr lang="cs-CZ" sz="2000" dirty="0"/>
              <a:t>Teorie sociální integrace tvrdí, že </a:t>
            </a:r>
            <a:r>
              <a:rPr lang="cs-CZ" sz="2000" b="1" dirty="0"/>
              <a:t>čím více kontaktu migranti mají s majoritou, tím vyšší je jejich pocit sounáležitosti.</a:t>
            </a:r>
            <a:br>
              <a:rPr lang="cs-CZ" sz="2000" dirty="0"/>
            </a:br>
            <a:r>
              <a:rPr lang="cs-CZ" sz="2000" dirty="0"/>
              <a:t>→ Výzkumník z toho </a:t>
            </a:r>
            <a:r>
              <a:rPr lang="cs-CZ" sz="2000" b="1" dirty="0"/>
              <a:t>odvodí hypotézu</a:t>
            </a:r>
            <a:r>
              <a:rPr lang="cs-CZ" sz="2000" dirty="0"/>
              <a:t> a testuje ji na datech z určité země.</a:t>
            </a:r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0FF13BE9-15A8-9676-3D12-2CDB575FA3C6}"/>
              </a:ext>
            </a:extLst>
          </p:cNvPr>
          <p:cNvSpPr txBox="1">
            <a:spLocks/>
          </p:cNvSpPr>
          <p:nvPr/>
        </p:nvSpPr>
        <p:spPr>
          <a:xfrm>
            <a:off x="6096000" y="905348"/>
            <a:ext cx="5592024" cy="585759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dirty="0">
                <a:solidFill>
                  <a:srgbClr val="FFFF00"/>
                </a:solidFill>
              </a:rPr>
              <a:t>Induktivní výzkum: </a:t>
            </a:r>
            <a:r>
              <a:rPr lang="cs-CZ" dirty="0">
                <a:solidFill>
                  <a:srgbClr val="FFC000"/>
                </a:solidFill>
              </a:rPr>
              <a:t>přemýšlíme od dat k teorii</a:t>
            </a:r>
          </a:p>
          <a:p>
            <a:pPr marL="0" indent="0">
              <a:buNone/>
            </a:pPr>
            <a:r>
              <a:rPr lang="cs-CZ" sz="2600" b="1" dirty="0"/>
              <a:t>Postup:</a:t>
            </a:r>
            <a:endParaRPr lang="cs-CZ" sz="2600" dirty="0"/>
          </a:p>
          <a:p>
            <a:r>
              <a:rPr lang="cs-CZ" sz="2600" dirty="0"/>
              <a:t>Začínáme </a:t>
            </a:r>
            <a:r>
              <a:rPr lang="cs-CZ" sz="2600" b="1" dirty="0"/>
              <a:t>sběrem dat bez pevné teorie</a:t>
            </a:r>
            <a:r>
              <a:rPr lang="cs-CZ" sz="2600" dirty="0"/>
              <a:t> (např. rozhovory, pozorování).</a:t>
            </a:r>
          </a:p>
          <a:p>
            <a:r>
              <a:rPr lang="cs-CZ" sz="2600" dirty="0"/>
              <a:t>Z dat </a:t>
            </a:r>
            <a:r>
              <a:rPr lang="cs-CZ" sz="2600" b="1" dirty="0"/>
              <a:t>postupně vytváříme vzorce, kategorie a koncepty.</a:t>
            </a:r>
            <a:endParaRPr lang="cs-CZ" sz="2600" dirty="0"/>
          </a:p>
          <a:p>
            <a:r>
              <a:rPr lang="cs-CZ" sz="2600" dirty="0"/>
              <a:t>Nakonec z nich </a:t>
            </a:r>
            <a:r>
              <a:rPr lang="cs-CZ" sz="2600" b="1" dirty="0"/>
              <a:t>formulujeme teorii</a:t>
            </a:r>
            <a:r>
              <a:rPr lang="cs-CZ" sz="2600" dirty="0"/>
              <a:t> nebo model, který vysvětluje, co jsme pozorovali.</a:t>
            </a:r>
          </a:p>
          <a:p>
            <a:pPr marL="0" indent="0">
              <a:buNone/>
            </a:pPr>
            <a:r>
              <a:rPr lang="cs-CZ" sz="2600" b="1" dirty="0"/>
              <a:t>Cíl:</a:t>
            </a:r>
            <a:br>
              <a:rPr lang="cs-CZ" sz="2600" dirty="0"/>
            </a:br>
            <a:r>
              <a:rPr lang="cs-CZ" sz="2600" dirty="0"/>
              <a:t>Vytvořit novou teorii nebo rozvinout existující koncepty.</a:t>
            </a:r>
          </a:p>
          <a:p>
            <a:r>
              <a:rPr lang="cs-CZ" sz="2600" b="1" dirty="0"/>
              <a:t>Příklad:</a:t>
            </a:r>
            <a:br>
              <a:rPr lang="cs-CZ" sz="2600" dirty="0"/>
            </a:br>
            <a:r>
              <a:rPr lang="cs-CZ" sz="2600" dirty="0"/>
              <a:t>Zkoumáme, jak se ukrajinští koordinátoři adaptují ve školách. Nezačínáš žádnou teorií, ale </a:t>
            </a:r>
            <a:r>
              <a:rPr lang="cs-CZ" sz="2600" b="1" dirty="0"/>
              <a:t>z rozhovorů objevujeme</a:t>
            </a:r>
            <a:r>
              <a:rPr lang="cs-CZ" sz="2600" dirty="0"/>
              <a:t>, že hlavní roli hraje pocit uznání od vedení školy. Z toho </a:t>
            </a:r>
            <a:r>
              <a:rPr lang="cs-CZ" sz="2600" b="1" dirty="0"/>
              <a:t>vytváříme nový koncept “institucionálního uznání”</a:t>
            </a:r>
            <a:r>
              <a:rPr lang="cs-CZ" sz="2600" dirty="0"/>
              <a:t> jako klíčového faktoru integrace.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598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543"/>
    </mc:Choice>
    <mc:Fallback xmlns="">
      <p:transition spd="slow" advTm="136543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Teorie jsou opravdu důležité a bez porozumění teoriím se v sociální vědách nehneme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Teorie: </a:t>
            </a:r>
          </a:p>
          <a:p>
            <a:endParaRPr lang="cs-CZ" dirty="0"/>
          </a:p>
          <a:p>
            <a:pPr lvl="4"/>
            <a:r>
              <a:rPr lang="cs-CZ" sz="2800" dirty="0"/>
              <a:t>Jsou odpovědí na výzkumný problém (</a:t>
            </a:r>
            <a:r>
              <a:rPr lang="en-GB" sz="2800" dirty="0"/>
              <a:t>the „WHY“ question</a:t>
            </a:r>
            <a:r>
              <a:rPr lang="cs-CZ" sz="2800" dirty="0"/>
              <a:t>)</a:t>
            </a:r>
          </a:p>
          <a:p>
            <a:pPr lvl="4"/>
            <a:r>
              <a:rPr lang="cs-CZ" sz="2800" dirty="0"/>
              <a:t>Přináší koncepty, modely a vedou k výběru metodologie</a:t>
            </a:r>
          </a:p>
          <a:p>
            <a:pPr lvl="4"/>
            <a:r>
              <a:rPr lang="cs-CZ" sz="2800" dirty="0"/>
              <a:t>Rámují závěry</a:t>
            </a:r>
          </a:p>
          <a:p>
            <a:pPr lvl="4"/>
            <a:r>
              <a:rPr lang="cs-CZ" sz="2800" dirty="0"/>
              <a:t>Vysvětlují proč, co a jak problém zkoumáme</a:t>
            </a:r>
          </a:p>
          <a:p>
            <a:pPr lvl="4"/>
            <a:r>
              <a:rPr lang="cs-CZ" sz="2800" dirty="0"/>
              <a:t>A ukazují na důsledky…</a:t>
            </a:r>
          </a:p>
        </p:txBody>
      </p:sp>
    </p:spTree>
    <p:extLst>
      <p:ext uri="{BB962C8B-B14F-4D97-AF65-F5344CB8AC3E}">
        <p14:creationId xmlns:p14="http://schemas.microsoft.com/office/powerpoint/2010/main" val="117950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32"/>
    </mc:Choice>
    <mc:Fallback xmlns="">
      <p:transition spd="slow" advTm="59032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Pluralita teorií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Tx/>
              <a:buChar char="-"/>
              <a:defRPr/>
            </a:pPr>
            <a:r>
              <a:rPr lang="cs-CZ" dirty="0"/>
              <a:t>SP = komplexní fenomén, není možné ho vysvětlit jednou teorií</a:t>
            </a:r>
          </a:p>
          <a:p>
            <a:pPr marL="457200" indent="-457200">
              <a:buFontTx/>
              <a:buChar char="-"/>
              <a:defRPr/>
            </a:pPr>
            <a:r>
              <a:rPr lang="cs-CZ" dirty="0"/>
              <a:t>Společenské vědy (sociologie, veřejná politika, politologie …) jsou multiparadigmatické</a:t>
            </a:r>
          </a:p>
          <a:p>
            <a:pPr marL="457200" indent="-457200">
              <a:buFontTx/>
              <a:buChar char="-"/>
              <a:defRPr/>
            </a:pPr>
            <a:r>
              <a:rPr lang="cs-CZ" b="1" dirty="0"/>
              <a:t>Každá teorie vysvětluje jen část komplexního sociálního problému</a:t>
            </a:r>
          </a:p>
          <a:p>
            <a:pPr marL="457200" indent="-457200">
              <a:buFontTx/>
              <a:buChar char="-"/>
              <a:defRPr/>
            </a:pPr>
            <a:r>
              <a:rPr lang="cs-CZ" dirty="0"/>
              <a:t>Osvětluje příčiny sociálních problémů jen z jednoho úhlu pohledu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714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816"/>
    </mc:Choice>
    <mc:Fallback xmlns="">
      <p:transition spd="slow" advTm="68816"/>
    </mc:Fallback>
  </mc:AlternateContent>
</p:sld>
</file>

<file path=ppt/theme/theme1.xml><?xml version="1.0" encoding="utf-8"?>
<a:theme xmlns:a="http://schemas.openxmlformats.org/drawingml/2006/main" name="Office Theme">
  <a:themeElements>
    <a:clrScheme name="Vlastní 7">
      <a:dk1>
        <a:srgbClr val="17406D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296</TotalTime>
  <Words>1970</Words>
  <Application>Microsoft Office PowerPoint</Application>
  <PresentationFormat>Širokoúhlá obrazovka</PresentationFormat>
  <Paragraphs>147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8" baseType="lpstr">
      <vt:lpstr>Aptos</vt:lpstr>
      <vt:lpstr>Arial</vt:lpstr>
      <vt:lpstr>Calibri</vt:lpstr>
      <vt:lpstr>Calibri Light</vt:lpstr>
      <vt:lpstr>Wingdings</vt:lpstr>
      <vt:lpstr>Office Theme</vt:lpstr>
      <vt:lpstr>Sociální problémy II.</vt:lpstr>
      <vt:lpstr>Jaké sociální problémy řešily volební programy?</vt:lpstr>
      <vt:lpstr>Teorie…nepodceňujte!</vt:lpstr>
      <vt:lpstr>Prezentace aplikace PowerPoint</vt:lpstr>
      <vt:lpstr>Role teorií</vt:lpstr>
      <vt:lpstr>Induktivní a deduktivní přístupy</vt:lpstr>
      <vt:lpstr>Induktivní a deduktivní přístupy (+ smíšená metoda, mix method)</vt:lpstr>
      <vt:lpstr>Teorie jsou opravdu důležité a bez porozumění teoriím se v sociální vědách nehneme</vt:lpstr>
      <vt:lpstr>Pluralita teorií</vt:lpstr>
      <vt:lpstr>Mýlí se společenské vědy? A další vědy?</vt:lpstr>
      <vt:lpstr>Neváhejte se dozvědět více</vt:lpstr>
      <vt:lpstr>Tři významné teorie (Významných teorií je mnohem více, ale začněme základními informace k těmto, které se samozřejmě také dál člení.)</vt:lpstr>
      <vt:lpstr>Strukturální funkcionalismus I.</vt:lpstr>
      <vt:lpstr>Strukturální funkcionalismus II.</vt:lpstr>
      <vt:lpstr>Kritika strukturálního funkcionalismus</vt:lpstr>
      <vt:lpstr>Teorie konfliktu I.</vt:lpstr>
      <vt:lpstr>Teorie konfliktu II.</vt:lpstr>
      <vt:lpstr>Kritika teorie konfliktu </vt:lpstr>
      <vt:lpstr>Symbolický interakcionismus I. (spadá pod interpretativní sociologii, např. společně s fenomenologickou sociologií)</vt:lpstr>
      <vt:lpstr>Symbolický interakcionismus II.</vt:lpstr>
      <vt:lpstr>Symbolický interakcionismus - kritika</vt:lpstr>
      <vt:lpstr>Děkuji za pozornost, nyní je váš úkol vyplnit přiloženou tabulku.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problémy</dc:title>
  <dc:creator>Marie Jelínková</dc:creator>
  <cp:lastModifiedBy>Marie Jelínková</cp:lastModifiedBy>
  <cp:revision>26</cp:revision>
  <dcterms:created xsi:type="dcterms:W3CDTF">2020-10-12T06:53:53Z</dcterms:created>
  <dcterms:modified xsi:type="dcterms:W3CDTF">2025-10-09T08:47:18Z</dcterms:modified>
</cp:coreProperties>
</file>