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51BEF-7770-87C9-5216-72BDF7A5A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F096BC2-5B9E-51C5-CC3B-E920AEFB6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6ABA63-852D-1F7D-0356-199B788AA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A87D8E-5694-05F4-554C-43EB2D57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C129E0-5D8E-F258-E4D7-BA4EE63A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7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011346-06ED-3006-1DC0-99D218AB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3AFBF5-F8D4-A9F6-6F58-75C17617E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7E69A5-2597-79BF-814B-F0E1C25E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D5F6F1-59BF-370E-640A-2385FE8B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DB0CC2-0358-E572-AE6E-098B8B92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44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47519F4-2C12-B59D-0C91-2142DD6910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6595DF5-BD3F-1502-419D-671D2EFC5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8A3B31-86B9-EAFB-D600-8920250B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06689D-D2E6-4354-E0B9-F0EF624D4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62146-FF51-3A91-D784-8B105C27B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649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59C86A-4735-FBA9-4769-F04DECC87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0CF71-AE91-F171-DEF4-A39409414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1BBC4C-A1ED-9697-3022-A6EA1136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3732DF-6578-5AE0-B73E-31C1F237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6826A5-7725-6B33-3146-F9613B0E5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80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95B1E-9A72-AA40-D59B-F4FED27F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8644CD4-5DF9-4994-B44B-13BFEC73E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6987EA-B929-BB0E-3B16-A6A6B987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0E4AB6-843D-4614-4761-5FE214B1C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CA1719-0FD2-B547-41A1-61228E0D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629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711954-DD96-C38A-02F9-258DE8D9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76184A-3D76-847E-AF3B-9D23780CA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8057B8-B1CE-A637-7314-F6988F74F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253F99-7F89-E47F-0B9D-0B59FAA67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3E7934-6E5B-15B5-042C-8A847BC8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3B5CBF8-EDFE-DF63-10B8-A37F4860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10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2751AC-5ABE-194D-E836-0F83582C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B12236-F171-07E9-5005-11A23403A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4B5818-FAFF-5749-E34C-E8739015E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FFAFEB2-23AC-D5A3-05D3-DABF0CD65A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BF5820A-4C34-550D-E84F-1B2B8DF91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183B6E7-8FEF-B669-C014-C053AA7C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6F7D17-F737-6AC0-917F-8460E1CFF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73C929-DDD2-DBC9-142D-C57B5DD91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35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DAFB11-C9BD-6EB0-628F-A0AA5C88D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9F6EA3E-C2ED-FECB-0F8D-587769CB8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18DB38E-7DD0-02E9-680B-F0FF617DB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A89B0BD-7815-5107-C395-22F81A6D8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27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10313D-DEE4-106A-3AF5-52E92EE6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EB3B8E4-411A-3166-9BB7-B9D9BEE3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097E10-9C52-172A-A11D-AA080AB22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9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D3F3CE-5208-D531-2FB8-0079ACD3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5F82B-D3C3-99C6-18CC-1F7B87672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78B684D-C6D1-6FCA-B912-2769F118A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2753ED-89ED-67CC-AE7F-A06FBEFC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BEFE81-E0C3-951E-1942-74E01C6A3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563B91-E359-7429-47F3-F6E2A07D0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06DAC-C22C-B560-87BE-453E29AA9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B0B480-DD21-9370-3D0F-E51AF6367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21D9A8-44E3-09E6-097F-267BFB2E0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1472A0-4D24-69DF-280A-C3B7B447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1B14CB-480D-FB45-D62F-98A065C5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EB3072-083C-2216-C5B7-C7DD01A8C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9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4EBA0C8-0A5F-97C9-59E4-420ABCCB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F3E33F-3028-00CA-3DCE-0A1531D28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068DCB-0C3E-B1A2-4DB2-C236BF2615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147BD-217B-41CC-AA65-83AFEF64179E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AD433B-4877-5660-56EA-8965A585F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DF1ACD-F114-DFC0-6E2E-7E3FE6A36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7E34-D4CA-4C5E-A473-A808F0BAF0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56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7197BD-469F-AC11-6C51-D5F49B580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563" y="1709796"/>
            <a:ext cx="10584873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Интернет как новое публичное пространство: освобождение или утрата живого общения?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53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71FE79E-0E04-55BD-0E6A-FA89128A0A6B}"/>
              </a:ext>
            </a:extLst>
          </p:cNvPr>
          <p:cNvSpPr txBox="1"/>
          <p:nvPr/>
        </p:nvSpPr>
        <p:spPr>
          <a:xfrm>
            <a:off x="85898" y="88670"/>
            <a:ext cx="10188633" cy="681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900" dirty="0"/>
              <a:t>	Сегодня интернет всё чаще рассматривается как замена традиционных публичных пространств: площадей, парков, кафе, библиотек, клубов. В виртуальной среде можно </a:t>
            </a:r>
            <a:r>
              <a:rPr lang="ru-RU" sz="1900" dirty="0">
                <a:solidFill>
                  <a:srgbClr val="FF0000"/>
                </a:solidFill>
              </a:rPr>
              <a:t>обсуждать</a:t>
            </a:r>
            <a:r>
              <a:rPr lang="ru-RU" sz="1900" dirty="0"/>
              <a:t> новости, искать единомышленников, </a:t>
            </a:r>
            <a:r>
              <a:rPr lang="ru-RU" sz="1900" dirty="0">
                <a:solidFill>
                  <a:srgbClr val="FF0000"/>
                </a:solidFill>
              </a:rPr>
              <a:t>выражать</a:t>
            </a:r>
            <a:r>
              <a:rPr lang="ru-RU" sz="1900" dirty="0"/>
              <a:t> своё мнение. Но способен ли интернет полностью </a:t>
            </a:r>
            <a:r>
              <a:rPr lang="ru-RU" sz="1900" dirty="0">
                <a:solidFill>
                  <a:srgbClr val="FF0000"/>
                </a:solidFill>
              </a:rPr>
              <a:t>заместить</a:t>
            </a:r>
            <a:r>
              <a:rPr lang="ru-RU" sz="1900" dirty="0"/>
              <a:t> живое общение и контакт с миром? А если да, то к чему это </a:t>
            </a:r>
            <a:r>
              <a:rPr lang="ru-RU" sz="1900" dirty="0">
                <a:solidFill>
                  <a:srgbClr val="FF0000"/>
                </a:solidFill>
              </a:rPr>
              <a:t>приведет</a:t>
            </a:r>
            <a:r>
              <a:rPr lang="ru-RU" sz="1900" dirty="0"/>
              <a:t>?</a:t>
            </a:r>
          </a:p>
          <a:p>
            <a:pPr algn="just">
              <a:buNone/>
            </a:pPr>
            <a:r>
              <a:rPr lang="ru-RU" sz="1900" dirty="0"/>
              <a:t>	Сторонники «цифрового переворота» </a:t>
            </a:r>
            <a:r>
              <a:rPr lang="ru-RU" sz="1900" dirty="0">
                <a:solidFill>
                  <a:srgbClr val="FF0000"/>
                </a:solidFill>
              </a:rPr>
              <a:t>утверждают,</a:t>
            </a:r>
            <a:r>
              <a:rPr lang="ru-RU" sz="1900" dirty="0"/>
              <a:t> что виртуальное пространство </a:t>
            </a:r>
            <a:r>
              <a:rPr lang="ru-RU" sz="1900" dirty="0">
                <a:solidFill>
                  <a:srgbClr val="FF0000"/>
                </a:solidFill>
              </a:rPr>
              <a:t>открывает</a:t>
            </a:r>
            <a:r>
              <a:rPr lang="ru-RU" sz="1900" dirty="0"/>
              <a:t> невиданные возможности для самовыражения. Анонимность и отсутствие территориальных границ </a:t>
            </a:r>
            <a:r>
              <a:rPr lang="ru-RU" sz="1900" dirty="0">
                <a:solidFill>
                  <a:srgbClr val="FF0000"/>
                </a:solidFill>
              </a:rPr>
              <a:t>позволяют</a:t>
            </a:r>
            <a:r>
              <a:rPr lang="ru-RU" sz="1900" dirty="0"/>
              <a:t> </a:t>
            </a:r>
            <a:r>
              <a:rPr lang="ru-RU" sz="1900" dirty="0">
                <a:solidFill>
                  <a:srgbClr val="FF0000"/>
                </a:solidFill>
              </a:rPr>
              <a:t>общаться</a:t>
            </a:r>
            <a:r>
              <a:rPr lang="ru-RU" sz="1900" dirty="0"/>
              <a:t> людям, которые в реальной среде никогда бы не </a:t>
            </a:r>
            <a:r>
              <a:rPr lang="ru-RU" sz="1900" dirty="0">
                <a:solidFill>
                  <a:srgbClr val="FF0000"/>
                </a:solidFill>
              </a:rPr>
              <a:t>встретились</a:t>
            </a:r>
            <a:r>
              <a:rPr lang="ru-RU" sz="1900" dirty="0"/>
              <a:t>. Кроме того, онлайн-коммуникация часто </a:t>
            </a:r>
            <a:r>
              <a:rPr lang="ru-RU" sz="1900" dirty="0">
                <a:solidFill>
                  <a:srgbClr val="FF0000"/>
                </a:solidFill>
              </a:rPr>
              <a:t>оказывается</a:t>
            </a:r>
            <a:r>
              <a:rPr lang="ru-RU" sz="1900" dirty="0"/>
              <a:t> более демократичной: здесь у каждого есть шанс быть услышанным, а не </a:t>
            </a:r>
            <a:r>
              <a:rPr lang="ru-RU" sz="1900" dirty="0">
                <a:solidFill>
                  <a:srgbClr val="FF0000"/>
                </a:solidFill>
              </a:rPr>
              <a:t>затеряться</a:t>
            </a:r>
            <a:r>
              <a:rPr lang="ru-RU" sz="1900" dirty="0"/>
              <a:t> в толпе.</a:t>
            </a:r>
          </a:p>
          <a:p>
            <a:pPr algn="just">
              <a:buNone/>
            </a:pPr>
            <a:r>
              <a:rPr lang="ru-RU" sz="1900" dirty="0"/>
              <a:t>	Однако критики настаивают: цифровое посредничество не способно заменить непосредственное общение. Интернет создаёт иллюзию присутствия, но не даёт тех нюансов, которые рождаются при живом контакте — взглядов, жестов, атмосферы пространства. Более того, чрезмерное пребывание в сети может вести к социальной изоляции: человек вроде бы постоянно на связи, но на самом деле остаётся один.</a:t>
            </a:r>
          </a:p>
          <a:p>
            <a:pPr algn="just">
              <a:buNone/>
            </a:pPr>
            <a:r>
              <a:rPr lang="ru-RU" sz="1900" dirty="0"/>
              <a:t>	Наконец, интернет как публичное пространство подчинён своим законам: алгоритмы формируют информационные пузыри, где пользователи видят лишь подтверждение своих мыслей, встречают лишь удобные им мнения. В отличие от реальной улицы или площади, виртуальная среда редко сталкивает человека с радикально иными позициями.</a:t>
            </a:r>
          </a:p>
          <a:p>
            <a:pPr algn="just">
              <a:buNone/>
            </a:pPr>
            <a:r>
              <a:rPr lang="ru-RU" sz="1900" dirty="0"/>
              <a:t>	Если реальные публичные пространства постепенно исчезнут, общество рискует потерять нечто фундаментальное. И тогда вопрос уже не в том, может ли интернет заменить публичное пространство, а в том, останется ли у нас само общество как форма совместного существования.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D65A2D4-3BA6-4CD2-5107-77F949BF1719}"/>
              </a:ext>
            </a:extLst>
          </p:cNvPr>
          <p:cNvSpPr txBox="1"/>
          <p:nvPr/>
        </p:nvSpPr>
        <p:spPr>
          <a:xfrm>
            <a:off x="10485120" y="515389"/>
            <a:ext cx="15129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Какого вида выделенные глаголы?</a:t>
            </a:r>
          </a:p>
          <a:p>
            <a:r>
              <a:rPr lang="ru-RU" sz="2000" b="1" dirty="0"/>
              <a:t>Образуйте видовые пары.</a:t>
            </a:r>
          </a:p>
          <a:p>
            <a:r>
              <a:rPr lang="ru-RU" sz="2000" b="1" dirty="0"/>
              <a:t>Какие Вы знаете способы образования видовых пар?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09101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3FE531F-77C8-BCEF-14FB-D7581C011B55}"/>
              </a:ext>
            </a:extLst>
          </p:cNvPr>
          <p:cNvSpPr txBox="1"/>
          <p:nvPr/>
        </p:nvSpPr>
        <p:spPr>
          <a:xfrm>
            <a:off x="338051" y="186735"/>
            <a:ext cx="8517773" cy="599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дискуссии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Возможно ли будущее, в котором люди будут бояться выйти на улицу, предпочитая оставаться в «безопасном» интернете? Или это уже не будущее, а настоящее?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 интернет окончательно «поглотит» реальное общение, сохранится ли у людей способность к эмпатии? Как бы вы определили понятие эмпатия?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Расскажите о своих любимых общественных пространствах в Праге или в Вашем родном городе / селе. Чем они отличаются от неприятных, непривлекательных общественных пространств?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Зависит ли качество демократии от того, встречаются ли люди вживую, или достаточно общения в сети?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произойдёт с личностью, если её социальный опыт будет ограничен только цифровыми контактами?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3BC1EFA-F6ED-E661-7066-33312D64E134}"/>
              </a:ext>
            </a:extLst>
          </p:cNvPr>
          <p:cNvSpPr txBox="1"/>
          <p:nvPr/>
        </p:nvSpPr>
        <p:spPr>
          <a:xfrm>
            <a:off x="9243753" y="526473"/>
            <a:ext cx="23386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Я бы хотел высказаться / возразить кому? / подтвердить что?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 этим трудно не / согласиться.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01395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410C378-8FD7-F0D7-EA04-DAF705EF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890" y="0"/>
            <a:ext cx="3990110" cy="26600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4F2BA67-EE07-B0A6-E9A8-075A5E125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114" y="4051069"/>
            <a:ext cx="4206572" cy="28069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FA6AF53-3257-E825-52BE-D7288EAC0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72495"/>
            <a:ext cx="3729953" cy="248550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C7B753F-221E-4BAD-9F89-6A329FE44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229333" cy="280416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8D88788-2782-998F-EE46-1B8FC52197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190" y="245577"/>
            <a:ext cx="4078843" cy="187286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FA57D45-D407-54C5-3CFC-9C855ECB76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1990725"/>
            <a:ext cx="5334000" cy="287655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C2D9EEF-8E10-3B00-AB4A-3C20257F35F4}"/>
              </a:ext>
            </a:extLst>
          </p:cNvPr>
          <p:cNvSpPr txBox="1"/>
          <p:nvPr/>
        </p:nvSpPr>
        <p:spPr>
          <a:xfrm>
            <a:off x="4011876" y="5116483"/>
            <a:ext cx="3643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Каковы характеристики хорошего общественного пространства?</a:t>
            </a:r>
            <a:endParaRPr lang="cs-CZ" sz="2400" b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D162359-4289-ADE7-CE5C-18C8E6E7E63A}"/>
              </a:ext>
            </a:extLst>
          </p:cNvPr>
          <p:cNvSpPr txBox="1"/>
          <p:nvPr/>
        </p:nvSpPr>
        <p:spPr>
          <a:xfrm>
            <a:off x="48314" y="3013501"/>
            <a:ext cx="3280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Что пошло не так на некоторых картинках?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430424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F0839E9-1384-7E58-09BE-216B9D622F15}"/>
              </a:ext>
            </a:extLst>
          </p:cNvPr>
          <p:cNvSpPr txBox="1"/>
          <p:nvPr/>
        </p:nvSpPr>
        <p:spPr>
          <a:xfrm>
            <a:off x="947651" y="1823258"/>
            <a:ext cx="106070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эссе:</a:t>
            </a:r>
          </a:p>
          <a:p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Идеальное общественное пространство, как оно выглядит?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Общественное пространство в моем родном городе / деревне и в Праге.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Виртуальное и реальное место общения: что мы теряем и что приобретаем?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4409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02204CF-BFE9-1D6F-6764-5CC1EE0A6162}"/>
              </a:ext>
            </a:extLst>
          </p:cNvPr>
          <p:cNvSpPr txBox="1"/>
          <p:nvPr/>
        </p:nvSpPr>
        <p:spPr>
          <a:xfrm>
            <a:off x="476596" y="663407"/>
            <a:ext cx="11122429" cy="5348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Трудные слова и выражения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заместить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заменить что-то другим, выполнять ту же функцию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единомышленник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человек, который думает так же, разделяет взгляды другого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затеряться в толпе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–стать незаметным среди большого количества людей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непосредственный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прямой, без посредников, без преград, без задних мыслей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иллюзия присутствия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впечатление, будто что-то реально происходит рядом, хотя на самом деле это не так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столкнуться с иными позициями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встретить другие, отличные мнения или взгляды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живое присутствие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реальное нахождение человека рядом, «здесь и сейчас»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совместное существование 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жизнь вместе с другими, в обществе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cs-CZ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117869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591</Words>
  <Application>Microsoft Office PowerPoint</Application>
  <PresentationFormat>Širokoúhlá obrazovka</PresentationFormat>
  <Paragraphs>37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Wingdings</vt:lpstr>
      <vt:lpstr>Motiv Office</vt:lpstr>
      <vt:lpstr>Интернет как новое публичное пространство: освобождение или утрата живого общения?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4</cp:revision>
  <dcterms:created xsi:type="dcterms:W3CDTF">2025-09-16T10:12:00Z</dcterms:created>
  <dcterms:modified xsi:type="dcterms:W3CDTF">2025-09-22T15:15:42Z</dcterms:modified>
</cp:coreProperties>
</file>