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7" r:id="rId1"/>
    <p:sldMasterId id="2147483879" r:id="rId2"/>
  </p:sldMasterIdLst>
  <p:notesMasterIdLst>
    <p:notesMasterId r:id="rId31"/>
  </p:notesMasterIdLst>
  <p:sldIdLst>
    <p:sldId id="316" r:id="rId3"/>
    <p:sldId id="270" r:id="rId4"/>
    <p:sldId id="318" r:id="rId5"/>
    <p:sldId id="314" r:id="rId6"/>
    <p:sldId id="276" r:id="rId7"/>
    <p:sldId id="290" r:id="rId8"/>
    <p:sldId id="278" r:id="rId9"/>
    <p:sldId id="275" r:id="rId10"/>
    <p:sldId id="280" r:id="rId11"/>
    <p:sldId id="295" r:id="rId12"/>
    <p:sldId id="321" r:id="rId13"/>
    <p:sldId id="287" r:id="rId14"/>
    <p:sldId id="313" r:id="rId15"/>
    <p:sldId id="284" r:id="rId16"/>
    <p:sldId id="265" r:id="rId17"/>
    <p:sldId id="296" r:id="rId18"/>
    <p:sldId id="259" r:id="rId19"/>
    <p:sldId id="301" r:id="rId20"/>
    <p:sldId id="283" r:id="rId21"/>
    <p:sldId id="269" r:id="rId22"/>
    <p:sldId id="303" r:id="rId23"/>
    <p:sldId id="273" r:id="rId24"/>
    <p:sldId id="311" r:id="rId25"/>
    <p:sldId id="319" r:id="rId26"/>
    <p:sldId id="312" r:id="rId27"/>
    <p:sldId id="308" r:id="rId28"/>
    <p:sldId id="309" r:id="rId29"/>
    <p:sldId id="320"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ýchozí oddíl" id="{CA043EB8-14BF-482E-84C0-3FAE9D45938B}">
          <p14:sldIdLst>
            <p14:sldId id="316"/>
            <p14:sldId id="270"/>
            <p14:sldId id="318"/>
            <p14:sldId id="314"/>
            <p14:sldId id="276"/>
            <p14:sldId id="290"/>
            <p14:sldId id="278"/>
            <p14:sldId id="275"/>
            <p14:sldId id="280"/>
            <p14:sldId id="295"/>
            <p14:sldId id="321"/>
            <p14:sldId id="287"/>
            <p14:sldId id="313"/>
            <p14:sldId id="284"/>
            <p14:sldId id="265"/>
            <p14:sldId id="296"/>
            <p14:sldId id="259"/>
            <p14:sldId id="301"/>
            <p14:sldId id="283"/>
            <p14:sldId id="269"/>
            <p14:sldId id="303"/>
            <p14:sldId id="273"/>
            <p14:sldId id="311"/>
            <p14:sldId id="319"/>
            <p14:sldId id="312"/>
            <p14:sldId id="308"/>
            <p14:sldId id="309"/>
            <p14:sldId id="32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Allinone" initials="LA" lastIdx="1" clrIdx="0">
    <p:extLst>
      <p:ext uri="{19B8F6BF-5375-455C-9EA6-DF929625EA0E}">
        <p15:presenceInfo xmlns:p15="http://schemas.microsoft.com/office/powerpoint/2012/main" userId="Lenovo Allinon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78" autoAdjust="0"/>
    <p:restoredTop sz="86121" autoAdjust="0"/>
  </p:normalViewPr>
  <p:slideViewPr>
    <p:cSldViewPr snapToGrid="0">
      <p:cViewPr varScale="1">
        <p:scale>
          <a:sx n="106" d="100"/>
          <a:sy n="106" d="100"/>
        </p:scale>
        <p:origin x="546"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289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1FCE4F-2CFE-49C3-BB82-31F8F3DFAE92}" type="datetimeFigureOut">
              <a:rPr lang="cs-CZ" smtClean="0"/>
              <a:t>07.12.2020</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8F7160-B999-4DF2-9BFD-7E978E1FE61D}" type="slidenum">
              <a:rPr lang="cs-CZ" smtClean="0"/>
              <a:t>‹#›</a:t>
            </a:fld>
            <a:endParaRPr lang="cs-CZ"/>
          </a:p>
        </p:txBody>
      </p:sp>
    </p:spTree>
    <p:extLst>
      <p:ext uri="{BB962C8B-B14F-4D97-AF65-F5344CB8AC3E}">
        <p14:creationId xmlns:p14="http://schemas.microsoft.com/office/powerpoint/2010/main" val="2335276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Jak si představujeme Ježíška? Jak uvidíme, je to české (a možná snad ještě slovenské) specifikum. Na tomto obrázku jsou naznačeny konceptualizace Ježíška (jeho obraz v naší mysli, individuální – i kolektivní, tj. kultuře). Tento obraz není jednotný, má několik variant – ale některé podoby jsou frekventovanější než jiné. O tom však dále.</a:t>
            </a:r>
          </a:p>
        </p:txBody>
      </p:sp>
      <p:sp>
        <p:nvSpPr>
          <p:cNvPr id="4" name="Zástupný symbol pro číslo snímku 3"/>
          <p:cNvSpPr>
            <a:spLocks noGrp="1"/>
          </p:cNvSpPr>
          <p:nvPr>
            <p:ph type="sldNum" sz="quarter" idx="10"/>
          </p:nvPr>
        </p:nvSpPr>
        <p:spPr/>
        <p:txBody>
          <a:bodyPr/>
          <a:lstStyle/>
          <a:p>
            <a:fld id="{1A8F7160-B999-4DF2-9BFD-7E978E1FE61D}" type="slidenum">
              <a:rPr lang="cs-CZ" smtClean="0"/>
              <a:t>2</a:t>
            </a:fld>
            <a:endParaRPr lang="cs-CZ"/>
          </a:p>
        </p:txBody>
      </p:sp>
    </p:spTree>
    <p:extLst>
      <p:ext uri="{BB962C8B-B14F-4D97-AF65-F5344CB8AC3E}">
        <p14:creationId xmlns:p14="http://schemas.microsoft.com/office/powerpoint/2010/main" val="2310027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Veřejné akce na podporu „záchrany Ježíška“. </a:t>
            </a:r>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12</a:t>
            </a:fld>
            <a:endParaRPr lang="cs-CZ"/>
          </a:p>
        </p:txBody>
      </p:sp>
    </p:spTree>
    <p:extLst>
      <p:ext uri="{BB962C8B-B14F-4D97-AF65-F5344CB8AC3E}">
        <p14:creationId xmlns:p14="http://schemas.microsoft.com/office/powerpoint/2010/main" val="1541275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Na podporu této myšlenky vznikla i píseň  a klip Viléma Čoka (možno přehrát).</a:t>
            </a:r>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13</a:t>
            </a:fld>
            <a:endParaRPr lang="cs-CZ"/>
          </a:p>
        </p:txBody>
      </p:sp>
    </p:spTree>
    <p:extLst>
      <p:ext uri="{BB962C8B-B14F-4D97-AF65-F5344CB8AC3E}">
        <p14:creationId xmlns:p14="http://schemas.microsoft.com/office/powerpoint/2010/main" val="426522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Nepřátelské postoje vůči postavám vánočních dárců z jiných kultur.</a:t>
            </a:r>
          </a:p>
        </p:txBody>
      </p:sp>
      <p:sp>
        <p:nvSpPr>
          <p:cNvPr id="4" name="Zástupný symbol pro číslo snímku 3"/>
          <p:cNvSpPr>
            <a:spLocks noGrp="1"/>
          </p:cNvSpPr>
          <p:nvPr>
            <p:ph type="sldNum" sz="quarter" idx="10"/>
          </p:nvPr>
        </p:nvSpPr>
        <p:spPr/>
        <p:txBody>
          <a:bodyPr/>
          <a:lstStyle/>
          <a:p>
            <a:fld id="{1A8F7160-B999-4DF2-9BFD-7E978E1FE61D}" type="slidenum">
              <a:rPr lang="cs-CZ" smtClean="0"/>
              <a:t>14</a:t>
            </a:fld>
            <a:endParaRPr lang="cs-CZ"/>
          </a:p>
        </p:txBody>
      </p:sp>
    </p:spTree>
    <p:extLst>
      <p:ext uri="{BB962C8B-B14F-4D97-AF65-F5344CB8AC3E}">
        <p14:creationId xmlns:p14="http://schemas.microsoft.com/office/powerpoint/2010/main" val="1447789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A8F7160-B999-4DF2-9BFD-7E978E1FE61D}" type="slidenum">
              <a:rPr lang="cs-CZ" smtClean="0"/>
              <a:t>15</a:t>
            </a:fld>
            <a:endParaRPr lang="cs-CZ"/>
          </a:p>
        </p:txBody>
      </p:sp>
    </p:spTree>
    <p:extLst>
      <p:ext uri="{BB962C8B-B14F-4D97-AF65-F5344CB8AC3E}">
        <p14:creationId xmlns:p14="http://schemas.microsoft.com/office/powerpoint/2010/main" val="3041230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Těžko se kvantifikuje, protože někteří respondenti uvádějí více představ nebo představy, v nichž se několik podob Ježíška mísí. Viz dále - - -</a:t>
            </a:r>
          </a:p>
        </p:txBody>
      </p:sp>
      <p:sp>
        <p:nvSpPr>
          <p:cNvPr id="4" name="Zástupný symbol pro číslo snímku 3"/>
          <p:cNvSpPr>
            <a:spLocks noGrp="1"/>
          </p:cNvSpPr>
          <p:nvPr>
            <p:ph type="sldNum" sz="quarter" idx="10"/>
          </p:nvPr>
        </p:nvSpPr>
        <p:spPr/>
        <p:txBody>
          <a:bodyPr/>
          <a:lstStyle/>
          <a:p>
            <a:fld id="{1A8F7160-B999-4DF2-9BFD-7E978E1FE61D}" type="slidenum">
              <a:rPr lang="cs-CZ" smtClean="0"/>
              <a:t>17</a:t>
            </a:fld>
            <a:endParaRPr lang="cs-CZ"/>
          </a:p>
        </p:txBody>
      </p:sp>
    </p:spTree>
    <p:extLst>
      <p:ext uri="{BB962C8B-B14F-4D97-AF65-F5344CB8AC3E}">
        <p14:creationId xmlns:p14="http://schemas.microsoft.com/office/powerpoint/2010/main" val="1499622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 téže době jako náš výzkum proběhla i soutěž o nejlepší kresbu Ježíška (v několika městech ČR). Některé z nich ilustrují </a:t>
            </a:r>
            <a:r>
              <a:rPr lang="cs-CZ" dirty="0" err="1"/>
              <a:t>blendy</a:t>
            </a:r>
            <a:r>
              <a:rPr lang="cs-CZ" dirty="0"/>
              <a:t> vyjádřené verbálně (viz předchozí slidy). Vyskytuje se podoba ježka.  </a:t>
            </a:r>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19</a:t>
            </a:fld>
            <a:endParaRPr lang="cs-CZ"/>
          </a:p>
        </p:txBody>
      </p:sp>
    </p:spTree>
    <p:extLst>
      <p:ext uri="{BB962C8B-B14F-4D97-AF65-F5344CB8AC3E}">
        <p14:creationId xmlns:p14="http://schemas.microsoft.com/office/powerpoint/2010/main" val="25410373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Blendy</a:t>
            </a:r>
            <a:r>
              <a:rPr lang="cs-CZ" dirty="0"/>
              <a:t>, které je možno najít ve virtuálním prostoru.</a:t>
            </a:r>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20</a:t>
            </a:fld>
            <a:endParaRPr lang="cs-CZ"/>
          </a:p>
        </p:txBody>
      </p:sp>
    </p:spTree>
    <p:extLst>
      <p:ext uri="{BB962C8B-B14F-4D97-AF65-F5344CB8AC3E}">
        <p14:creationId xmlns:p14="http://schemas.microsoft.com/office/powerpoint/2010/main" val="95704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Blíže – v literatuře --- </a:t>
            </a:r>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26</a:t>
            </a:fld>
            <a:endParaRPr lang="cs-CZ"/>
          </a:p>
        </p:txBody>
      </p:sp>
    </p:spTree>
    <p:extLst>
      <p:ext uri="{BB962C8B-B14F-4D97-AF65-F5344CB8AC3E}">
        <p14:creationId xmlns:p14="http://schemas.microsoft.com/office/powerpoint/2010/main" val="65290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27</a:t>
            </a:fld>
            <a:endParaRPr lang="cs-CZ"/>
          </a:p>
        </p:txBody>
      </p:sp>
    </p:spTree>
    <p:extLst>
      <p:ext uri="{BB962C8B-B14F-4D97-AF65-F5344CB8AC3E}">
        <p14:creationId xmlns:p14="http://schemas.microsoft.com/office/powerpoint/2010/main" val="702192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Podoby Ježíška ve veřejném prostoru i v dětské kresbě (plnící požadavek „nakresli Ježíška“).</a:t>
            </a:r>
          </a:p>
        </p:txBody>
      </p:sp>
      <p:sp>
        <p:nvSpPr>
          <p:cNvPr id="4" name="Zástupný symbol pro číslo snímku 3"/>
          <p:cNvSpPr>
            <a:spLocks noGrp="1"/>
          </p:cNvSpPr>
          <p:nvPr>
            <p:ph type="sldNum" sz="quarter" idx="10"/>
          </p:nvPr>
        </p:nvSpPr>
        <p:spPr/>
        <p:txBody>
          <a:bodyPr/>
          <a:lstStyle/>
          <a:p>
            <a:fld id="{1A8F7160-B999-4DF2-9BFD-7E978E1FE61D}" type="slidenum">
              <a:rPr lang="cs-CZ" smtClean="0"/>
              <a:t>3</a:t>
            </a:fld>
            <a:endParaRPr lang="cs-CZ"/>
          </a:p>
        </p:txBody>
      </p:sp>
    </p:spTree>
    <p:extLst>
      <p:ext uri="{BB962C8B-B14F-4D97-AF65-F5344CB8AC3E}">
        <p14:creationId xmlns:p14="http://schemas.microsoft.com/office/powerpoint/2010/main" val="2920640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Odkazuji ke studiím k těmto slovům / pojmům, které jsou umístěny na </a:t>
            </a:r>
            <a:r>
              <a:rPr lang="cs-CZ" dirty="0" err="1"/>
              <a:t>Moodle</a:t>
            </a:r>
            <a:r>
              <a:rPr lang="cs-CZ" dirty="0"/>
              <a:t> (kurz Úvod do kognitivní lingvistiky, bez hesla). A na dostupnou studii: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Vaňková, I.: Ježíšek jako pojmový konstrukt a klíčové slovo české kultury. Etnolingvistická studie. </a:t>
            </a:r>
            <a:r>
              <a:rPr lang="cs-CZ" i="1" dirty="0" err="1"/>
              <a:t>Jazykovedný</a:t>
            </a:r>
            <a:r>
              <a:rPr lang="cs-CZ" i="1" dirty="0"/>
              <a:t> časopis</a:t>
            </a:r>
            <a:r>
              <a:rPr lang="cs-CZ" dirty="0"/>
              <a:t>, 2018, 69, 1, s. 51-77. ISSN 1337-6853 (tištěné vydání), 1337-9569 (online). Dostupné na: https://www.juls.savba.sk/ediela/jc/2018/1/jc18-01.pdf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Literatura je uvedena na posledním slidu této prezentace.                                                                                                                                                                                                                                                                    </a:t>
            </a:r>
          </a:p>
          <a:p>
            <a:endParaRPr lang="cs-CZ" dirty="0"/>
          </a:p>
        </p:txBody>
      </p:sp>
      <p:sp>
        <p:nvSpPr>
          <p:cNvPr id="4" name="Zástupný symbol pro číslo snímku 3"/>
          <p:cNvSpPr>
            <a:spLocks noGrp="1"/>
          </p:cNvSpPr>
          <p:nvPr>
            <p:ph type="sldNum" sz="quarter" idx="10"/>
          </p:nvPr>
        </p:nvSpPr>
        <p:spPr/>
        <p:txBody>
          <a:bodyPr/>
          <a:lstStyle/>
          <a:p>
            <a:fld id="{1A8F7160-B999-4DF2-9BFD-7E978E1FE61D}" type="slidenum">
              <a:rPr lang="cs-CZ" smtClean="0"/>
              <a:t>5</a:t>
            </a:fld>
            <a:endParaRPr lang="cs-CZ"/>
          </a:p>
        </p:txBody>
      </p:sp>
    </p:spTree>
    <p:extLst>
      <p:ext uri="{BB962C8B-B14F-4D97-AF65-F5344CB8AC3E}">
        <p14:creationId xmlns:p14="http://schemas.microsoft.com/office/powerpoint/2010/main" val="1925505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Vše se dále konkretizuje – pokud to není srozumitelné, bude!</a:t>
            </a:r>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6</a:t>
            </a:fld>
            <a:endParaRPr lang="cs-CZ"/>
          </a:p>
        </p:txBody>
      </p:sp>
    </p:spTree>
    <p:extLst>
      <p:ext uri="{BB962C8B-B14F-4D97-AF65-F5344CB8AC3E}">
        <p14:creationId xmlns:p14="http://schemas.microsoft.com/office/powerpoint/2010/main" val="2941352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Těmto datům se někdy říká i „slovníková“ – podle zdroje, odkud je získáváme.</a:t>
            </a:r>
          </a:p>
          <a:p>
            <a:r>
              <a:rPr lang="cs-CZ" dirty="0"/>
              <a:t>K významu, jak je </a:t>
            </a:r>
            <a:r>
              <a:rPr lang="cs-CZ" dirty="0" err="1"/>
              <a:t>vymezpván</a:t>
            </a:r>
            <a:r>
              <a:rPr lang="cs-CZ" dirty="0"/>
              <a:t> v dosavadních výkladových slovnících češtiny: význam č. 2 tam není </a:t>
            </a:r>
            <a:r>
              <a:rPr lang="cs-CZ" dirty="0" err="1"/>
              <a:t>uvedne</a:t>
            </a:r>
            <a:r>
              <a:rPr lang="cs-CZ" dirty="0"/>
              <a:t>, Ježíšek dárce je ztotožněn s „dětskou podobou Ježíše“, 1. významem: ale je evidentní, že dnes se tento význam !dárce“ osamostatnil a mluvčí si ho už tolik nespojují s „dítětem Ježíšem“ (ale třeba s ježkem). Viz dále.</a:t>
            </a:r>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7</a:t>
            </a:fld>
            <a:endParaRPr lang="cs-CZ"/>
          </a:p>
        </p:txBody>
      </p:sp>
    </p:spTree>
    <p:extLst>
      <p:ext uri="{BB962C8B-B14F-4D97-AF65-F5344CB8AC3E}">
        <p14:creationId xmlns:p14="http://schemas.microsoft.com/office/powerpoint/2010/main" val="1059034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Text  (úryvek z 12. kapitoly Babičky B. Němcové) je uveden ve studii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Vaňková, I.: Ježíšek jako pojmový konstrukt a klíčové slovo české kultury. Etnolingvistická studie. </a:t>
            </a:r>
            <a:r>
              <a:rPr lang="cs-CZ" i="1" dirty="0" err="1"/>
              <a:t>Jazykovedný</a:t>
            </a:r>
            <a:r>
              <a:rPr lang="cs-CZ" i="1" dirty="0"/>
              <a:t> časopis</a:t>
            </a:r>
            <a:r>
              <a:rPr lang="cs-CZ" dirty="0"/>
              <a:t>, 2018, 69, 1, s. 51-77. ISSN 1337-6853 (tištěné vydání), 1337-9569 (online). Dostupné na: https://www.juls.savba.sk/ediela/jc/2018/1/jc18-01.pdf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 také v přiloženém handoutu.  </a:t>
            </a:r>
          </a:p>
          <a:p>
            <a:endParaRPr lang="cs-CZ" dirty="0"/>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8</a:t>
            </a:fld>
            <a:endParaRPr lang="cs-CZ"/>
          </a:p>
        </p:txBody>
      </p:sp>
    </p:spTree>
    <p:extLst>
      <p:ext uri="{BB962C8B-B14F-4D97-AF65-F5344CB8AC3E}">
        <p14:creationId xmlns:p14="http://schemas.microsoft.com/office/powerpoint/2010/main" val="1142097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Známý úryvek projevu, ideologizující Vánoce v intencích prosazujícího se komunistického obrazu světa. Příběh o narození Ježíška se rozehrává v opozici chudoby a bohatství (v třídní ideologii vykořisťujícího kapitalismu). Viz dále …</a:t>
            </a:r>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9</a:t>
            </a:fld>
            <a:endParaRPr lang="cs-CZ"/>
          </a:p>
        </p:txBody>
      </p:sp>
    </p:spTree>
    <p:extLst>
      <p:ext uri="{BB962C8B-B14F-4D97-AF65-F5344CB8AC3E}">
        <p14:creationId xmlns:p14="http://schemas.microsoft.com/office/powerpoint/2010/main" val="4256548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Ježíšek a děda Mráz jsou prezentovány jako jedna osoba – „Ježíšek vyrostl… zestárl … má pěkný kožíšek … má se dobře…“  (stejně jako naši pracující). </a:t>
            </a:r>
          </a:p>
          <a:p>
            <a:r>
              <a:rPr lang="cs-CZ" dirty="0"/>
              <a:t>Vzniká </a:t>
            </a:r>
            <a:r>
              <a:rPr lang="cs-CZ" dirty="0" err="1"/>
              <a:t>blend</a:t>
            </a:r>
            <a:r>
              <a:rPr lang="cs-CZ" dirty="0"/>
              <a:t>, konceptuální splynulina / smíšenina. Splývají dva pojmové prostory: dítě narozené v Betlémě (Ježíšek) + děda Mráz (postava z prostoru Ruska – ideologicky adorovaného Sovětského svazu) – splývají.</a:t>
            </a:r>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10</a:t>
            </a:fld>
            <a:endParaRPr lang="cs-CZ"/>
          </a:p>
        </p:txBody>
      </p:sp>
    </p:spTree>
    <p:extLst>
      <p:ext uri="{BB962C8B-B14F-4D97-AF65-F5344CB8AC3E}">
        <p14:creationId xmlns:p14="http://schemas.microsoft.com/office/powerpoint/2010/main" val="2499547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 prvních dekádách 21. století dochází k dalšímu přehodnocení obrazu Vánoc (a Ježíška). Obranou proti postmodernímu mísení kultur jsou různé iniciativy prosazující </a:t>
            </a:r>
            <a:r>
              <a:rPr lang="cs-CZ" dirty="0" err="1"/>
              <a:t>návraz</a:t>
            </a:r>
            <a:r>
              <a:rPr lang="cs-CZ" dirty="0"/>
              <a:t> k tradicím „českých Vánoc“, k nimž patří Ježíšek. Připomíná se, že v našem prostoru není místo ani pro komunistickou ideologii (již reprezentuje Děda Mráz) ani americkou komercionalizaci sakrálních hodnot (Santa </a:t>
            </a:r>
            <a:r>
              <a:rPr lang="cs-CZ" dirty="0" err="1"/>
              <a:t>Claus</a:t>
            </a:r>
            <a:r>
              <a:rPr lang="cs-CZ" dirty="0"/>
              <a:t>) .</a:t>
            </a:r>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11</a:t>
            </a:fld>
            <a:endParaRPr lang="cs-CZ"/>
          </a:p>
        </p:txBody>
      </p:sp>
    </p:spTree>
    <p:extLst>
      <p:ext uri="{BB962C8B-B14F-4D97-AF65-F5344CB8AC3E}">
        <p14:creationId xmlns:p14="http://schemas.microsoft.com/office/powerpoint/2010/main" val="1618003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Zástupný symbol pro datum 3"/>
          <p:cNvSpPr>
            <a:spLocks noGrp="1"/>
          </p:cNvSpPr>
          <p:nvPr>
            <p:ph type="dt" sz="half" idx="10"/>
          </p:nvPr>
        </p:nvSpPr>
        <p:spPr/>
        <p:txBody>
          <a:bodyPr/>
          <a:lstStyle/>
          <a:p>
            <a:fld id="{DDA51639-B2D6-4652-B8C3-1B4C224A7BAF}" type="datetimeFigureOut">
              <a:rPr lang="en-US" smtClean="0"/>
              <a:t>12/7/2020</a:t>
            </a:fld>
            <a:endParaRPr lang="en-US" dirty="0"/>
          </a:p>
        </p:txBody>
      </p:sp>
      <p:sp>
        <p:nvSpPr>
          <p:cNvPr id="5" name="Zástupný symbol pro zápatí 4"/>
          <p:cNvSpPr>
            <a:spLocks noGrp="1"/>
          </p:cNvSpPr>
          <p:nvPr>
            <p:ph type="ftr" sz="quarter" idx="11"/>
          </p:nvPr>
        </p:nvSpPr>
        <p:spPr/>
        <p:txBody>
          <a:bodyPr/>
          <a:lstStyle/>
          <a:p>
            <a:endParaRPr lang="en-US" dirty="0"/>
          </a:p>
        </p:txBody>
      </p:sp>
      <p:sp>
        <p:nvSpPr>
          <p:cNvPr id="6" name="Zástupný symbol pro číslo snímku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75001471"/>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11A6AA8-A04B-4104-9AE2-BD48D340E27F}" type="datetimeFigureOut">
              <a:rPr lang="en-US" smtClean="0"/>
              <a:t>12/7/2020</a:t>
            </a:fld>
            <a:endParaRPr lang="en-US" dirty="0"/>
          </a:p>
        </p:txBody>
      </p:sp>
      <p:sp>
        <p:nvSpPr>
          <p:cNvPr id="5" name="Zástupný symbol pro zápatí 4"/>
          <p:cNvSpPr>
            <a:spLocks noGrp="1"/>
          </p:cNvSpPr>
          <p:nvPr>
            <p:ph type="ftr" sz="quarter" idx="11"/>
          </p:nvPr>
        </p:nvSpPr>
        <p:spPr/>
        <p:txBody>
          <a:bodyPr/>
          <a:lstStyle/>
          <a:p>
            <a:endParaRPr lang="en-US" dirty="0"/>
          </a:p>
        </p:txBody>
      </p:sp>
      <p:sp>
        <p:nvSpPr>
          <p:cNvPr id="6" name="Zástupný symbol pro číslo snímku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439642438"/>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B4E0BF79-FAC6-4A96-8DE1-F7B82E2E1652}" type="datetimeFigureOut">
              <a:rPr lang="en-US" smtClean="0"/>
              <a:t>12/7/2020</a:t>
            </a:fld>
            <a:endParaRPr lang="en-US" dirty="0"/>
          </a:p>
        </p:txBody>
      </p:sp>
      <p:sp>
        <p:nvSpPr>
          <p:cNvPr id="5" name="Zástupný symbol pro zápatí 4"/>
          <p:cNvSpPr>
            <a:spLocks noGrp="1"/>
          </p:cNvSpPr>
          <p:nvPr>
            <p:ph type="ftr" sz="quarter" idx="11"/>
          </p:nvPr>
        </p:nvSpPr>
        <p:spPr/>
        <p:txBody>
          <a:bodyPr/>
          <a:lstStyle/>
          <a:p>
            <a:endParaRPr lang="en-US" dirty="0"/>
          </a:p>
        </p:txBody>
      </p:sp>
      <p:sp>
        <p:nvSpPr>
          <p:cNvPr id="6" name="Zástupný symbol pro číslo snímku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721282575"/>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Zástupný symbol pro datum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DA51639-B2D6-4652-B8C3-1B4C224A7BA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12/7/2020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Zástupný symbol pro zápatí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Zástupný symbol pro číslo snímku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40769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BC48EC7-AF6A-48D3-8284-14BACBEBDD8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12/7/2020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Zástupný symbol pro zápatí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Zástupný symbol pro číslo snímku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9371485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44961B7-6B89-48AB-966F-622E2788EEC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12/7/2020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Zástupný symbol pro zápatí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Zástupný symbol pro číslo snímku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2075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BD3D6FB-79CC-4683-A046-BBE785BA1BE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12/7/2020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Zástupný symbol pro zápatí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Zástupný symbol pro číslo snímku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230658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512B3E8-48F1-4B23-8498-D8A04A81EC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12/7/2020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Zástupný symbol pro zápatí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Zástupný symbol pro číslo snímku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62387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0B90D90-AA62-404D-A741-635B4370F9C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12/7/2020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Zástupný symbol pro zápatí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Zástupný symbol pro číslo snímku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797296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57002E4-6836-46D1-9DBB-3C27C0DD3A8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12/7/2020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Zástupný symbol pro zápatí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Zástupný symbol pro číslo snímku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35563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CF131DD-A141-4471-BCF9-C6073EDD7E2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12/7/2020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Zástupný symbol pro zápatí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Zástupný symbol pro číslo snímku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85784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BC48EC7-AF6A-48D3-8284-14BACBEBDD84}" type="datetimeFigureOut">
              <a:rPr lang="en-US" smtClean="0"/>
              <a:t>12/7/2020</a:t>
            </a:fld>
            <a:endParaRPr lang="en-US" dirty="0"/>
          </a:p>
        </p:txBody>
      </p:sp>
      <p:sp>
        <p:nvSpPr>
          <p:cNvPr id="5" name="Zástupný symbol pro zápatí 4"/>
          <p:cNvSpPr>
            <a:spLocks noGrp="1"/>
          </p:cNvSpPr>
          <p:nvPr>
            <p:ph type="ftr" sz="quarter" idx="11"/>
          </p:nvPr>
        </p:nvSpPr>
        <p:spPr/>
        <p:txBody>
          <a:bodyPr/>
          <a:lstStyle/>
          <a:p>
            <a:endParaRPr lang="en-US" dirty="0"/>
          </a:p>
        </p:txBody>
      </p:sp>
      <p:sp>
        <p:nvSpPr>
          <p:cNvPr id="6" name="Zástupný symbol pro číslo snímku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69377543"/>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B334A90-EB03-42F3-8859-2C2B2724C0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12/7/2020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Zástupný symbol pro zápatí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Zástupný symbol pro číslo snímku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14106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11A6AA8-A04B-4104-9AE2-BD48D340E27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12/7/2020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Zástupný symbol pro zápatí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Zástupný symbol pro číslo snímku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74776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4E0BF79-FAC6-4A96-8DE1-F7B82E2E16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12/7/2020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Zástupný symbol pro zápatí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Zástupný symbol pro číslo snímku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49645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C44961B7-6B89-48AB-966F-622E2788EECC}" type="datetimeFigureOut">
              <a:rPr lang="en-US" smtClean="0"/>
              <a:t>12/7/2020</a:t>
            </a:fld>
            <a:endParaRPr lang="en-US" dirty="0"/>
          </a:p>
        </p:txBody>
      </p:sp>
      <p:sp>
        <p:nvSpPr>
          <p:cNvPr id="5" name="Zástupný symbol pro zápatí 4"/>
          <p:cNvSpPr>
            <a:spLocks noGrp="1"/>
          </p:cNvSpPr>
          <p:nvPr>
            <p:ph type="ftr" sz="quarter" idx="11"/>
          </p:nvPr>
        </p:nvSpPr>
        <p:spPr/>
        <p:txBody>
          <a:bodyPr/>
          <a:lstStyle/>
          <a:p>
            <a:endParaRPr lang="en-US" dirty="0"/>
          </a:p>
        </p:txBody>
      </p:sp>
      <p:sp>
        <p:nvSpPr>
          <p:cNvPr id="6" name="Zástupný symbol pro číslo snímku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010988195"/>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DBD3D6FB-79CC-4683-A046-BBE785BA1BED}" type="datetimeFigureOut">
              <a:rPr lang="en-US" smtClean="0"/>
              <a:t>12/7/2020</a:t>
            </a:fld>
            <a:endParaRPr lang="en-US" dirty="0"/>
          </a:p>
        </p:txBody>
      </p:sp>
      <p:sp>
        <p:nvSpPr>
          <p:cNvPr id="6" name="Zástupný symbol pro zápatí 5"/>
          <p:cNvSpPr>
            <a:spLocks noGrp="1"/>
          </p:cNvSpPr>
          <p:nvPr>
            <p:ph type="ftr" sz="quarter" idx="11"/>
          </p:nvPr>
        </p:nvSpPr>
        <p:spPr/>
        <p:txBody>
          <a:bodyPr/>
          <a:lstStyle/>
          <a:p>
            <a:endParaRPr lang="en-US" dirty="0"/>
          </a:p>
        </p:txBody>
      </p:sp>
      <p:sp>
        <p:nvSpPr>
          <p:cNvPr id="7" name="Zástupný symbol pro číslo snímku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327219906"/>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9512B3E8-48F1-4B23-8498-D8A04A81EC9C}" type="datetimeFigureOut">
              <a:rPr lang="en-US" smtClean="0"/>
              <a:t>12/7/2020</a:t>
            </a:fld>
            <a:endParaRPr lang="en-US" dirty="0"/>
          </a:p>
        </p:txBody>
      </p:sp>
      <p:sp>
        <p:nvSpPr>
          <p:cNvPr id="8" name="Zástupný symbol pro zápatí 7"/>
          <p:cNvSpPr>
            <a:spLocks noGrp="1"/>
          </p:cNvSpPr>
          <p:nvPr>
            <p:ph type="ftr" sz="quarter" idx="11"/>
          </p:nvPr>
        </p:nvSpPr>
        <p:spPr/>
        <p:txBody>
          <a:bodyPr/>
          <a:lstStyle/>
          <a:p>
            <a:endParaRPr lang="en-US" dirty="0"/>
          </a:p>
        </p:txBody>
      </p:sp>
      <p:sp>
        <p:nvSpPr>
          <p:cNvPr id="9" name="Zástupný symbol pro číslo snímku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223497739"/>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10B90D90-AA62-404D-A741-635B4370F9CB}" type="datetimeFigureOut">
              <a:rPr lang="en-US" smtClean="0"/>
              <a:t>12/7/2020</a:t>
            </a:fld>
            <a:endParaRPr lang="en-US" dirty="0"/>
          </a:p>
        </p:txBody>
      </p:sp>
      <p:sp>
        <p:nvSpPr>
          <p:cNvPr id="4" name="Zástupný symbol pro zápatí 3"/>
          <p:cNvSpPr>
            <a:spLocks noGrp="1"/>
          </p:cNvSpPr>
          <p:nvPr>
            <p:ph type="ftr" sz="quarter" idx="11"/>
          </p:nvPr>
        </p:nvSpPr>
        <p:spPr/>
        <p:txBody>
          <a:bodyPr/>
          <a:lstStyle/>
          <a:p>
            <a:endParaRPr lang="en-US" dirty="0"/>
          </a:p>
        </p:txBody>
      </p:sp>
      <p:sp>
        <p:nvSpPr>
          <p:cNvPr id="5" name="Zástupný symbol pro číslo snímku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755764431"/>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A57002E4-6836-46D1-9DBB-3C27C0DD3A89}" type="datetimeFigureOut">
              <a:rPr lang="en-US" smtClean="0"/>
              <a:t>12/7/2020</a:t>
            </a:fld>
            <a:endParaRPr lang="en-US" dirty="0"/>
          </a:p>
        </p:txBody>
      </p:sp>
      <p:sp>
        <p:nvSpPr>
          <p:cNvPr id="3" name="Zástupný symbol pro zápatí 2"/>
          <p:cNvSpPr>
            <a:spLocks noGrp="1"/>
          </p:cNvSpPr>
          <p:nvPr>
            <p:ph type="ftr" sz="quarter" idx="11"/>
          </p:nvPr>
        </p:nvSpPr>
        <p:spPr/>
        <p:txBody>
          <a:bodyPr/>
          <a:lstStyle/>
          <a:p>
            <a:endParaRPr lang="en-US" dirty="0"/>
          </a:p>
        </p:txBody>
      </p:sp>
      <p:sp>
        <p:nvSpPr>
          <p:cNvPr id="4" name="Zástupný symbol pro číslo snímku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846224661"/>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1CF131DD-A141-4471-BCF9-C6073EDD7E20}" type="datetimeFigureOut">
              <a:rPr lang="en-US" smtClean="0"/>
              <a:t>12/7/2020</a:t>
            </a:fld>
            <a:endParaRPr lang="en-US" dirty="0"/>
          </a:p>
        </p:txBody>
      </p:sp>
      <p:sp>
        <p:nvSpPr>
          <p:cNvPr id="6" name="Zástupný symbol pro zápatí 5"/>
          <p:cNvSpPr>
            <a:spLocks noGrp="1"/>
          </p:cNvSpPr>
          <p:nvPr>
            <p:ph type="ftr" sz="quarter" idx="11"/>
          </p:nvPr>
        </p:nvSpPr>
        <p:spPr/>
        <p:txBody>
          <a:bodyPr/>
          <a:lstStyle/>
          <a:p>
            <a:endParaRPr lang="en-US" dirty="0"/>
          </a:p>
        </p:txBody>
      </p:sp>
      <p:sp>
        <p:nvSpPr>
          <p:cNvPr id="7" name="Zástupný symbol pro číslo snímku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5291662"/>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AB334A90-EB03-42F3-8859-2C2B2724C058}" type="datetimeFigureOut">
              <a:rPr lang="en-US" smtClean="0"/>
              <a:t>12/7/2020</a:t>
            </a:fld>
            <a:endParaRPr lang="en-US" dirty="0"/>
          </a:p>
        </p:txBody>
      </p:sp>
      <p:sp>
        <p:nvSpPr>
          <p:cNvPr id="6" name="Zástupný symbol pro zápatí 5"/>
          <p:cNvSpPr>
            <a:spLocks noGrp="1"/>
          </p:cNvSpPr>
          <p:nvPr>
            <p:ph type="ftr" sz="quarter" idx="11"/>
          </p:nvPr>
        </p:nvSpPr>
        <p:spPr/>
        <p:txBody>
          <a:bodyPr/>
          <a:lstStyle/>
          <a:p>
            <a:endParaRPr lang="en-US" dirty="0"/>
          </a:p>
        </p:txBody>
      </p:sp>
      <p:sp>
        <p:nvSpPr>
          <p:cNvPr id="7" name="Zástupný symbol pro číslo snímku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62035387"/>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40">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C48EC7-AF6A-48D3-8284-14BACBEBDD84}" type="datetimeFigureOut">
              <a:rPr lang="en-US" smtClean="0"/>
              <a:t>12/7/2020</a:t>
            </a:fld>
            <a:endParaRPr lang="en-US" dirty="0"/>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9737523"/>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CBC48EC7-AF6A-48D3-8284-14BACBEBDD8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12/7/2020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41320709"/>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3.xml"/><Relationship Id="rId7"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5" Type="http://schemas.openxmlformats.org/officeDocument/2006/relationships/hyperlink" Target="https://www.youtube.com/watch?v=BQ2H1yPvsyo" TargetMode="External"/><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novinky.cz/vanoce/220686-cizinci-u-nas-jezisek-je-unikat.html"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0" y="455882"/>
            <a:ext cx="12192000" cy="6268303"/>
          </a:xfrm>
        </p:spPr>
        <p:txBody>
          <a:bodyPr>
            <a:normAutofit fontScale="90000"/>
          </a:bodyPr>
          <a:lstStyle/>
          <a:p>
            <a:br>
              <a:rPr lang="sk-SK" sz="3200" b="1" dirty="0"/>
            </a:br>
            <a:br>
              <a:rPr lang="sk-SK" sz="3200" b="1" dirty="0"/>
            </a:br>
            <a:br>
              <a:rPr lang="sk-SK" sz="2200" dirty="0">
                <a:latin typeface="Times New Roman" panose="02020603050405020304" pitchFamily="18" charset="0"/>
                <a:cs typeface="Times New Roman" panose="02020603050405020304" pitchFamily="18" charset="0"/>
              </a:rPr>
            </a:br>
            <a:br>
              <a:rPr lang="sk-SK" sz="3200" b="1" dirty="0"/>
            </a:br>
            <a:br>
              <a:rPr lang="sk-SK" sz="3200" b="1" dirty="0"/>
            </a:br>
            <a:br>
              <a:rPr lang="sk-SK" sz="3200" b="1" dirty="0"/>
            </a:br>
            <a:br>
              <a:rPr lang="sk-SK" sz="3200" b="1" dirty="0"/>
            </a:br>
            <a:br>
              <a:rPr lang="sk-SK" sz="3200" b="1" dirty="0"/>
            </a:br>
            <a:br>
              <a:rPr lang="sk-SK" sz="3200" b="1" dirty="0"/>
            </a:br>
            <a:br>
              <a:rPr lang="sk-SK" sz="3200" dirty="0"/>
            </a:br>
            <a:r>
              <a:rPr lang="cs-CZ" sz="3100" b="1" dirty="0">
                <a:latin typeface="Times New Roman" panose="02020603050405020304" pitchFamily="18" charset="0"/>
                <a:cs typeface="Times New Roman" panose="02020603050405020304" pitchFamily="18" charset="0"/>
              </a:rPr>
              <a:t>JEŽÍŠEK jako pojmový konstrukt a české kulturně klíčové slovo</a:t>
            </a:r>
            <a:br>
              <a:rPr lang="cs-CZ" sz="3100" b="1" dirty="0">
                <a:latin typeface="Times New Roman" panose="02020603050405020304" pitchFamily="18" charset="0"/>
                <a:cs typeface="Times New Roman" panose="02020603050405020304" pitchFamily="18" charset="0"/>
              </a:rPr>
            </a:br>
            <a:br>
              <a:rPr lang="sk-SK" sz="3100" b="1" dirty="0">
                <a:latin typeface="Times New Roman" panose="02020603050405020304" pitchFamily="18" charset="0"/>
                <a:cs typeface="Times New Roman" panose="02020603050405020304" pitchFamily="18" charset="0"/>
              </a:rPr>
            </a:br>
            <a:br>
              <a:rPr lang="sk-SK" sz="3100" b="1" dirty="0">
                <a:latin typeface="Times New Roman" panose="02020603050405020304" pitchFamily="18" charset="0"/>
                <a:cs typeface="Times New Roman" panose="02020603050405020304" pitchFamily="18" charset="0"/>
              </a:rPr>
            </a:br>
            <a:r>
              <a:rPr lang="cs-CZ" sz="2700" dirty="0">
                <a:latin typeface="Times New Roman" panose="02020603050405020304" pitchFamily="18" charset="0"/>
                <a:cs typeface="Times New Roman" panose="02020603050405020304" pitchFamily="18" charset="0"/>
              </a:rPr>
              <a:t>Irena Vaňková, Ústav jazyků a komunikace neslyšících, Filozofická fakulta UK Praha</a:t>
            </a:r>
            <a:r>
              <a:rPr lang="sk-SK" sz="2700" dirty="0"/>
              <a:t> </a:t>
            </a:r>
            <a:br>
              <a:rPr lang="cs-CZ" sz="2700" dirty="0"/>
            </a:br>
            <a:br>
              <a:rPr lang="cs-CZ" sz="2700" dirty="0">
                <a:latin typeface="Times New Roman" pitchFamily="18" charset="0"/>
                <a:cs typeface="Times New Roman" pitchFamily="18" charset="0"/>
              </a:rPr>
            </a:br>
            <a:endParaRPr lang="cs-CZ" sz="2700" dirty="0">
              <a:latin typeface="Times New Roman" pitchFamily="18" charset="0"/>
              <a:cs typeface="Times New Roman" pitchFamily="18" charset="0"/>
            </a:endParaRPr>
          </a:p>
        </p:txBody>
      </p:sp>
      <p:pic>
        <p:nvPicPr>
          <p:cNvPr id="4" name="Obrázek 3"/>
          <p:cNvPicPr>
            <a:picLocks noChangeAspect="1"/>
          </p:cNvPicPr>
          <p:nvPr/>
        </p:nvPicPr>
        <p:blipFill>
          <a:blip r:embed="rId2"/>
          <a:stretch>
            <a:fillRect/>
          </a:stretch>
        </p:blipFill>
        <p:spPr>
          <a:xfrm>
            <a:off x="3755851" y="455883"/>
            <a:ext cx="5031894" cy="3564000"/>
          </a:xfrm>
          <a:prstGeom prst="rect">
            <a:avLst/>
          </a:prstGeom>
          <a:effectLst>
            <a:glow rad="63500">
              <a:schemeClr val="accent3">
                <a:satMod val="175000"/>
                <a:alpha val="40000"/>
              </a:schemeClr>
            </a:glow>
            <a:softEdge rad="31750"/>
          </a:effectLst>
        </p:spPr>
      </p:pic>
    </p:spTree>
    <p:extLst>
      <p:ext uri="{BB962C8B-B14F-4D97-AF65-F5344CB8AC3E}">
        <p14:creationId xmlns:p14="http://schemas.microsoft.com/office/powerpoint/2010/main" val="2441479691"/>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945711"/>
          </a:xfrm>
        </p:spPr>
        <p:txBody>
          <a:bodyPr/>
          <a:lstStyle/>
          <a:p>
            <a:pPr algn="ctr"/>
            <a:r>
              <a:rPr lang="cs-CZ" b="1" dirty="0">
                <a:latin typeface="Times New Roman" panose="02020603050405020304" pitchFamily="18" charset="0"/>
                <a:cs typeface="Times New Roman" panose="02020603050405020304" pitchFamily="18" charset="0"/>
              </a:rPr>
              <a:t>„Ideologický </a:t>
            </a:r>
            <a:r>
              <a:rPr lang="cs-CZ" b="1" dirty="0" err="1">
                <a:latin typeface="Times New Roman" panose="02020603050405020304" pitchFamily="18" charset="0"/>
                <a:cs typeface="Times New Roman" panose="02020603050405020304" pitchFamily="18" charset="0"/>
              </a:rPr>
              <a:t>blend</a:t>
            </a:r>
            <a:r>
              <a:rPr lang="cs-CZ" b="1" dirty="0">
                <a:latin typeface="Times New Roman" panose="02020603050405020304" pitchFamily="18" charset="0"/>
                <a:cs typeface="Times New Roman" panose="02020603050405020304" pitchFamily="18" charset="0"/>
              </a:rPr>
              <a:t>“</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158580" y="3103571"/>
            <a:ext cx="3874839" cy="3564000"/>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449" y="1310836"/>
            <a:ext cx="3608387" cy="2693987"/>
          </a:xfrm>
          <a:prstGeom prst="rect">
            <a:avLst/>
          </a:prstGeom>
          <a:noFill/>
          <a:ln>
            <a:noFill/>
          </a:ln>
          <a:effectLst>
            <a:outerShdw dist="35921" dir="2700000" algn="ctr" rotWithShape="0">
              <a:schemeClr val="bg2"/>
            </a:outerShdw>
            <a:softEdge rad="3302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4862" y="1310836"/>
            <a:ext cx="3485611" cy="2664000"/>
          </a:xfrm>
          <a:prstGeom prst="rect">
            <a:avLst/>
          </a:prstGeom>
          <a:noFill/>
          <a:ln>
            <a:noFill/>
          </a:ln>
          <a:effectLst>
            <a:softEdge rad="3556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9655734"/>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43827"/>
            <a:ext cx="10515600" cy="922499"/>
          </a:xfrm>
        </p:spPr>
        <p:txBody>
          <a:bodyPr>
            <a:normAutofit fontScale="90000"/>
          </a:bodyPr>
          <a:lstStyle/>
          <a:p>
            <a:pPr algn="ctr"/>
            <a:br>
              <a:rPr lang="cs-CZ" sz="3600" b="1" dirty="0">
                <a:latin typeface="Times New Roman" panose="02020603050405020304" pitchFamily="18" charset="0"/>
                <a:cs typeface="Times New Roman" panose="02020603050405020304" pitchFamily="18" charset="0"/>
              </a:rPr>
            </a:br>
            <a:r>
              <a:rPr lang="cs-CZ" sz="3600" b="1" dirty="0">
                <a:latin typeface="Times New Roman" panose="02020603050405020304" pitchFamily="18" charset="0"/>
                <a:cs typeface="Times New Roman" panose="02020603050405020304" pitchFamily="18" charset="0"/>
              </a:rPr>
              <a:t>c) Petice Zachraňte Ježíška</a:t>
            </a:r>
            <a:br>
              <a:rPr lang="cs-CZ" dirty="0">
                <a:latin typeface="Times New Roman" panose="02020603050405020304" pitchFamily="18" charset="0"/>
                <a:cs typeface="Times New Roman" panose="02020603050405020304" pitchFamily="18" charset="0"/>
              </a:rPr>
            </a:br>
            <a:endParaRPr lang="cs-CZ" dirty="0">
              <a:latin typeface="Times New Roman" panose="02020603050405020304" pitchFamily="18" charset="0"/>
              <a:cs typeface="Times New Roman" panose="02020603050405020304" pitchFamily="18" charset="0"/>
            </a:endParaRPr>
          </a:p>
        </p:txBody>
      </p:sp>
      <p:sp>
        <p:nvSpPr>
          <p:cNvPr id="3" name="Zástupný symbol pro obsah 2"/>
          <p:cNvSpPr>
            <a:spLocks noGrp="1"/>
          </p:cNvSpPr>
          <p:nvPr>
            <p:ph idx="1"/>
          </p:nvPr>
        </p:nvSpPr>
        <p:spPr>
          <a:xfrm>
            <a:off x="130630" y="1035698"/>
            <a:ext cx="11812554" cy="5421086"/>
          </a:xfrm>
        </p:spPr>
        <p:txBody>
          <a:bodyPr>
            <a:normAutofit lnSpcReduction="10000"/>
          </a:bodyPr>
          <a:lstStyle/>
          <a:p>
            <a:pPr marL="0" indent="0" algn="just">
              <a:buNone/>
            </a:pPr>
            <a:r>
              <a:rPr lang="cs-CZ" i="1" dirty="0"/>
              <a:t>Bojujeme za tradiční české Vánoce a zvyklosti. Chceme bytost Ježíška zachránit před invazí červeného tlouštíka a jeho vykulených sobích poskoků. V minulosti nám v českém prostředí nutili Dědu Mráze, dvacet let po revoluci se tu roztahuje Santa </a:t>
            </a:r>
            <a:r>
              <a:rPr lang="cs-CZ" i="1" dirty="0" err="1"/>
              <a:t>Claus</a:t>
            </a:r>
            <a:r>
              <a:rPr lang="cs-CZ" i="1" dirty="0"/>
              <a:t>. U nás však nosí dárky Ježíšek. Proto vyzýváme veřejnost a milovníky českých Vánoc: Podepište petici a Zachraňte Ježíška. </a:t>
            </a:r>
          </a:p>
          <a:p>
            <a:pPr marL="0" indent="0" algn="just">
              <a:buNone/>
            </a:pPr>
            <a:r>
              <a:rPr lang="cs-CZ" dirty="0"/>
              <a:t>http://www.zachrantejeziska.cz/</a:t>
            </a:r>
            <a:r>
              <a:rPr lang="cs-CZ" u="sng" dirty="0"/>
              <a:t> </a:t>
            </a:r>
          </a:p>
          <a:p>
            <a:pPr marL="0" indent="0" algn="just">
              <a:buNone/>
            </a:pPr>
            <a:endParaRPr lang="cs-CZ" u="sng" dirty="0"/>
          </a:p>
          <a:p>
            <a:pPr marL="0" indent="0">
              <a:buNone/>
            </a:pPr>
            <a:r>
              <a:rPr lang="cs-CZ" sz="2200" dirty="0"/>
              <a:t>Akce </a:t>
            </a:r>
            <a:r>
              <a:rPr lang="cs-CZ" sz="2200" b="1" dirty="0"/>
              <a:t>Zachraňte Ježíška</a:t>
            </a:r>
            <a:r>
              <a:rPr lang="cs-CZ" sz="2200" dirty="0"/>
              <a:t> vznikla v roce 2008 jako studentská akce na podporu tradičních českých Vánoc a jejich zvyků, které se podle jejích iniciátorů postupně vytrácejí z života českých rodin. K projektu byly vytvořeny speciální internetové stránky, které měly před Vánocemi za úkol vyvolat společenskou diskusi o problematice pronikání zahraničních zvyků do českých tradic. Jejich součástí byla internetová petice, diskusní fórum, stránka vzkazů a přání a možnost vyjádřit se k podobě Ježíška. Petici během měsíce prosince 2008 podepsalo téměř 30 000 lidí, stovky lidí se zapojily do diskuse. Od roku 2011 se projekt profiluje především na sociální síti </a:t>
            </a:r>
            <a:r>
              <a:rPr lang="cs-CZ" sz="2200" dirty="0" err="1"/>
              <a:t>facebook</a:t>
            </a:r>
            <a:r>
              <a:rPr lang="cs-CZ" sz="2200" dirty="0"/>
              <a:t>, kde má přes 45.000 příznivců.</a:t>
            </a:r>
          </a:p>
          <a:p>
            <a:pPr marL="0" indent="0">
              <a:buNone/>
            </a:pPr>
            <a:r>
              <a:rPr lang="cs-CZ" sz="2200" dirty="0"/>
              <a:t>https://cs.wikipedia.org/wiki/Zachra%C5%88te_Je%C5%BE%C3%AD%C5%A1ka</a:t>
            </a:r>
          </a:p>
          <a:p>
            <a:pPr marL="0" indent="0" algn="just">
              <a:buNone/>
            </a:pPr>
            <a:endParaRPr lang="cs-CZ" sz="2200" dirty="0"/>
          </a:p>
        </p:txBody>
      </p:sp>
    </p:spTree>
    <p:extLst>
      <p:ext uri="{BB962C8B-B14F-4D97-AF65-F5344CB8AC3E}">
        <p14:creationId xmlns:p14="http://schemas.microsoft.com/office/powerpoint/2010/main" val="2531626412"/>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772298"/>
          </a:xfrm>
        </p:spPr>
        <p:txBody>
          <a:bodyPr/>
          <a:lstStyle/>
          <a:p>
            <a:pPr algn="ctr"/>
            <a:r>
              <a:rPr lang="cs-CZ" b="1" dirty="0">
                <a:latin typeface="Times New Roman" pitchFamily="18" charset="0"/>
                <a:cs typeface="Times New Roman" pitchFamily="18" charset="0"/>
              </a:rPr>
              <a:t>Kampaň Zachraňte Ježíška</a:t>
            </a: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33776" y="1314390"/>
            <a:ext cx="3539032" cy="2394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326996"/>
            <a:ext cx="4775054" cy="2494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3776" y="3985757"/>
            <a:ext cx="4093551" cy="2426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70268" y="4418723"/>
            <a:ext cx="5873726" cy="1993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8032943"/>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pattFill prst="pct40">
          <a:fgClr>
            <a:schemeClr val="accent1">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6" name="Nadpis 5"/>
          <p:cNvSpPr>
            <a:spLocks noGrp="1"/>
          </p:cNvSpPr>
          <p:nvPr>
            <p:ph type="title"/>
          </p:nvPr>
        </p:nvSpPr>
        <p:spPr>
          <a:xfrm>
            <a:off x="838200" y="140677"/>
            <a:ext cx="10515600" cy="1308295"/>
          </a:xfrm>
        </p:spPr>
        <p:txBody>
          <a:bodyPr/>
          <a:lstStyle/>
          <a:p>
            <a:pPr algn="ctr"/>
            <a:r>
              <a:rPr lang="cs-CZ" b="1" dirty="0"/>
              <a:t>Zachraňte Ježíška!</a:t>
            </a:r>
            <a:br>
              <a:rPr lang="cs-CZ" b="1" dirty="0"/>
            </a:br>
            <a:endParaRPr lang="cs-CZ" b="1" dirty="0"/>
          </a:p>
        </p:txBody>
      </p:sp>
      <p:sp>
        <p:nvSpPr>
          <p:cNvPr id="3" name="Zástupný symbol pro obsah 2"/>
          <p:cNvSpPr>
            <a:spLocks noGrp="1"/>
          </p:cNvSpPr>
          <p:nvPr>
            <p:ph idx="1"/>
          </p:nvPr>
        </p:nvSpPr>
        <p:spPr>
          <a:xfrm>
            <a:off x="431409" y="1106447"/>
            <a:ext cx="11150991" cy="5596139"/>
          </a:xfrm>
        </p:spPr>
        <p:txBody>
          <a:bodyPr/>
          <a:lstStyle/>
          <a:p>
            <a:pPr marL="0" indent="0" algn="ctr">
              <a:buNone/>
            </a:pPr>
            <a:r>
              <a:rPr lang="cs-CZ" sz="3200" dirty="0">
                <a:hlinkClick r:id="rId5"/>
              </a:rPr>
              <a:t>https://www.youtube.com/watch?v=BQ2H1yPvsyo</a:t>
            </a:r>
            <a:endParaRPr lang="cs-CZ" sz="3200" dirty="0"/>
          </a:p>
          <a:p>
            <a:endParaRPr lang="cs-CZ" dirty="0"/>
          </a:p>
        </p:txBody>
      </p:sp>
      <p:pic>
        <p:nvPicPr>
          <p:cNvPr id="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177" y="2144264"/>
            <a:ext cx="6799994" cy="3408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161" y="5857880"/>
            <a:ext cx="11341240" cy="844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délník 1"/>
          <p:cNvSpPr/>
          <p:nvPr/>
        </p:nvSpPr>
        <p:spPr>
          <a:xfrm>
            <a:off x="431408" y="2058572"/>
            <a:ext cx="6096001" cy="34163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2400" b="0" i="0" u="none" strike="noStrike" kern="1200" cap="none" spc="0" normalizeH="0" baseline="0" noProof="0" dirty="0">
                <a:ln>
                  <a:noFill/>
                </a:ln>
                <a:solidFill>
                  <a:prstClr val="black"/>
                </a:solidFill>
                <a:effectLst/>
                <a:uLnTx/>
                <a:uFillTx/>
                <a:latin typeface="Calibri"/>
                <a:ea typeface="+mn-ea"/>
                <a:cs typeface="+mn-cs"/>
              </a:rPr>
              <a:t>Zachraňte Ježíška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2400" b="0" i="0" u="none" strike="noStrike" kern="1200" cap="none" spc="0" normalizeH="0" baseline="0" noProof="0" dirty="0">
                <a:ln>
                  <a:noFill/>
                </a:ln>
                <a:solidFill>
                  <a:prstClr val="black"/>
                </a:solidFill>
                <a:effectLst/>
                <a:uLnTx/>
                <a:uFillTx/>
                <a:latin typeface="Calibri"/>
                <a:ea typeface="+mn-ea"/>
                <a:cs typeface="+mn-cs"/>
              </a:rPr>
              <a:t>před tlusťochem bez tradice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2400" b="0" i="0" u="none" strike="noStrike" kern="1200" cap="none" spc="0" normalizeH="0" baseline="0" noProof="0" dirty="0">
                <a:ln>
                  <a:noFill/>
                </a:ln>
                <a:solidFill>
                  <a:prstClr val="black"/>
                </a:solidFill>
                <a:effectLst/>
                <a:uLnTx/>
                <a:uFillTx/>
                <a:latin typeface="Calibri"/>
                <a:ea typeface="+mn-ea"/>
                <a:cs typeface="+mn-cs"/>
              </a:rPr>
              <a:t>Zachraňte Ježíška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2400" b="0" i="0" u="none" strike="noStrike" kern="1200" cap="none" spc="0" normalizeH="0" baseline="0" noProof="0" dirty="0">
                <a:ln>
                  <a:noFill/>
                </a:ln>
                <a:solidFill>
                  <a:prstClr val="black"/>
                </a:solidFill>
                <a:effectLst/>
                <a:uLnTx/>
                <a:uFillTx/>
                <a:latin typeface="Calibri"/>
                <a:ea typeface="+mn-ea"/>
                <a:cs typeface="+mn-cs"/>
              </a:rPr>
              <a:t>Symbol Vánoc ba co více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2400" b="0" i="0" u="none" strike="noStrike" kern="1200" cap="none" spc="0" normalizeH="0" baseline="0" noProof="0" dirty="0">
                <a:ln>
                  <a:noFill/>
                </a:ln>
                <a:solidFill>
                  <a:prstClr val="black"/>
                </a:solidFill>
                <a:effectLst/>
                <a:uLnTx/>
                <a:uFillTx/>
                <a:latin typeface="Calibri"/>
                <a:ea typeface="+mn-ea"/>
                <a:cs typeface="+mn-cs"/>
              </a:rPr>
              <a:t>On je kus nás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2400" b="0" i="0" u="none" strike="noStrike" kern="1200" cap="none" spc="0" normalizeH="0" baseline="0" noProof="0" dirty="0">
                <a:ln>
                  <a:noFill/>
                </a:ln>
                <a:solidFill>
                  <a:prstClr val="black"/>
                </a:solidFill>
                <a:effectLst/>
                <a:uLnTx/>
                <a:uFillTx/>
                <a:latin typeface="Calibri"/>
                <a:ea typeface="+mn-ea"/>
                <a:cs typeface="+mn-cs"/>
              </a:rPr>
              <a:t>My součást jej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2400" b="0" i="0" u="none" strike="noStrike" kern="1200" cap="none" spc="0" normalizeH="0" baseline="0" noProof="0" dirty="0">
                <a:ln>
                  <a:noFill/>
                </a:ln>
                <a:solidFill>
                  <a:prstClr val="black"/>
                </a:solidFill>
                <a:effectLst/>
                <a:uLnTx/>
                <a:uFillTx/>
                <a:latin typeface="Calibri"/>
                <a:ea typeface="+mn-ea"/>
                <a:cs typeface="+mn-cs"/>
              </a:rPr>
              <a:t>Od prsních žláz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2400" b="0" i="0" u="none" strike="noStrike" kern="1200" cap="none" spc="0" normalizeH="0" baseline="0" noProof="0" dirty="0">
                <a:ln>
                  <a:noFill/>
                </a:ln>
                <a:solidFill>
                  <a:prstClr val="black"/>
                </a:solidFill>
                <a:effectLst/>
                <a:uLnTx/>
                <a:uFillTx/>
                <a:latin typeface="Calibri"/>
                <a:ea typeface="+mn-ea"/>
                <a:cs typeface="+mn-cs"/>
              </a:rPr>
              <a:t>Tak léčí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2400" b="0" i="0" u="none" strike="noStrike" kern="1200" cap="none" spc="0" normalizeH="0" baseline="0" noProof="0" dirty="0">
                <a:ln>
                  <a:noFill/>
                </a:ln>
                <a:solidFill>
                  <a:prstClr val="black"/>
                </a:solidFill>
                <a:effectLst/>
                <a:uLnTx/>
                <a:uFillTx/>
                <a:latin typeface="Calibri"/>
                <a:ea typeface="+mn-ea"/>
                <a:cs typeface="+mn-cs"/>
              </a:rPr>
              <a:t>Beznaděj </a:t>
            </a:r>
          </a:p>
        </p:txBody>
      </p:sp>
      <p:pic>
        <p:nvPicPr>
          <p:cNvPr id="5" name="Vilém Čok - Zachraňte Ježíška">
            <a:hlinkClick r:id="" action="ppaction://media"/>
            <a:extLst>
              <a:ext uri="{FF2B5EF4-FFF2-40B4-BE49-F238E27FC236}">
                <a16:creationId xmlns:a16="http://schemas.microsoft.com/office/drawing/2014/main" id="{71745ED2-8233-488F-905E-3296BCE10D2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81573" y="496847"/>
            <a:ext cx="609600" cy="609600"/>
          </a:xfrm>
          <a:prstGeom prst="rect">
            <a:avLst/>
          </a:prstGeom>
        </p:spPr>
      </p:pic>
    </p:spTree>
    <p:extLst>
      <p:ext uri="{BB962C8B-B14F-4D97-AF65-F5344CB8AC3E}">
        <p14:creationId xmlns:p14="http://schemas.microsoft.com/office/powerpoint/2010/main" val="413870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2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41089" y="1592302"/>
            <a:ext cx="361322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6706" y="1103971"/>
            <a:ext cx="4800000" cy="2140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8916" y="2885325"/>
            <a:ext cx="7624233" cy="379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délník 1"/>
          <p:cNvSpPr/>
          <p:nvPr/>
        </p:nvSpPr>
        <p:spPr>
          <a:xfrm>
            <a:off x="4338916" y="3244334"/>
            <a:ext cx="3514167" cy="369332"/>
          </a:xfrm>
          <a:prstGeom prst="rect">
            <a:avLst/>
          </a:prstGeom>
        </p:spPr>
        <p:txBody>
          <a:bodyPr wrap="none">
            <a:spAutoFit/>
          </a:bodyPr>
          <a:lstStyle/>
          <a:p>
            <a:r>
              <a:rPr lang="cs-CZ" dirty="0"/>
              <a:t>Konfrontace: Ježíšek vs. Santa </a:t>
            </a:r>
            <a:r>
              <a:rPr lang="cs-CZ" dirty="0" err="1"/>
              <a:t>Claus</a:t>
            </a:r>
            <a:endParaRPr lang="cs-CZ" dirty="0"/>
          </a:p>
        </p:txBody>
      </p:sp>
      <p:pic>
        <p:nvPicPr>
          <p:cNvPr id="3" name="Obrázek 2"/>
          <p:cNvPicPr>
            <a:picLocks noChangeAspect="1"/>
          </p:cNvPicPr>
          <p:nvPr/>
        </p:nvPicPr>
        <p:blipFill>
          <a:blip r:embed="rId6"/>
          <a:stretch>
            <a:fillRect/>
          </a:stretch>
        </p:blipFill>
        <p:spPr>
          <a:xfrm>
            <a:off x="1277182" y="34901"/>
            <a:ext cx="9637633" cy="1229929"/>
          </a:xfrm>
          <a:prstGeom prst="rect">
            <a:avLst/>
          </a:prstGeom>
        </p:spPr>
      </p:pic>
    </p:spTree>
    <p:extLst>
      <p:ext uri="{BB962C8B-B14F-4D97-AF65-F5344CB8AC3E}">
        <p14:creationId xmlns:p14="http://schemas.microsoft.com/office/powerpoint/2010/main" val="2867490939"/>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9931" y="365126"/>
            <a:ext cx="11608420" cy="995324"/>
          </a:xfrm>
        </p:spPr>
        <p:txBody>
          <a:bodyPr>
            <a:normAutofit fontScale="90000"/>
          </a:bodyPr>
          <a:lstStyle/>
          <a:p>
            <a:pPr algn="ctr"/>
            <a:br>
              <a:rPr lang="cs-CZ" b="1" dirty="0"/>
            </a:br>
            <a:r>
              <a:rPr lang="cs-CZ" sz="4000" b="1" dirty="0">
                <a:latin typeface="Times New Roman" panose="02020603050405020304" pitchFamily="18" charset="0"/>
                <a:cs typeface="Times New Roman" pitchFamily="18" charset="0"/>
              </a:rPr>
              <a:t>3. Ježíšek –  empirická data: </a:t>
            </a:r>
            <a:br>
              <a:rPr lang="cs-CZ" sz="4000" b="1" dirty="0">
                <a:latin typeface="Times New Roman" panose="02020603050405020304" pitchFamily="18" charset="0"/>
                <a:cs typeface="Times New Roman" pitchFamily="18" charset="0"/>
              </a:rPr>
            </a:br>
            <a:r>
              <a:rPr lang="cs-CZ" sz="4000" b="1" dirty="0">
                <a:latin typeface="Times New Roman" panose="02020603050405020304" pitchFamily="18" charset="0"/>
                <a:cs typeface="Times New Roman" pitchFamily="18" charset="0"/>
              </a:rPr>
              <a:t>Ke konceptualizaci Ježíška u dnešních Čechů</a:t>
            </a:r>
            <a:br>
              <a:rPr lang="cs-CZ" sz="4000" b="1" dirty="0">
                <a:latin typeface="Times New Roman" panose="02020603050405020304" pitchFamily="18" charset="0"/>
                <a:cs typeface="Times New Roman" pitchFamily="18" charset="0"/>
              </a:rPr>
            </a:br>
            <a:endParaRPr lang="cs-CZ" sz="4000" b="1" dirty="0">
              <a:latin typeface="Times New Roman" panose="02020603050405020304" pitchFamily="18" charset="0"/>
              <a:cs typeface="Times New Roman" pitchFamily="18" charset="0"/>
            </a:endParaRPr>
          </a:p>
        </p:txBody>
      </p:sp>
      <p:sp>
        <p:nvSpPr>
          <p:cNvPr id="4" name="Zástupný symbol pro obsah 3"/>
          <p:cNvSpPr>
            <a:spLocks noGrp="1"/>
          </p:cNvSpPr>
          <p:nvPr>
            <p:ph idx="1"/>
          </p:nvPr>
        </p:nvSpPr>
        <p:spPr>
          <a:xfrm>
            <a:off x="401443" y="1690688"/>
            <a:ext cx="11608419" cy="4966590"/>
          </a:xfrm>
        </p:spPr>
        <p:txBody>
          <a:bodyPr>
            <a:normAutofit lnSpcReduction="10000"/>
          </a:bodyPr>
          <a:lstStyle/>
          <a:p>
            <a:pPr marL="0" indent="0">
              <a:buNone/>
            </a:pPr>
            <a:r>
              <a:rPr lang="cs-CZ" dirty="0"/>
              <a:t>Výzkum týkající se konceptualizace Ježíška v českém prostředí byl proveden v semináři </a:t>
            </a:r>
            <a:r>
              <a:rPr lang="cs-CZ" i="1" dirty="0"/>
              <a:t>Úvod do etnolingvistiky</a:t>
            </a:r>
            <a:r>
              <a:rPr lang="cs-CZ" dirty="0"/>
              <a:t> na FF UK v Praze v zimním semestru 2014. </a:t>
            </a:r>
          </a:p>
          <a:p>
            <a:pPr marL="0" indent="0">
              <a:buNone/>
            </a:pPr>
            <a:r>
              <a:rPr lang="cs-CZ" dirty="0"/>
              <a:t>● Podílely se na něm: Martina Bendová, Adéla </a:t>
            </a:r>
            <a:r>
              <a:rPr lang="cs-CZ" dirty="0" err="1"/>
              <a:t>Efflerová</a:t>
            </a:r>
            <a:r>
              <a:rPr lang="cs-CZ" dirty="0"/>
              <a:t>, Marie-Anna Hamanová, Ester Hubená, Jana Kašparová, Aneta Křížková, Kristýna Nováková a Kristýna </a:t>
            </a:r>
            <a:r>
              <a:rPr lang="cs-CZ" dirty="0" err="1"/>
              <a:t>Podeszvová</a:t>
            </a:r>
            <a:r>
              <a:rPr lang="cs-CZ" dirty="0"/>
              <a:t>.  </a:t>
            </a:r>
          </a:p>
          <a:p>
            <a:pPr marL="0" indent="0">
              <a:buNone/>
            </a:pPr>
            <a:r>
              <a:rPr lang="cs-CZ" dirty="0"/>
              <a:t>● Výzkum proběhl v prosinci 2014 a realizoval se prostřednictvím sociální sítě </a:t>
            </a:r>
            <a:r>
              <a:rPr lang="cs-CZ" dirty="0" err="1"/>
              <a:t>Facebook</a:t>
            </a:r>
            <a:r>
              <a:rPr lang="cs-CZ" dirty="0"/>
              <a:t>. </a:t>
            </a:r>
          </a:p>
          <a:p>
            <a:pPr marL="0" indent="0">
              <a:buNone/>
            </a:pPr>
            <a:r>
              <a:rPr lang="cs-CZ" dirty="0"/>
              <a:t>● Získány byly údaje od 145 respondentů ve věku 13 – 58 let; 127 z nich (tedy 87%) bylo ve věku 20 – 39 let (a 116, tj. 80%, ve věku 20 – 29 let), šlo tedy převážně o mladší dospělé Češky (100) a Čechy (45). </a:t>
            </a:r>
          </a:p>
          <a:p>
            <a:pPr marL="0" indent="0">
              <a:buNone/>
            </a:pPr>
            <a:r>
              <a:rPr lang="cs-CZ" dirty="0"/>
              <a:t>● Respondenti uváděli i místo, kde prožili dětství: šlo prakticky o celé území České republiky, převažovaly však střední Čechy a Praha.</a:t>
            </a:r>
          </a:p>
          <a:p>
            <a:endParaRPr lang="cs-CZ" dirty="0"/>
          </a:p>
        </p:txBody>
      </p:sp>
    </p:spTree>
    <p:extLst>
      <p:ext uri="{BB962C8B-B14F-4D97-AF65-F5344CB8AC3E}">
        <p14:creationId xmlns:p14="http://schemas.microsoft.com/office/powerpoint/2010/main" val="940238796"/>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67862" y="210380"/>
            <a:ext cx="10515600" cy="1325563"/>
          </a:xfrm>
        </p:spPr>
        <p:txBody>
          <a:bodyPr/>
          <a:lstStyle/>
          <a:p>
            <a:pPr algn="ctr"/>
            <a:r>
              <a:rPr lang="cs-CZ" b="1" dirty="0"/>
              <a:t>Výzkumné otázky</a:t>
            </a:r>
          </a:p>
        </p:txBody>
      </p:sp>
      <p:sp>
        <p:nvSpPr>
          <p:cNvPr id="3" name="Zástupný symbol pro obsah 2"/>
          <p:cNvSpPr>
            <a:spLocks noGrp="1"/>
          </p:cNvSpPr>
          <p:nvPr>
            <p:ph idx="1"/>
          </p:nvPr>
        </p:nvSpPr>
        <p:spPr>
          <a:xfrm>
            <a:off x="223935" y="1306286"/>
            <a:ext cx="11495314" cy="5375868"/>
          </a:xfrm>
        </p:spPr>
        <p:txBody>
          <a:bodyPr>
            <a:normAutofit lnSpcReduction="10000"/>
          </a:bodyPr>
          <a:lstStyle/>
          <a:p>
            <a:pPr marL="0" indent="0">
              <a:buNone/>
            </a:pPr>
            <a:r>
              <a:rPr lang="cs-CZ" dirty="0"/>
              <a:t>1. Jakou podobu měl ve Vašich dětských představách Ježíšek, jakého byl věku, jakým způsobem podle Vás (a Vašich rodičů) naděloval dárky, jak se při tom pohyboval? (Příp. uveďte i další skutečnosti: zda měl při tom pomocníky, kde opatřoval přinášené dárky apod..)</a:t>
            </a:r>
          </a:p>
          <a:p>
            <a:pPr marL="0" indent="0">
              <a:buNone/>
            </a:pPr>
            <a:endParaRPr lang="cs-CZ" dirty="0"/>
          </a:p>
          <a:p>
            <a:pPr marL="0" indent="0">
              <a:buNone/>
            </a:pPr>
            <a:r>
              <a:rPr lang="cs-CZ" dirty="0"/>
              <a:t>2. Psal/a jste Ježíškovi dopisy? Jak vypadaly? Jak byly Ježíškovi doručovány?</a:t>
            </a:r>
          </a:p>
          <a:p>
            <a:pPr marL="0" indent="0">
              <a:buNone/>
            </a:pPr>
            <a:endParaRPr lang="cs-CZ" dirty="0"/>
          </a:p>
          <a:p>
            <a:pPr marL="0" indent="0">
              <a:buNone/>
            </a:pPr>
            <a:r>
              <a:rPr lang="cs-CZ" dirty="0"/>
              <a:t>3. V jakém věku a za jakých okolností (od koho, s jakými pocity apod.) jste se dověděli, že Ježíšek dárky nenosí? Jak jste tento fakt přijali a jak to změnilo Vaše prožívání Vánoc?</a:t>
            </a:r>
          </a:p>
          <a:p>
            <a:pPr marL="0" indent="0">
              <a:buNone/>
            </a:pPr>
            <a:endParaRPr lang="cs-CZ" dirty="0"/>
          </a:p>
          <a:p>
            <a:pPr marL="0" indent="0">
              <a:buNone/>
            </a:pPr>
            <a:r>
              <a:rPr lang="cs-CZ" dirty="0"/>
              <a:t>4. Jakou roli pro Vás hraje Ježíšek dnes? (Případně i ve vztahu k vlastním dětem.)</a:t>
            </a:r>
          </a:p>
          <a:p>
            <a:pPr marL="0" indent="0">
              <a:buNone/>
            </a:pPr>
            <a:endParaRPr lang="cs-CZ" dirty="0"/>
          </a:p>
        </p:txBody>
      </p:sp>
    </p:spTree>
    <p:extLst>
      <p:ext uri="{BB962C8B-B14F-4D97-AF65-F5344CB8AC3E}">
        <p14:creationId xmlns:p14="http://schemas.microsoft.com/office/powerpoint/2010/main" val="2149518505"/>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3294" y="111967"/>
            <a:ext cx="10515600" cy="1325563"/>
          </a:xfrm>
        </p:spPr>
        <p:txBody>
          <a:bodyPr>
            <a:normAutofit/>
          </a:bodyPr>
          <a:lstStyle/>
          <a:p>
            <a:r>
              <a:rPr lang="cs-CZ" sz="3600" b="1" dirty="0">
                <a:latin typeface="Times New Roman" pitchFamily="18" charset="0"/>
                <a:cs typeface="Times New Roman" pitchFamily="18" charset="0"/>
              </a:rPr>
              <a:t>          Jak vypadá Ježíšek? – Představy respondentů</a:t>
            </a:r>
          </a:p>
        </p:txBody>
      </p:sp>
      <p:pic>
        <p:nvPicPr>
          <p:cNvPr id="5" name="Obrázek 4"/>
          <p:cNvPicPr>
            <a:picLocks noChangeAspect="1"/>
          </p:cNvPicPr>
          <p:nvPr/>
        </p:nvPicPr>
        <p:blipFill>
          <a:blip r:embed="rId3"/>
          <a:stretch>
            <a:fillRect/>
          </a:stretch>
        </p:blipFill>
        <p:spPr>
          <a:xfrm>
            <a:off x="112726" y="1726163"/>
            <a:ext cx="11905862" cy="4376058"/>
          </a:xfrm>
          <a:prstGeom prst="rect">
            <a:avLst/>
          </a:prstGeom>
        </p:spPr>
      </p:pic>
    </p:spTree>
    <p:extLst>
      <p:ext uri="{BB962C8B-B14F-4D97-AF65-F5344CB8AC3E}">
        <p14:creationId xmlns:p14="http://schemas.microsoft.com/office/powerpoint/2010/main" val="1622410338"/>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10065" y="407328"/>
            <a:ext cx="10515600" cy="1325563"/>
          </a:xfrm>
        </p:spPr>
        <p:txBody>
          <a:bodyPr>
            <a:normAutofit fontScale="90000"/>
          </a:bodyPr>
          <a:lstStyle/>
          <a:p>
            <a:pPr algn="ctr"/>
            <a:br>
              <a:rPr lang="cs-CZ" dirty="0"/>
            </a:br>
            <a:r>
              <a:rPr lang="cs-CZ" b="1" dirty="0">
                <a:latin typeface="Times New Roman" pitchFamily="18" charset="0"/>
                <a:cs typeface="Times New Roman" pitchFamily="18" charset="0"/>
              </a:rPr>
              <a:t>Představy se často mísí → vznikají BLENDY:</a:t>
            </a:r>
            <a:br>
              <a:rPr lang="cs-CZ" b="1" dirty="0">
                <a:latin typeface="Times New Roman" pitchFamily="18" charset="0"/>
                <a:cs typeface="Times New Roman" pitchFamily="18" charset="0"/>
              </a:rPr>
            </a:br>
            <a:endParaRPr lang="cs-CZ" b="1" dirty="0">
              <a:latin typeface="Times New Roman" pitchFamily="18" charset="0"/>
              <a:cs typeface="Times New Roman" pitchFamily="18" charset="0"/>
            </a:endParaRPr>
          </a:p>
        </p:txBody>
      </p:sp>
      <p:sp>
        <p:nvSpPr>
          <p:cNvPr id="3" name="Zástupný symbol pro obsah 2"/>
          <p:cNvSpPr>
            <a:spLocks noGrp="1"/>
          </p:cNvSpPr>
          <p:nvPr>
            <p:ph idx="1"/>
          </p:nvPr>
        </p:nvSpPr>
        <p:spPr>
          <a:xfrm>
            <a:off x="838200" y="1631852"/>
            <a:ext cx="10515600" cy="4346917"/>
          </a:xfrm>
        </p:spPr>
        <p:txBody>
          <a:bodyPr>
            <a:normAutofit fontScale="25000" lnSpcReduction="20000"/>
          </a:bodyPr>
          <a:lstStyle/>
          <a:p>
            <a:pPr marL="0" indent="0">
              <a:buNone/>
            </a:pPr>
            <a:endParaRPr lang="cs-CZ" dirty="0"/>
          </a:p>
          <a:p>
            <a:pPr marL="0" indent="0">
              <a:lnSpc>
                <a:spcPct val="120000"/>
              </a:lnSpc>
              <a:buNone/>
            </a:pPr>
            <a:r>
              <a:rPr lang="cs-CZ" sz="9600" dirty="0">
                <a:latin typeface="Times New Roman" pitchFamily="18" charset="0"/>
                <a:cs typeface="Times New Roman" pitchFamily="18" charset="0"/>
              </a:rPr>
              <a:t>•</a:t>
            </a:r>
            <a:r>
              <a:rPr lang="cs-CZ" sz="9600" i="1" dirty="0">
                <a:latin typeface="Times New Roman" pitchFamily="18" charset="0"/>
                <a:cs typeface="Times New Roman" pitchFamily="18" charset="0"/>
              </a:rPr>
              <a:t> Létající miminko v podobě vánočního stromečku.</a:t>
            </a:r>
            <a:r>
              <a:rPr lang="cs-CZ" sz="9600" dirty="0">
                <a:latin typeface="Times New Roman" pitchFamily="18" charset="0"/>
                <a:cs typeface="Times New Roman" pitchFamily="18" charset="0"/>
              </a:rPr>
              <a:t> (MIMINKO – STROMEČEK)</a:t>
            </a:r>
          </a:p>
          <a:p>
            <a:pPr marL="0" indent="0">
              <a:lnSpc>
                <a:spcPct val="120000"/>
              </a:lnSpc>
              <a:buNone/>
            </a:pPr>
            <a:r>
              <a:rPr lang="cs-CZ" sz="9600" dirty="0">
                <a:latin typeface="Times New Roman" pitchFamily="18" charset="0"/>
                <a:cs typeface="Times New Roman" pitchFamily="18" charset="0"/>
              </a:rPr>
              <a:t>• </a:t>
            </a:r>
            <a:r>
              <a:rPr lang="cs-CZ" sz="9600" i="1" dirty="0">
                <a:latin typeface="Times New Roman" pitchFamily="18" charset="0"/>
                <a:cs typeface="Times New Roman" pitchFamily="18" charset="0"/>
              </a:rPr>
              <a:t>Jako malé miminko, ale zároveň jako Santa - </a:t>
            </a:r>
            <a:r>
              <a:rPr lang="cs-CZ" sz="9600" i="1" dirty="0" err="1">
                <a:latin typeface="Times New Roman" pitchFamily="18" charset="0"/>
                <a:cs typeface="Times New Roman" pitchFamily="18" charset="0"/>
              </a:rPr>
              <a:t>tlustej</a:t>
            </a:r>
            <a:r>
              <a:rPr lang="cs-CZ" sz="9600" i="1" dirty="0">
                <a:latin typeface="Times New Roman" pitchFamily="18" charset="0"/>
                <a:cs typeface="Times New Roman" pitchFamily="18" charset="0"/>
              </a:rPr>
              <a:t> pán, co nosí dárky.</a:t>
            </a:r>
            <a:r>
              <a:rPr lang="cs-CZ" sz="9600" dirty="0">
                <a:latin typeface="Times New Roman" pitchFamily="18" charset="0"/>
                <a:cs typeface="Times New Roman" pitchFamily="18" charset="0"/>
              </a:rPr>
              <a:t> (MIMINKO – SANTA)</a:t>
            </a:r>
          </a:p>
          <a:p>
            <a:pPr marL="0" indent="0">
              <a:lnSpc>
                <a:spcPct val="120000"/>
              </a:lnSpc>
              <a:buNone/>
            </a:pPr>
            <a:r>
              <a:rPr lang="cs-CZ" sz="9600" dirty="0">
                <a:latin typeface="Times New Roman" pitchFamily="18" charset="0"/>
                <a:cs typeface="Times New Roman" pitchFamily="18" charset="0"/>
              </a:rPr>
              <a:t>•</a:t>
            </a:r>
            <a:r>
              <a:rPr lang="cs-CZ" sz="9600" i="1" dirty="0">
                <a:latin typeface="Times New Roman" pitchFamily="18" charset="0"/>
                <a:cs typeface="Times New Roman" pitchFamily="18" charset="0"/>
              </a:rPr>
              <a:t> Ježíšek byl miminko a dárky naděloval kouzlem. Představovala jsem si ho jako zlatavé třpytivé světlo, které přiletí ke stromečku, nechá tam dárky a zase odletí.</a:t>
            </a:r>
            <a:r>
              <a:rPr lang="cs-CZ" sz="9600" dirty="0">
                <a:latin typeface="Times New Roman" pitchFamily="18" charset="0"/>
                <a:cs typeface="Times New Roman" pitchFamily="18" charset="0"/>
              </a:rPr>
              <a:t> (MIMINKO – SVĚTLO)</a:t>
            </a:r>
          </a:p>
          <a:p>
            <a:pPr marL="0" indent="0">
              <a:lnSpc>
                <a:spcPct val="120000"/>
              </a:lnSpc>
              <a:buNone/>
            </a:pPr>
            <a:r>
              <a:rPr lang="cs-CZ" sz="9600" dirty="0">
                <a:latin typeface="Times New Roman" pitchFamily="18" charset="0"/>
                <a:cs typeface="Times New Roman" pitchFamily="18" charset="0"/>
              </a:rPr>
              <a:t>• </a:t>
            </a:r>
            <a:r>
              <a:rPr lang="cs-CZ" sz="9600" i="1" dirty="0">
                <a:latin typeface="Times New Roman" pitchFamily="18" charset="0"/>
                <a:cs typeface="Times New Roman" pitchFamily="18" charset="0"/>
              </a:rPr>
              <a:t>Měl podobu dítěte s bodlinami na zádech.</a:t>
            </a:r>
            <a:r>
              <a:rPr lang="cs-CZ" sz="9600" dirty="0">
                <a:latin typeface="Times New Roman" pitchFamily="18" charset="0"/>
                <a:cs typeface="Times New Roman" pitchFamily="18" charset="0"/>
              </a:rPr>
              <a:t> (DÍTĚ – JEŽEK)</a:t>
            </a:r>
          </a:p>
          <a:p>
            <a:pPr marL="0" indent="0">
              <a:lnSpc>
                <a:spcPct val="120000"/>
              </a:lnSpc>
              <a:buNone/>
            </a:pPr>
            <a:r>
              <a:rPr lang="cs-CZ" sz="9600" dirty="0">
                <a:latin typeface="Times New Roman" pitchFamily="18" charset="0"/>
                <a:cs typeface="Times New Roman" pitchFamily="18" charset="0"/>
              </a:rPr>
              <a:t>• </a:t>
            </a:r>
            <a:r>
              <a:rPr lang="cs-CZ" sz="9600" i="1" dirty="0">
                <a:latin typeface="Times New Roman" pitchFamily="18" charset="0"/>
                <a:cs typeface="Times New Roman" pitchFamily="18" charset="0"/>
              </a:rPr>
              <a:t>Miminko, prostě takový, jako je v betlémech, ale zároveň jsem si ho spojovala s Ježíšem jako takovým.</a:t>
            </a:r>
            <a:r>
              <a:rPr lang="cs-CZ" sz="9600" dirty="0">
                <a:latin typeface="Times New Roman" pitchFamily="18" charset="0"/>
                <a:cs typeface="Times New Roman" pitchFamily="18" charset="0"/>
              </a:rPr>
              <a:t> – </a:t>
            </a:r>
            <a:r>
              <a:rPr lang="cs-CZ" sz="9600" i="1" dirty="0">
                <a:latin typeface="Times New Roman" pitchFamily="18" charset="0"/>
                <a:cs typeface="Times New Roman" pitchFamily="18" charset="0"/>
              </a:rPr>
              <a:t>Miminko nebo dospělý ukřižovaný chlap.</a:t>
            </a:r>
            <a:r>
              <a:rPr lang="cs-CZ" sz="9600" dirty="0">
                <a:latin typeface="Times New Roman" pitchFamily="18" charset="0"/>
                <a:cs typeface="Times New Roman" pitchFamily="18" charset="0"/>
              </a:rPr>
              <a:t> (JEŽÍŠEK – dospělý, příp. ukřižovaný  JEŽÍŠ)</a:t>
            </a:r>
          </a:p>
          <a:p>
            <a:pPr marL="0" indent="0">
              <a:buNone/>
            </a:pPr>
            <a:r>
              <a:rPr lang="cs-CZ" sz="8000" dirty="0">
                <a:latin typeface="Times New Roman" pitchFamily="18" charset="0"/>
                <a:cs typeface="Times New Roman" pitchFamily="18" charset="0"/>
              </a:rPr>
              <a:t> </a:t>
            </a:r>
          </a:p>
          <a:p>
            <a:endParaRPr lang="cs-CZ" sz="8000" dirty="0"/>
          </a:p>
        </p:txBody>
      </p:sp>
    </p:spTree>
    <p:extLst>
      <p:ext uri="{BB962C8B-B14F-4D97-AF65-F5344CB8AC3E}">
        <p14:creationId xmlns:p14="http://schemas.microsoft.com/office/powerpoint/2010/main" val="2454715488"/>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4503" y="386372"/>
            <a:ext cx="2161577" cy="30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098" y="494797"/>
            <a:ext cx="2299224" cy="30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098" y="3985551"/>
            <a:ext cx="3349618" cy="25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2525" y="422797"/>
            <a:ext cx="2225463" cy="31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57372" y="350372"/>
            <a:ext cx="2182991" cy="3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33616" y="3819183"/>
            <a:ext cx="4041775" cy="285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77789" y="3071920"/>
            <a:ext cx="2538367"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8750465"/>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738715" y="1949262"/>
            <a:ext cx="7766936" cy="1755648"/>
          </a:xfrm>
        </p:spPr>
        <p:txBody>
          <a:bodyPr/>
          <a:lstStyle/>
          <a:p>
            <a:r>
              <a:rPr lang="cs-CZ" sz="3600" b="1" dirty="0"/>
              <a:t>   </a:t>
            </a:r>
            <a:endParaRPr lang="cs-CZ" sz="4400" b="1" dirty="0">
              <a:solidFill>
                <a:srgbClr val="C00000"/>
              </a:solidFill>
            </a:endParaRPr>
          </a:p>
        </p:txBody>
      </p:sp>
      <p:pic>
        <p:nvPicPr>
          <p:cNvPr id="36867"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730443" y="3534075"/>
            <a:ext cx="2883876" cy="3168000"/>
          </a:xfrm>
          <a:prstGeom prst="rect">
            <a:avLst/>
          </a:prstGeom>
          <a:noFill/>
          <a:ln>
            <a:noFill/>
          </a:ln>
          <a:effectLst>
            <a:outerShdw dist="35921" dir="2700000" algn="ctr" rotWithShape="0">
              <a:schemeClr val="bg2"/>
            </a:outerShdw>
            <a:softEdge rad="2286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1263" y="3786075"/>
            <a:ext cx="2656108" cy="2664000"/>
          </a:xfrm>
          <a:prstGeom prst="rect">
            <a:avLst/>
          </a:prstGeom>
          <a:noFill/>
          <a:ln>
            <a:noFill/>
          </a:ln>
          <a:effectLst>
            <a:outerShdw dist="35921" dir="2700000" algn="ctr" rotWithShape="0">
              <a:schemeClr val="bg2"/>
            </a:outerShdw>
            <a:softEdge rad="2413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8826" y="240075"/>
            <a:ext cx="4720661" cy="3240000"/>
          </a:xfrm>
          <a:prstGeom prst="rect">
            <a:avLst/>
          </a:prstGeom>
          <a:noFill/>
          <a:ln>
            <a:noFill/>
          </a:ln>
          <a:effectLst>
            <a:glow rad="63500">
              <a:schemeClr val="accent3">
                <a:satMod val="175000"/>
                <a:alpha val="40000"/>
              </a:schemeClr>
            </a:glo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66557" y="668117"/>
            <a:ext cx="2419802" cy="2736000"/>
          </a:xfrm>
          <a:prstGeom prst="rect">
            <a:avLst/>
          </a:prstGeom>
          <a:noFill/>
          <a:ln>
            <a:noFill/>
          </a:ln>
          <a:effectLst>
            <a:outerShdw dist="35921" dir="2700000" algn="ctr" rotWithShape="0">
              <a:schemeClr val="bg2"/>
            </a:outerShdw>
            <a:softEdge rad="2032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02536" y="726075"/>
            <a:ext cx="1995158" cy="2808000"/>
          </a:xfrm>
          <a:prstGeom prst="rect">
            <a:avLst/>
          </a:prstGeom>
          <a:noFill/>
          <a:ln>
            <a:noFill/>
          </a:ln>
          <a:effectLst>
            <a:glow rad="63500">
              <a:schemeClr val="accent3">
                <a:satMod val="175000"/>
                <a:alpha val="40000"/>
              </a:schemeClr>
            </a:glow>
            <a:softEdge rad="2032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1918" y="3631417"/>
            <a:ext cx="2909080" cy="2880000"/>
          </a:xfrm>
          <a:prstGeom prst="rect">
            <a:avLst/>
          </a:prstGeom>
          <a:noFill/>
          <a:ln>
            <a:noFill/>
          </a:ln>
          <a:effectLst>
            <a:softEdge rad="2413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28825" y="3775417"/>
            <a:ext cx="1311927" cy="2664000"/>
          </a:xfrm>
          <a:prstGeom prst="rect">
            <a:avLst/>
          </a:prstGeom>
          <a:noFill/>
          <a:ln>
            <a:noFill/>
          </a:ln>
          <a:effectLst>
            <a:outerShdw dist="35921" dir="2700000" algn="ctr" rotWithShape="0">
              <a:schemeClr val="bg2"/>
            </a:outerShdw>
            <a:softEdge rad="1778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4624152"/>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2391" y="1125687"/>
            <a:ext cx="4761389" cy="316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7436" y="2350191"/>
            <a:ext cx="3195360" cy="403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5053" y="1125687"/>
            <a:ext cx="1944687" cy="262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7861544"/>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928416"/>
          </a:xfrm>
        </p:spPr>
        <p:txBody>
          <a:bodyPr>
            <a:normAutofit/>
          </a:bodyPr>
          <a:lstStyle/>
          <a:p>
            <a:pPr algn="ctr"/>
            <a:r>
              <a:rPr lang="cs-CZ" sz="3600" b="1" dirty="0">
                <a:latin typeface="Times New Roman" pitchFamily="18" charset="0"/>
                <a:cs typeface="Times New Roman" pitchFamily="18" charset="0"/>
              </a:rPr>
              <a:t>Závěry – k představám o podobě Ježíška</a:t>
            </a:r>
          </a:p>
        </p:txBody>
      </p:sp>
      <p:sp>
        <p:nvSpPr>
          <p:cNvPr id="3" name="Zástupný symbol pro obsah 2"/>
          <p:cNvSpPr>
            <a:spLocks noGrp="1"/>
          </p:cNvSpPr>
          <p:nvPr>
            <p:ph idx="1"/>
          </p:nvPr>
        </p:nvSpPr>
        <p:spPr>
          <a:xfrm>
            <a:off x="496389" y="1393902"/>
            <a:ext cx="11357357" cy="5163015"/>
          </a:xfrm>
        </p:spPr>
        <p:txBody>
          <a:bodyPr>
            <a:normAutofit fontScale="92500" lnSpcReduction="20000"/>
          </a:bodyPr>
          <a:lstStyle/>
          <a:p>
            <a:pPr marL="0" indent="0">
              <a:buNone/>
            </a:pPr>
            <a:r>
              <a:rPr lang="cs-CZ" dirty="0"/>
              <a:t>● Nejčastější je představa Ježíška jako miminka / dítěte různého věku (kolem 50 % odpovědí)</a:t>
            </a:r>
          </a:p>
          <a:p>
            <a:pPr marL="0" indent="0">
              <a:buNone/>
            </a:pPr>
            <a:r>
              <a:rPr lang="cs-CZ" dirty="0"/>
              <a:t>● Představa „Ježíška v jesličkách“ (dítěte Ježíše Krista) se vzdaluje od představy „Ježíška dárce“</a:t>
            </a:r>
          </a:p>
          <a:p>
            <a:pPr marL="0" indent="0">
              <a:buNone/>
            </a:pPr>
            <a:r>
              <a:rPr lang="cs-CZ" dirty="0"/>
              <a:t>● Poměrně častá je představa Ježíška jako ježka (7 % explicitně, v dalších odpovědích figurují ježčí bodliny aj., srov. i deriváty </a:t>
            </a:r>
            <a:r>
              <a:rPr lang="cs-CZ" i="1" dirty="0"/>
              <a:t>Ježura</a:t>
            </a:r>
            <a:r>
              <a:rPr lang="cs-CZ" dirty="0"/>
              <a:t>, </a:t>
            </a:r>
            <a:r>
              <a:rPr lang="cs-CZ" i="1" dirty="0"/>
              <a:t>naježit</a:t>
            </a:r>
            <a:r>
              <a:rPr lang="cs-CZ" dirty="0"/>
              <a:t> apod.)</a:t>
            </a:r>
          </a:p>
          <a:p>
            <a:pPr marL="0" indent="0">
              <a:buNone/>
            </a:pPr>
            <a:r>
              <a:rPr lang="cs-CZ" dirty="0"/>
              <a:t>● Představy Ježíška někdy odvozeny od podoby filmových hrdinů – často nikoli primárně z české kultury (</a:t>
            </a:r>
            <a:r>
              <a:rPr lang="cs-CZ" dirty="0" err="1"/>
              <a:t>Bart</a:t>
            </a:r>
            <a:r>
              <a:rPr lang="cs-CZ" dirty="0"/>
              <a:t> </a:t>
            </a:r>
            <a:r>
              <a:rPr lang="cs-CZ" dirty="0" err="1"/>
              <a:t>Simpson</a:t>
            </a:r>
            <a:r>
              <a:rPr lang="cs-CZ" dirty="0"/>
              <a:t>, skřítek z </a:t>
            </a:r>
            <a:r>
              <a:rPr lang="cs-CZ" dirty="0" err="1"/>
              <a:t>Harryho</a:t>
            </a:r>
            <a:r>
              <a:rPr lang="cs-CZ" dirty="0"/>
              <a:t> </a:t>
            </a:r>
            <a:r>
              <a:rPr lang="cs-CZ" dirty="0" err="1"/>
              <a:t>Pottera</a:t>
            </a:r>
            <a:r>
              <a:rPr lang="cs-CZ" dirty="0"/>
              <a:t>, postava Ježíše z filmu </a:t>
            </a:r>
            <a:r>
              <a:rPr lang="cs-CZ" dirty="0" err="1"/>
              <a:t>Jesus</a:t>
            </a:r>
            <a:r>
              <a:rPr lang="cs-CZ" dirty="0"/>
              <a:t> Christ Superstar) </a:t>
            </a:r>
          </a:p>
          <a:p>
            <a:pPr marL="0" indent="0">
              <a:buNone/>
            </a:pPr>
            <a:r>
              <a:rPr lang="cs-CZ" dirty="0"/>
              <a:t>● Zdůrazňována bývá často nejasnost, nekonkrétnost představy a tajemnost s Ježíškem spojovaná: Ježíšek je neviditelný a naděluje dárky „kouzlem“; je viditelný pouze v podobě světla apod. </a:t>
            </a:r>
          </a:p>
          <a:p>
            <a:pPr marL="0" indent="0">
              <a:buNone/>
            </a:pPr>
            <a:endParaRPr lang="cs-CZ" dirty="0"/>
          </a:p>
          <a:p>
            <a:pPr marL="0" indent="0">
              <a:buNone/>
            </a:pPr>
            <a:r>
              <a:rPr lang="cs-CZ" dirty="0"/>
              <a:t>(srov. fyzická reprezentace Mikuláše, Santy apod. oproti imaginární, tajemné  postavě Ježíška) </a:t>
            </a:r>
          </a:p>
        </p:txBody>
      </p:sp>
    </p:spTree>
    <p:extLst>
      <p:ext uri="{BB962C8B-B14F-4D97-AF65-F5344CB8AC3E}">
        <p14:creationId xmlns:p14="http://schemas.microsoft.com/office/powerpoint/2010/main" val="1974136580"/>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2965" y="245327"/>
            <a:ext cx="11647279" cy="826221"/>
          </a:xfrm>
        </p:spPr>
        <p:txBody>
          <a:bodyPr>
            <a:normAutofit/>
          </a:bodyPr>
          <a:lstStyle/>
          <a:p>
            <a:pPr algn="ctr"/>
            <a:r>
              <a:rPr lang="cs-CZ" sz="3600" b="1" dirty="0">
                <a:latin typeface="Times New Roman" pitchFamily="18" charset="0"/>
                <a:cs typeface="Times New Roman" pitchFamily="18" charset="0"/>
              </a:rPr>
              <a:t>Ježíšek – umělé konkretizace ke komerčním účelům</a:t>
            </a:r>
          </a:p>
        </p:txBody>
      </p:sp>
      <p:pic>
        <p:nvPicPr>
          <p:cNvPr id="256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2966" y="1954391"/>
            <a:ext cx="6400758"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3668" y="953255"/>
            <a:ext cx="2326577" cy="349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7750" y="4037538"/>
            <a:ext cx="4383087"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1694" y="1071548"/>
            <a:ext cx="36576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6595115"/>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12595" y="365126"/>
            <a:ext cx="11374244" cy="1084534"/>
          </a:xfrm>
        </p:spPr>
        <p:txBody>
          <a:bodyPr>
            <a:noAutofit/>
          </a:bodyPr>
          <a:lstStyle/>
          <a:p>
            <a:pPr algn="ctr"/>
            <a:r>
              <a:rPr lang="cs-CZ" sz="3600" b="1" dirty="0">
                <a:latin typeface="Times New Roman" pitchFamily="18" charset="0"/>
                <a:cs typeface="Times New Roman" pitchFamily="18" charset="0"/>
              </a:rPr>
              <a:t>Kognitivní definice (srov. </a:t>
            </a:r>
            <a:r>
              <a:rPr lang="cs-CZ" sz="3600" b="1" dirty="0" err="1">
                <a:latin typeface="Times New Roman" pitchFamily="18" charset="0"/>
                <a:cs typeface="Times New Roman" pitchFamily="18" charset="0"/>
              </a:rPr>
              <a:t>Bartmiński</a:t>
            </a:r>
            <a:r>
              <a:rPr lang="cs-CZ" sz="3600" b="1" dirty="0">
                <a:latin typeface="Times New Roman" pitchFamily="18" charset="0"/>
                <a:cs typeface="Times New Roman" pitchFamily="18" charset="0"/>
              </a:rPr>
              <a:t>, 2016, s. 83-92, a </a:t>
            </a:r>
            <a:r>
              <a:rPr lang="cs-CZ" sz="3600" b="1" dirty="0" err="1">
                <a:latin typeface="Times New Roman" pitchFamily="18" charset="0"/>
                <a:cs typeface="Times New Roman" pitchFamily="18" charset="0"/>
              </a:rPr>
              <a:t>Bartmiński</a:t>
            </a:r>
            <a:r>
              <a:rPr lang="cs-CZ" sz="3600" b="1" dirty="0">
                <a:latin typeface="Times New Roman" pitchFamily="18" charset="0"/>
                <a:cs typeface="Times New Roman" pitchFamily="18" charset="0"/>
              </a:rPr>
              <a:t>, 2014)</a:t>
            </a:r>
            <a:endParaRPr lang="cs-CZ" sz="3600" dirty="0"/>
          </a:p>
        </p:txBody>
      </p:sp>
      <p:sp>
        <p:nvSpPr>
          <p:cNvPr id="3" name="Zástupný symbol pro obsah 2"/>
          <p:cNvSpPr>
            <a:spLocks noGrp="1"/>
          </p:cNvSpPr>
          <p:nvPr>
            <p:ph idx="1"/>
          </p:nvPr>
        </p:nvSpPr>
        <p:spPr>
          <a:xfrm>
            <a:off x="100362" y="1583474"/>
            <a:ext cx="12091638" cy="5069876"/>
          </a:xfrm>
        </p:spPr>
        <p:txBody>
          <a:bodyPr>
            <a:normAutofit fontScale="85000" lnSpcReduction="20000"/>
          </a:bodyPr>
          <a:lstStyle/>
          <a:p>
            <a:pPr>
              <a:buFontTx/>
              <a:buChar char="-"/>
            </a:pPr>
            <a:r>
              <a:rPr lang="cs-CZ" dirty="0"/>
              <a:t>obsah v ní podávaný má mít poznávací charakter (ne čistě sémantický ve smyslu strukturní sémantiky, tj. není to klasická lexikografická definice - nejde jen o vlastnosti nutné a postačující k identifikaci denotátu)</a:t>
            </a:r>
          </a:p>
          <a:p>
            <a:pPr>
              <a:buFontTx/>
              <a:buChar char="-"/>
            </a:pPr>
            <a:r>
              <a:rPr lang="cs-CZ" dirty="0"/>
              <a:t>do definice mají být zahrnuty všechny stabilizované součásti významu (fixované v jazykovém obrazu světa); na jejich základě je rekonstruován celkový obraz fenoménu (soubor vlastností má být vyčerpávající, nepřipouští se selektivnost); je třeba zachytit vztahy mezi jednotlivými konotacemi slova </a:t>
            </a:r>
          </a:p>
          <a:p>
            <a:pPr>
              <a:buFontTx/>
              <a:buChar char="-"/>
            </a:pPr>
            <a:r>
              <a:rPr lang="cs-CZ" dirty="0"/>
              <a:t>není scientistická a taxonomická; vychází ze zkušenosti běžného rodilého mluvčího; má subjektivní charakter; vztahuje se k stereotypovému představiteli</a:t>
            </a:r>
          </a:p>
          <a:p>
            <a:pPr>
              <a:buFontTx/>
              <a:buChar char="-"/>
            </a:pPr>
            <a:r>
              <a:rPr lang="cs-CZ" dirty="0"/>
              <a:t>má narativní strukturu: např. postava je definována z hlediska své funkce, resp. způsobu zapojení do proudu událostí; narativní charakter mají jak „statické“, tak „dynamické“ vlastnosti definientu (jak hrdina vypadá – co hrdina dělá, resp. jakou má funkci, do jakých událostí je zapojen)</a:t>
            </a:r>
          </a:p>
          <a:p>
            <a:pPr>
              <a:buFontTx/>
              <a:buChar char="-"/>
            </a:pPr>
            <a:r>
              <a:rPr lang="cs-CZ" dirty="0"/>
              <a:t>důležitá je už vstupní kategorizace (výběr genus proximum);</a:t>
            </a:r>
          </a:p>
          <a:p>
            <a:pPr>
              <a:buFontTx/>
              <a:buChar char="-"/>
            </a:pPr>
            <a:r>
              <a:rPr lang="cs-CZ" dirty="0"/>
              <a:t>ve funkci metajazyka se používá kolokviální jazyk	</a:t>
            </a:r>
          </a:p>
          <a:p>
            <a:pPr>
              <a:buFontTx/>
              <a:buChar char="-"/>
            </a:pPr>
            <a:r>
              <a:rPr lang="cs-CZ" dirty="0"/>
              <a:t>…, … , …</a:t>
            </a:r>
          </a:p>
          <a:p>
            <a:pPr marL="0" indent="0">
              <a:buNone/>
            </a:pPr>
            <a:endParaRPr lang="cs-CZ" dirty="0"/>
          </a:p>
        </p:txBody>
      </p:sp>
    </p:spTree>
    <p:extLst>
      <p:ext uri="{BB962C8B-B14F-4D97-AF65-F5344CB8AC3E}">
        <p14:creationId xmlns:p14="http://schemas.microsoft.com/office/powerpoint/2010/main" val="2633328047"/>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46409" y="178420"/>
            <a:ext cx="11184673" cy="691374"/>
          </a:xfrm>
        </p:spPr>
        <p:txBody>
          <a:bodyPr>
            <a:normAutofit/>
          </a:bodyPr>
          <a:lstStyle/>
          <a:p>
            <a:pPr algn="ctr"/>
            <a:r>
              <a:rPr lang="cs-CZ" sz="3600" b="1" dirty="0">
                <a:latin typeface="Times New Roman" pitchFamily="18" charset="0"/>
                <a:cs typeface="Times New Roman" pitchFamily="18" charset="0"/>
              </a:rPr>
              <a:t>Ježíšek: pokus o náčrt kognitivní definice</a:t>
            </a:r>
            <a:endParaRPr lang="cs-CZ" sz="3600" dirty="0"/>
          </a:p>
        </p:txBody>
      </p:sp>
      <p:sp>
        <p:nvSpPr>
          <p:cNvPr id="3" name="Zástupný symbol pro obsah 2"/>
          <p:cNvSpPr>
            <a:spLocks noGrp="1"/>
          </p:cNvSpPr>
          <p:nvPr>
            <p:ph idx="1"/>
          </p:nvPr>
        </p:nvSpPr>
        <p:spPr>
          <a:xfrm>
            <a:off x="289932" y="1045030"/>
            <a:ext cx="11530361" cy="5654350"/>
          </a:xfrm>
        </p:spPr>
        <p:txBody>
          <a:bodyPr>
            <a:normAutofit fontScale="25000" lnSpcReduction="20000"/>
          </a:bodyPr>
          <a:lstStyle/>
          <a:p>
            <a:pPr marL="0" indent="0">
              <a:buNone/>
            </a:pPr>
            <a:r>
              <a:rPr lang="cs-CZ" sz="12800" dirty="0">
                <a:latin typeface="Times New Roman" pitchFamily="18" charset="0"/>
                <a:ea typeface="+mj-ea"/>
                <a:cs typeface="Times New Roman" pitchFamily="18" charset="0"/>
              </a:rPr>
              <a:t>1. Nadřazená kategorie</a:t>
            </a:r>
          </a:p>
          <a:p>
            <a:pPr marL="0" indent="0">
              <a:buNone/>
            </a:pPr>
            <a:r>
              <a:rPr lang="cs-CZ" sz="12800" dirty="0">
                <a:latin typeface="Times New Roman" pitchFamily="18" charset="0"/>
                <a:ea typeface="+mj-ea"/>
                <a:cs typeface="Times New Roman" pitchFamily="18" charset="0"/>
              </a:rPr>
              <a:t>2. Vzhled a vlastnosti  </a:t>
            </a:r>
          </a:p>
          <a:p>
            <a:pPr marL="0" indent="0">
              <a:buNone/>
            </a:pPr>
            <a:r>
              <a:rPr lang="cs-CZ" sz="12800" dirty="0">
                <a:latin typeface="Times New Roman" pitchFamily="18" charset="0"/>
                <a:ea typeface="+mj-ea"/>
                <a:cs typeface="Times New Roman" pitchFamily="18" charset="0"/>
              </a:rPr>
              <a:t>3. Scénáře s Ježíškem spojené: </a:t>
            </a:r>
          </a:p>
          <a:p>
            <a:pPr marL="0" indent="0">
              <a:buNone/>
            </a:pPr>
            <a:r>
              <a:rPr lang="cs-CZ" sz="12800" dirty="0">
                <a:latin typeface="Times New Roman" pitchFamily="18" charset="0"/>
                <a:ea typeface="+mj-ea"/>
                <a:cs typeface="Times New Roman" pitchFamily="18" charset="0"/>
              </a:rPr>
              <a:t>- co Ježíšek dělá; čas, místo, posloupnost událostí a okolnosti rituálu; varianty</a:t>
            </a:r>
          </a:p>
          <a:p>
            <a:pPr marL="0" indent="0">
              <a:buNone/>
            </a:pPr>
            <a:r>
              <a:rPr lang="cs-CZ" sz="12800" dirty="0">
                <a:latin typeface="Times New Roman" pitchFamily="18" charset="0"/>
                <a:ea typeface="+mj-ea"/>
                <a:cs typeface="Times New Roman" pitchFamily="18" charset="0"/>
              </a:rPr>
              <a:t>4. Perspektiva (podle profilujícího subjektu)</a:t>
            </a:r>
          </a:p>
          <a:p>
            <a:pPr marL="0" indent="0">
              <a:buNone/>
            </a:pPr>
            <a:r>
              <a:rPr lang="cs-CZ" sz="12800" dirty="0">
                <a:latin typeface="Times New Roman" pitchFamily="18" charset="0"/>
                <a:ea typeface="+mj-ea"/>
                <a:cs typeface="Times New Roman" pitchFamily="18" charset="0"/>
              </a:rPr>
              <a:t>5. Komunikace s Ježíškem</a:t>
            </a:r>
          </a:p>
          <a:p>
            <a:pPr marL="0" indent="0">
              <a:buNone/>
            </a:pPr>
            <a:r>
              <a:rPr lang="cs-CZ" sz="12800" dirty="0">
                <a:latin typeface="Times New Roman" pitchFamily="18" charset="0"/>
                <a:ea typeface="+mj-ea"/>
                <a:cs typeface="Times New Roman" pitchFamily="18" charset="0"/>
              </a:rPr>
              <a:t>6. Komunikace o Ježíškovi</a:t>
            </a:r>
          </a:p>
          <a:p>
            <a:pPr marL="0" indent="0">
              <a:buNone/>
            </a:pPr>
            <a:r>
              <a:rPr lang="cs-CZ" sz="12800" dirty="0">
                <a:latin typeface="Times New Roman" pitchFamily="18" charset="0"/>
                <a:ea typeface="+mj-ea"/>
                <a:cs typeface="Times New Roman" pitchFamily="18" charset="0"/>
              </a:rPr>
              <a:t>	a) v soukromém diskurzu</a:t>
            </a:r>
          </a:p>
          <a:p>
            <a:pPr marL="0" indent="0">
              <a:buNone/>
            </a:pPr>
            <a:r>
              <a:rPr lang="cs-CZ" sz="12800" dirty="0">
                <a:latin typeface="Times New Roman" pitchFamily="18" charset="0"/>
                <a:ea typeface="+mj-ea"/>
                <a:cs typeface="Times New Roman" pitchFamily="18" charset="0"/>
              </a:rPr>
              <a:t>         b) ve společenském diskurzu</a:t>
            </a:r>
          </a:p>
          <a:p>
            <a:pPr marL="0" indent="0">
              <a:buNone/>
            </a:pPr>
            <a:endParaRPr lang="cs-CZ" sz="12800" dirty="0">
              <a:latin typeface="Times New Roman" pitchFamily="18" charset="0"/>
              <a:ea typeface="+mj-ea"/>
              <a:cs typeface="Times New Roman" pitchFamily="18" charset="0"/>
            </a:endParaRPr>
          </a:p>
          <a:p>
            <a:pPr marL="0" indent="0">
              <a:buNone/>
            </a:pPr>
            <a:r>
              <a:rPr lang="cs-CZ" sz="12800" dirty="0">
                <a:latin typeface="Times New Roman" pitchFamily="18" charset="0"/>
                <a:ea typeface="+mj-ea"/>
                <a:cs typeface="Times New Roman" pitchFamily="18" charset="0"/>
              </a:rPr>
              <a:t>Kým / čím je dnes pro Čechy Ježíšek?</a:t>
            </a:r>
          </a:p>
          <a:p>
            <a:pPr marL="0" indent="0">
              <a:buNone/>
            </a:pPr>
            <a:endParaRPr lang="cs-CZ" dirty="0"/>
          </a:p>
          <a:p>
            <a:pPr marL="0" indent="0">
              <a:buNone/>
            </a:pPr>
            <a:r>
              <a:rPr lang="cs-CZ" dirty="0"/>
              <a:t> </a:t>
            </a:r>
          </a:p>
        </p:txBody>
      </p:sp>
    </p:spTree>
    <p:extLst>
      <p:ext uri="{BB962C8B-B14F-4D97-AF65-F5344CB8AC3E}">
        <p14:creationId xmlns:p14="http://schemas.microsoft.com/office/powerpoint/2010/main" val="121168724"/>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34898" y="905691"/>
            <a:ext cx="11485756" cy="5271272"/>
          </a:xfrm>
        </p:spPr>
        <p:txBody>
          <a:bodyPr>
            <a:normAutofit lnSpcReduction="10000"/>
          </a:bodyPr>
          <a:lstStyle/>
          <a:p>
            <a:pPr marL="0" indent="0">
              <a:buNone/>
            </a:pPr>
            <a:r>
              <a:rPr lang="cs-CZ" dirty="0"/>
              <a:t>● Dvojí perspektiva podle profilujícího subjektu: </a:t>
            </a:r>
          </a:p>
          <a:p>
            <a:pPr marL="0" indent="0">
              <a:buNone/>
            </a:pPr>
            <a:r>
              <a:rPr lang="cs-CZ" dirty="0"/>
              <a:t>věřit (ještě) – nevěřit (už) na Ježíška (nemusí být ostře ohraničeno)</a:t>
            </a:r>
          </a:p>
          <a:p>
            <a:pPr marL="0" indent="0">
              <a:buNone/>
            </a:pPr>
            <a:endParaRPr lang="cs-CZ" dirty="0"/>
          </a:p>
          <a:p>
            <a:pPr marL="0" indent="0">
              <a:buNone/>
            </a:pPr>
            <a:r>
              <a:rPr lang="cs-CZ" dirty="0"/>
              <a:t>● Spojení reality a fikce, mystifikační hra v různých podobách </a:t>
            </a:r>
          </a:p>
          <a:p>
            <a:pPr>
              <a:buFontTx/>
              <a:buChar char="-"/>
            </a:pPr>
            <a:r>
              <a:rPr lang="cs-CZ" dirty="0"/>
              <a:t>děti (věřící na Ježíška) – dospělí (</a:t>
            </a:r>
            <a:r>
              <a:rPr lang="cs-CZ" i="1" dirty="0"/>
              <a:t>Potkala jsem ve městě Ježíška a ptal se mě, jestli jsi byla hodná…)</a:t>
            </a:r>
          </a:p>
          <a:p>
            <a:pPr>
              <a:buFontTx/>
              <a:buChar char="-"/>
            </a:pPr>
            <a:r>
              <a:rPr lang="cs-CZ" dirty="0"/>
              <a:t>dospělí mezi sebou (</a:t>
            </a:r>
            <a:r>
              <a:rPr lang="cs-CZ" i="1" dirty="0"/>
              <a:t>Kam asi Ježíšek ukryl dárky pro babičku? – Tady mi pro tebe něco dal Ježíšek… Tohle ti Ježíšek ještě zapomněl dát. –  Dálniční známku mi už několik let nosí Ježíšek.)</a:t>
            </a:r>
          </a:p>
          <a:p>
            <a:pPr>
              <a:buFontTx/>
              <a:buChar char="-"/>
            </a:pPr>
            <a:r>
              <a:rPr lang="cs-CZ" dirty="0"/>
              <a:t>veřejný diskurs, reklama (</a:t>
            </a:r>
            <a:r>
              <a:rPr lang="cs-CZ" i="1" dirty="0"/>
              <a:t>Pokud Ježíšek hodně našetřil, můžete si tenhle klenot mezi knihami přát.</a:t>
            </a:r>
            <a:r>
              <a:rPr lang="cs-CZ" dirty="0"/>
              <a:t> – </a:t>
            </a:r>
            <a:r>
              <a:rPr lang="cs-CZ" i="1" dirty="0"/>
              <a:t>Ježíšek letos přes internet nadělí tablety i zážitky.)</a:t>
            </a:r>
          </a:p>
          <a:p>
            <a:pPr marL="0" indent="0">
              <a:buNone/>
            </a:pPr>
            <a:endParaRPr lang="cs-CZ" dirty="0"/>
          </a:p>
          <a:p>
            <a:pPr marL="0" indent="0">
              <a:buNone/>
            </a:pPr>
            <a:endParaRPr lang="cs-CZ" dirty="0"/>
          </a:p>
          <a:p>
            <a:pPr marL="0" indent="0">
              <a:buNone/>
            </a:pPr>
            <a:endParaRPr lang="cs-CZ" dirty="0"/>
          </a:p>
          <a:p>
            <a:pPr marL="0" indent="0">
              <a:buNone/>
            </a:pPr>
            <a:endParaRPr lang="cs-CZ" dirty="0"/>
          </a:p>
        </p:txBody>
      </p:sp>
    </p:spTree>
    <p:extLst>
      <p:ext uri="{BB962C8B-B14F-4D97-AF65-F5344CB8AC3E}">
        <p14:creationId xmlns:p14="http://schemas.microsoft.com/office/powerpoint/2010/main" val="1278424224"/>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8642" y="289712"/>
            <a:ext cx="12022398" cy="6633604"/>
          </a:xfrm>
        </p:spPr>
        <p:txBody>
          <a:bodyPr>
            <a:normAutofit fontScale="70000" lnSpcReduction="20000"/>
          </a:bodyPr>
          <a:lstStyle/>
          <a:p>
            <a:pPr marL="0" indent="0">
              <a:buNone/>
            </a:pPr>
            <a:r>
              <a:rPr lang="cs-CZ" dirty="0"/>
              <a:t>A</a:t>
            </a:r>
            <a:r>
              <a:rPr lang="cs-CZ" b="1" dirty="0"/>
              <a:t>. Vzhled, vlastnosti: kdo je Ježíšek, jak vypadá?</a:t>
            </a:r>
            <a:r>
              <a:rPr lang="cs-CZ" dirty="0"/>
              <a:t> Viz výše (různé představy, varianty).</a:t>
            </a:r>
          </a:p>
          <a:p>
            <a:pPr marL="0" indent="0">
              <a:buNone/>
            </a:pPr>
            <a:r>
              <a:rPr lang="cs-CZ" dirty="0"/>
              <a:t>B. </a:t>
            </a:r>
            <a:r>
              <a:rPr lang="cs-CZ" b="1" dirty="0"/>
              <a:t>Činnosti, projevy: co Ježíšek dělá?</a:t>
            </a:r>
            <a:r>
              <a:rPr lang="cs-CZ" dirty="0"/>
              <a:t> Nosí vánoční dárky („dárce“).</a:t>
            </a:r>
          </a:p>
          <a:p>
            <a:pPr marL="0" indent="0">
              <a:buNone/>
            </a:pPr>
            <a:r>
              <a:rPr lang="cs-CZ" dirty="0"/>
              <a:t>C. </a:t>
            </a:r>
            <a:r>
              <a:rPr lang="cs-CZ" b="1" dirty="0"/>
              <a:t>Čas a místo působení; způsob, jak se děj odehrává:</a:t>
            </a:r>
            <a:r>
              <a:rPr lang="cs-CZ" dirty="0"/>
              <a:t> </a:t>
            </a:r>
          </a:p>
          <a:p>
            <a:r>
              <a:rPr lang="cs-CZ" dirty="0"/>
              <a:t>Ježíšek přichází / přilétá do českých domácností na Štědrý večer, tj. 24. 12., krátce po slavnostní večeři. Nesmí být nikým viděn (hlavně ne dětmi). Dostane se nejčastěji otevřeným oknem nebo balkonem do obývacího pokoje a dá pod vánoční stromeček dárky; na znamení uskutečněné návštěvy zazvoní zvonkem a zmizí. Poté přichází rodina ke stromečku a (po vlastních, rozrůzněných rituálech – zpívání koled, modlitba apod.) rozbaluje dárky. </a:t>
            </a:r>
          </a:p>
          <a:p>
            <a:pPr marL="0" indent="0">
              <a:buNone/>
            </a:pPr>
            <a:endParaRPr lang="cs-CZ" dirty="0"/>
          </a:p>
          <a:p>
            <a:pPr marL="0" indent="0">
              <a:buNone/>
            </a:pPr>
            <a:r>
              <a:rPr lang="cs-CZ" dirty="0"/>
              <a:t>D. </a:t>
            </a:r>
            <a:r>
              <a:rPr lang="cs-CZ" b="1" dirty="0"/>
              <a:t>Chování k Ježíškovi a komunikace s Ježíškem:</a:t>
            </a:r>
            <a:r>
              <a:rPr lang="cs-CZ" dirty="0"/>
              <a:t> </a:t>
            </a:r>
          </a:p>
          <a:p>
            <a:r>
              <a:rPr lang="cs-CZ" dirty="0"/>
              <a:t>Da/ Před Vánocemi děti píšou (nebo kreslí) Ježíškovi dopisy (začínající slovy „Milý Ježíšku!“) o tom, jaké dárky by si přály najít pod stromečkem, prosí Ježíška, aby je přinesl (případně slibují, že budou hodné, zlepší si školní prospěch apod.), </a:t>
            </a:r>
          </a:p>
          <a:p>
            <a:r>
              <a:rPr lang="cs-CZ" dirty="0" err="1"/>
              <a:t>Db</a:t>
            </a:r>
            <a:r>
              <a:rPr lang="cs-CZ" dirty="0"/>
              <a:t>/ Na Štědrý večer po rozbalení dárků děti (ale i dospělí) Ježíškovi explicitně děkují („Děkujeme Ježíškovi!“ apod.)</a:t>
            </a:r>
          </a:p>
          <a:p>
            <a:pPr marL="0" indent="0">
              <a:buNone/>
            </a:pPr>
            <a:endParaRPr lang="cs-CZ" dirty="0"/>
          </a:p>
          <a:p>
            <a:pPr marL="0" indent="0">
              <a:buNone/>
            </a:pPr>
            <a:r>
              <a:rPr lang="cs-CZ" dirty="0"/>
              <a:t>E. </a:t>
            </a:r>
            <a:r>
              <a:rPr lang="cs-CZ" b="1" dirty="0"/>
              <a:t>Komunikace o Ježíškovi: </a:t>
            </a:r>
            <a:endParaRPr lang="cs-CZ" dirty="0"/>
          </a:p>
          <a:p>
            <a:r>
              <a:rPr lang="cs-CZ" dirty="0" err="1"/>
              <a:t>Ea</a:t>
            </a:r>
            <a:r>
              <a:rPr lang="cs-CZ" dirty="0"/>
              <a:t>/</a:t>
            </a:r>
            <a:r>
              <a:rPr lang="cs-CZ" b="1" dirty="0"/>
              <a:t> s dětmi, v rodině, s blízkými (v soukromém diskursu): </a:t>
            </a:r>
            <a:r>
              <a:rPr lang="cs-CZ" dirty="0"/>
              <a:t>Ježíšek je imaginární postava,</a:t>
            </a:r>
            <a:r>
              <a:rPr lang="cs-CZ" b="1" dirty="0"/>
              <a:t> </a:t>
            </a:r>
            <a:r>
              <a:rPr lang="cs-CZ" dirty="0"/>
              <a:t>ale mluví se o ní jako o osobě reálné (často i mezi dospělými). </a:t>
            </a:r>
            <a:r>
              <a:rPr lang="cs-CZ" b="1" dirty="0"/>
              <a:t> </a:t>
            </a:r>
            <a:endParaRPr lang="cs-CZ" dirty="0"/>
          </a:p>
          <a:p>
            <a:r>
              <a:rPr lang="cs-CZ" dirty="0" err="1"/>
              <a:t>Eb</a:t>
            </a:r>
            <a:r>
              <a:rPr lang="cs-CZ" dirty="0"/>
              <a:t>/</a:t>
            </a:r>
            <a:r>
              <a:rPr lang="cs-CZ" b="1" dirty="0"/>
              <a:t> ve společenském diskursu: </a:t>
            </a:r>
            <a:r>
              <a:rPr lang="cs-CZ" dirty="0"/>
              <a:t>Diskuse o specifičnosti českého Ježíška a potřebě zachovat ho jako tradiční hodnotu proti postavě Santa </a:t>
            </a:r>
            <a:r>
              <a:rPr lang="cs-CZ" dirty="0" err="1"/>
              <a:t>Clause</a:t>
            </a:r>
            <a:r>
              <a:rPr lang="cs-CZ" dirty="0"/>
              <a:t> (kampaň Zachraňte Ježíška! a další iniciativy – Spolek pro tradiční Vánoce, Ježíškova cesta na Božím Daru; výtvarná soutěž Česko kreslí Ježíška 2014); diskuse na ženských internetových fórech, kdy a jak prozradit dětem pravdu o Ježíškovi; aj.  aj.</a:t>
            </a:r>
          </a:p>
          <a:p>
            <a:pPr marL="0" indent="0">
              <a:buNone/>
            </a:pPr>
            <a:r>
              <a:rPr lang="cs-CZ" dirty="0"/>
              <a:t>● srov. i: </a:t>
            </a:r>
            <a:r>
              <a:rPr lang="cs-CZ" dirty="0">
                <a:hlinkClick r:id="rId3"/>
              </a:rPr>
              <a:t>https://www.novinky.cz/vanoce/220686-cizinci-u-nas-jezisek-je-unikat.html</a:t>
            </a:r>
            <a:endParaRPr lang="cs-CZ" dirty="0"/>
          </a:p>
          <a:p>
            <a:pPr marL="0" indent="0">
              <a:buNone/>
            </a:pPr>
            <a:endParaRPr lang="cs-CZ" dirty="0"/>
          </a:p>
          <a:p>
            <a:pPr marL="0" indent="0">
              <a:buNone/>
            </a:pPr>
            <a:endParaRPr lang="cs-CZ" dirty="0"/>
          </a:p>
          <a:p>
            <a:pPr marL="0" indent="0">
              <a:buNone/>
            </a:pPr>
            <a:endParaRPr lang="cs-CZ" dirty="0"/>
          </a:p>
        </p:txBody>
      </p:sp>
    </p:spTree>
    <p:extLst>
      <p:ext uri="{BB962C8B-B14F-4D97-AF65-F5344CB8AC3E}">
        <p14:creationId xmlns:p14="http://schemas.microsoft.com/office/powerpoint/2010/main" val="3135595035"/>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56117" y="323385"/>
            <a:ext cx="11889703" cy="6378498"/>
          </a:xfrm>
        </p:spPr>
        <p:txBody>
          <a:bodyPr>
            <a:normAutofit fontScale="70000" lnSpcReduction="20000"/>
          </a:bodyPr>
          <a:lstStyle/>
          <a:p>
            <a:pPr marL="0" indent="0" algn="ctr">
              <a:lnSpc>
                <a:spcPct val="110000"/>
              </a:lnSpc>
              <a:spcBef>
                <a:spcPct val="0"/>
              </a:spcBef>
              <a:buNone/>
            </a:pPr>
            <a:r>
              <a:rPr lang="cs-CZ" sz="5700" b="1" dirty="0">
                <a:latin typeface="+mj-lt"/>
                <a:ea typeface="+mj-ea"/>
                <a:cs typeface="+mj-cs"/>
              </a:rPr>
              <a:t>Z literatury</a:t>
            </a:r>
          </a:p>
          <a:p>
            <a:pPr marL="0" indent="0">
              <a:lnSpc>
                <a:spcPct val="110000"/>
              </a:lnSpc>
              <a:buNone/>
            </a:pPr>
            <a:r>
              <a:rPr lang="cs-CZ" dirty="0" err="1"/>
              <a:t>Bartmiński</a:t>
            </a:r>
            <a:r>
              <a:rPr lang="cs-CZ" dirty="0"/>
              <a:t>, J.: </a:t>
            </a:r>
            <a:r>
              <a:rPr lang="cs-CZ" dirty="0" err="1"/>
              <a:t>Narracyjny</a:t>
            </a:r>
            <a:r>
              <a:rPr lang="cs-CZ" dirty="0"/>
              <a:t> aspekt </a:t>
            </a:r>
            <a:r>
              <a:rPr lang="cs-CZ" dirty="0" err="1"/>
              <a:t>definicji</a:t>
            </a:r>
            <a:r>
              <a:rPr lang="cs-CZ" dirty="0"/>
              <a:t> </a:t>
            </a:r>
            <a:r>
              <a:rPr lang="cs-CZ" dirty="0" err="1"/>
              <a:t>kognitywnej</a:t>
            </a:r>
            <a:r>
              <a:rPr lang="cs-CZ" dirty="0"/>
              <a:t>. In: </a:t>
            </a:r>
            <a:r>
              <a:rPr lang="cs-CZ" dirty="0" err="1"/>
              <a:t>Filar</a:t>
            </a:r>
            <a:r>
              <a:rPr lang="cs-CZ" dirty="0"/>
              <a:t>, Dorota – </a:t>
            </a:r>
            <a:r>
              <a:rPr lang="cs-CZ" dirty="0" err="1"/>
              <a:t>Piekarczk</a:t>
            </a:r>
            <a:r>
              <a:rPr lang="cs-CZ" dirty="0"/>
              <a:t>, Dorota (</a:t>
            </a:r>
            <a:r>
              <a:rPr lang="cs-CZ" dirty="0" err="1"/>
              <a:t>eds</a:t>
            </a:r>
            <a:r>
              <a:rPr lang="cs-CZ" dirty="0"/>
              <a:t>.): </a:t>
            </a:r>
            <a:r>
              <a:rPr lang="cs-CZ" i="1" dirty="0" err="1"/>
              <a:t>Narracyjność</a:t>
            </a:r>
            <a:r>
              <a:rPr lang="cs-CZ" i="1" dirty="0"/>
              <a:t> </a:t>
            </a:r>
            <a:r>
              <a:rPr lang="cs-CZ" i="1" dirty="0" err="1"/>
              <a:t>języka</a:t>
            </a:r>
            <a:r>
              <a:rPr lang="cs-CZ" i="1" dirty="0"/>
              <a:t> i kultury</a:t>
            </a:r>
            <a:r>
              <a:rPr lang="cs-CZ" dirty="0"/>
              <a:t>. Lublin, </a:t>
            </a:r>
            <a:r>
              <a:rPr lang="cs-CZ" dirty="0" err="1"/>
              <a:t>Wydawnictwo</a:t>
            </a:r>
            <a:r>
              <a:rPr lang="cs-CZ" dirty="0"/>
              <a:t> UMCS 2014, s. 99–116. </a:t>
            </a:r>
          </a:p>
          <a:p>
            <a:pPr marL="0" indent="0">
              <a:lnSpc>
                <a:spcPct val="110000"/>
              </a:lnSpc>
              <a:buNone/>
            </a:pPr>
            <a:r>
              <a:rPr lang="cs-CZ" dirty="0" err="1"/>
              <a:t>Bartmiński</a:t>
            </a:r>
            <a:r>
              <a:rPr lang="cs-CZ" dirty="0"/>
              <a:t>, J. (2016): </a:t>
            </a:r>
            <a:r>
              <a:rPr lang="cs-CZ" i="1" dirty="0"/>
              <a:t>Jazyk v kontextu kultury. Dvanáct statí z lublinské kognitivní etnolingvistiky</a:t>
            </a:r>
            <a:r>
              <a:rPr lang="cs-CZ" dirty="0"/>
              <a:t>. Praha: Karolinum.</a:t>
            </a:r>
          </a:p>
          <a:p>
            <a:pPr marL="0" indent="0">
              <a:lnSpc>
                <a:spcPct val="110000"/>
              </a:lnSpc>
              <a:buNone/>
            </a:pPr>
            <a:r>
              <a:rPr lang="cs-CZ" dirty="0"/>
              <a:t>Vaňková, I</a:t>
            </a:r>
            <a:r>
              <a:rPr lang="cs-CZ" b="1" dirty="0"/>
              <a:t>. </a:t>
            </a:r>
            <a:r>
              <a:rPr lang="cs-CZ" dirty="0"/>
              <a:t>(2010): Buďte v pohodě! (</a:t>
            </a:r>
            <a:r>
              <a:rPr lang="cs-CZ" i="1" dirty="0"/>
              <a:t>Pohoda</a:t>
            </a:r>
            <a:r>
              <a:rPr lang="cs-CZ" dirty="0"/>
              <a:t> jako české klíčové slovo) In: Vaňková, I., Pacovská, J. (</a:t>
            </a:r>
            <a:r>
              <a:rPr lang="cs-CZ" dirty="0" err="1"/>
              <a:t>eds</a:t>
            </a:r>
            <a:r>
              <a:rPr lang="cs-CZ" dirty="0"/>
              <a:t>.), </a:t>
            </a:r>
            <a:r>
              <a:rPr lang="cs-CZ" i="1" dirty="0"/>
              <a:t>Obraz člověka v jazyce.</a:t>
            </a:r>
            <a:r>
              <a:rPr lang="cs-CZ" dirty="0"/>
              <a:t> Praha: Univerzita Karlova – Filozofická fakulta, ÚČJTK, s. 31–57.</a:t>
            </a:r>
            <a:endParaRPr lang="cs-CZ" b="1" dirty="0"/>
          </a:p>
          <a:p>
            <a:pPr marL="0" indent="0">
              <a:lnSpc>
                <a:spcPct val="110000"/>
              </a:lnSpc>
              <a:buNone/>
            </a:pPr>
            <a:r>
              <a:rPr lang="cs-CZ" dirty="0"/>
              <a:t>Vaňková, I. (2014):  Vánoce jako klíčové slovo české kultury. (První poznámky k etnolingvistickému výzkumu). </a:t>
            </a:r>
            <a:r>
              <a:rPr lang="cs-CZ" i="1" dirty="0"/>
              <a:t>Didaktické studie</a:t>
            </a:r>
            <a:r>
              <a:rPr lang="cs-CZ" dirty="0"/>
              <a:t>, 6, č. 1,  s. 135-149.</a:t>
            </a:r>
          </a:p>
          <a:p>
            <a:pPr marL="0" indent="0">
              <a:lnSpc>
                <a:spcPct val="110000"/>
              </a:lnSpc>
              <a:buNone/>
            </a:pPr>
            <a:r>
              <a:rPr lang="cs-CZ" dirty="0"/>
              <a:t>Vaňková, I. (2015): VÁNOCE (“</a:t>
            </a:r>
            <a:r>
              <a:rPr lang="cs-CZ" dirty="0" err="1"/>
              <a:t>Christmas</a:t>
            </a:r>
            <a:r>
              <a:rPr lang="cs-CZ" dirty="0"/>
              <a:t>”) in </a:t>
            </a:r>
            <a:r>
              <a:rPr lang="cs-CZ" dirty="0" err="1"/>
              <a:t>the</a:t>
            </a:r>
            <a:r>
              <a:rPr lang="cs-CZ" dirty="0"/>
              <a:t> </a:t>
            </a:r>
            <a:r>
              <a:rPr lang="cs-CZ" dirty="0" err="1"/>
              <a:t>ethnolinguistic</a:t>
            </a:r>
            <a:r>
              <a:rPr lang="cs-CZ" dirty="0"/>
              <a:t> </a:t>
            </a:r>
            <a:r>
              <a:rPr lang="cs-CZ" dirty="0" err="1"/>
              <a:t>perspective</a:t>
            </a:r>
            <a:r>
              <a:rPr lang="cs-CZ" dirty="0"/>
              <a:t> (Czech </a:t>
            </a:r>
            <a:r>
              <a:rPr lang="cs-CZ" dirty="0" err="1"/>
              <a:t>key</a:t>
            </a:r>
            <a:r>
              <a:rPr lang="cs-CZ" dirty="0"/>
              <a:t> </a:t>
            </a:r>
            <a:r>
              <a:rPr lang="cs-CZ" dirty="0" err="1"/>
              <a:t>words</a:t>
            </a:r>
            <a:r>
              <a:rPr lang="cs-CZ" dirty="0"/>
              <a:t> and </a:t>
            </a:r>
            <a:r>
              <a:rPr lang="cs-CZ" dirty="0" err="1"/>
              <a:t>values</a:t>
            </a:r>
            <a:r>
              <a:rPr lang="cs-CZ" dirty="0"/>
              <a:t>). </a:t>
            </a:r>
            <a:r>
              <a:rPr lang="cs-CZ" i="1" dirty="0" err="1"/>
              <a:t>Etnolingwistyka</a:t>
            </a:r>
            <a:r>
              <a:rPr lang="cs-CZ" dirty="0"/>
              <a:t>, 27, s. 63-86. Dostupné na: https://www.infona.pl/resource/bwmeta1.element.desklight-f34e9952-893f-47ae-8b27-811533ee734e</a:t>
            </a:r>
          </a:p>
          <a:p>
            <a:pPr marL="0" indent="0">
              <a:buNone/>
            </a:pPr>
            <a:r>
              <a:rPr lang="cs-CZ" dirty="0"/>
              <a:t>Vaňková, I.: Ježíšek jako pojmový konstrukt a klíčové slovo české kultury. Etnolingvistická studie. </a:t>
            </a:r>
            <a:r>
              <a:rPr lang="cs-CZ" i="1" dirty="0" err="1"/>
              <a:t>Jazykovedný</a:t>
            </a:r>
            <a:r>
              <a:rPr lang="cs-CZ" i="1" dirty="0"/>
              <a:t> časopis</a:t>
            </a:r>
            <a:r>
              <a:rPr lang="cs-CZ" dirty="0"/>
              <a:t>, 2018, 69, 1, s. 51-77. ISSN 1337-6853 (tištěné vydání), 1337-9569 (online). Dostupné na: https://www.juls.savba.sk/ediela/jc/2018/1/jc18-01.pdf                                                                                                                                                                                                                                                                        </a:t>
            </a:r>
          </a:p>
          <a:p>
            <a:pPr marL="0" indent="0">
              <a:lnSpc>
                <a:spcPct val="110000"/>
              </a:lnSpc>
              <a:buNone/>
            </a:pPr>
            <a:r>
              <a:rPr lang="cs-CZ" dirty="0" err="1"/>
              <a:t>Wierzbicka</a:t>
            </a:r>
            <a:r>
              <a:rPr lang="cs-CZ" dirty="0"/>
              <a:t>, A.: </a:t>
            </a:r>
            <a:r>
              <a:rPr lang="cs-CZ" i="1" dirty="0" err="1"/>
              <a:t>Understanding</a:t>
            </a:r>
            <a:r>
              <a:rPr lang="cs-CZ" i="1" dirty="0"/>
              <a:t> </a:t>
            </a:r>
            <a:r>
              <a:rPr lang="cs-CZ" i="1" dirty="0" err="1"/>
              <a:t>Cultures</a:t>
            </a:r>
            <a:r>
              <a:rPr lang="cs-CZ" i="1" dirty="0"/>
              <a:t> </a:t>
            </a:r>
            <a:r>
              <a:rPr lang="cs-CZ" i="1" dirty="0" err="1"/>
              <a:t>through</a:t>
            </a:r>
            <a:r>
              <a:rPr lang="cs-CZ" i="1" dirty="0"/>
              <a:t> </a:t>
            </a:r>
            <a:r>
              <a:rPr lang="cs-CZ" i="1" dirty="0" err="1"/>
              <a:t>Their</a:t>
            </a:r>
            <a:r>
              <a:rPr lang="cs-CZ" i="1" dirty="0"/>
              <a:t> </a:t>
            </a:r>
            <a:r>
              <a:rPr lang="cs-CZ" i="1" dirty="0" err="1"/>
              <a:t>Key</a:t>
            </a:r>
            <a:r>
              <a:rPr lang="cs-CZ" i="1" dirty="0"/>
              <a:t> </a:t>
            </a:r>
            <a:r>
              <a:rPr lang="cs-CZ" i="1" dirty="0" err="1"/>
              <a:t>Words</a:t>
            </a:r>
            <a:r>
              <a:rPr lang="cs-CZ" i="1" dirty="0"/>
              <a:t>. </a:t>
            </a:r>
            <a:r>
              <a:rPr lang="cs-CZ" dirty="0"/>
              <a:t>New York – Oxford: Oxford University </a:t>
            </a:r>
            <a:r>
              <a:rPr lang="cs-CZ" dirty="0" err="1"/>
              <a:t>Press</a:t>
            </a:r>
            <a:r>
              <a:rPr lang="cs-CZ" dirty="0"/>
              <a:t>, 1997, s. 156–197.</a:t>
            </a:r>
            <a:r>
              <a:rPr lang="cs-CZ" b="1" dirty="0"/>
              <a:t> </a:t>
            </a:r>
            <a:endParaRPr lang="cs-CZ" dirty="0"/>
          </a:p>
          <a:p>
            <a:pPr marL="0" indent="0">
              <a:buNone/>
            </a:pPr>
            <a:endParaRPr lang="cs-CZ" dirty="0"/>
          </a:p>
        </p:txBody>
      </p:sp>
    </p:spTree>
    <p:extLst>
      <p:ext uri="{BB962C8B-B14F-4D97-AF65-F5344CB8AC3E}">
        <p14:creationId xmlns:p14="http://schemas.microsoft.com/office/powerpoint/2010/main" val="1937917572"/>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b="1" dirty="0"/>
              <a:t>Díky za pozornost!</a:t>
            </a:r>
          </a:p>
        </p:txBody>
      </p:sp>
      <p:pic>
        <p:nvPicPr>
          <p:cNvPr id="4"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36533" y="4506560"/>
            <a:ext cx="1579001" cy="1487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Obrázek 4"/>
          <p:cNvPicPr>
            <a:picLocks noChangeAspect="1"/>
          </p:cNvPicPr>
          <p:nvPr/>
        </p:nvPicPr>
        <p:blipFill>
          <a:blip r:embed="rId3"/>
          <a:stretch>
            <a:fillRect/>
          </a:stretch>
        </p:blipFill>
        <p:spPr>
          <a:xfrm>
            <a:off x="4471713" y="2059337"/>
            <a:ext cx="2847975" cy="1600200"/>
          </a:xfrm>
          <a:prstGeom prst="rect">
            <a:avLst/>
          </a:prstGeom>
        </p:spPr>
      </p:pic>
    </p:spTree>
    <p:extLst>
      <p:ext uri="{BB962C8B-B14F-4D97-AF65-F5344CB8AC3E}">
        <p14:creationId xmlns:p14="http://schemas.microsoft.com/office/powerpoint/2010/main" val="2317985499"/>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3"/>
          <a:stretch>
            <a:fillRect/>
          </a:stretch>
        </p:blipFill>
        <p:spPr>
          <a:xfrm>
            <a:off x="828915" y="624864"/>
            <a:ext cx="4212000" cy="5616000"/>
          </a:xfrm>
          <a:prstGeom prst="rect">
            <a:avLst/>
          </a:prstGeom>
        </p:spPr>
      </p:pic>
      <p:pic>
        <p:nvPicPr>
          <p:cNvPr id="2" name="Obrázek 1">
            <a:extLst>
              <a:ext uri="{FF2B5EF4-FFF2-40B4-BE49-F238E27FC236}">
                <a16:creationId xmlns:a16="http://schemas.microsoft.com/office/drawing/2014/main" id="{0B23F58A-36E7-49EF-9984-E39A42081D23}"/>
              </a:ext>
            </a:extLst>
          </p:cNvPr>
          <p:cNvPicPr>
            <a:picLocks noChangeAspect="1"/>
          </p:cNvPicPr>
          <p:nvPr/>
        </p:nvPicPr>
        <p:blipFill>
          <a:blip r:embed="rId4"/>
          <a:stretch>
            <a:fillRect/>
          </a:stretch>
        </p:blipFill>
        <p:spPr>
          <a:xfrm>
            <a:off x="5837941" y="1456346"/>
            <a:ext cx="6261824" cy="4428000"/>
          </a:xfrm>
          <a:prstGeom prst="rect">
            <a:avLst/>
          </a:prstGeom>
        </p:spPr>
      </p:pic>
    </p:spTree>
    <p:extLst>
      <p:ext uri="{BB962C8B-B14F-4D97-AF65-F5344CB8AC3E}">
        <p14:creationId xmlns:p14="http://schemas.microsoft.com/office/powerpoint/2010/main" val="2780503144"/>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04747" y="624468"/>
            <a:ext cx="10926336" cy="5910147"/>
          </a:xfrm>
        </p:spPr>
        <p:txBody>
          <a:bodyPr>
            <a:normAutofit lnSpcReduction="10000"/>
          </a:bodyPr>
          <a:lstStyle/>
          <a:p>
            <a:pPr marL="0" indent="0" algn="just">
              <a:buNone/>
            </a:pPr>
            <a:r>
              <a:rPr lang="cs-CZ" dirty="0"/>
              <a:t>Přednáška vychází z kognitivně-kulturního, resp. etnolingvistického zkoumání českých Vánoc, které vyrůstá z teorie A. </a:t>
            </a:r>
            <a:r>
              <a:rPr lang="cs-CZ" dirty="0" err="1"/>
              <a:t>Wierzbické</a:t>
            </a:r>
            <a:r>
              <a:rPr lang="cs-CZ" dirty="0"/>
              <a:t> o tzv. </a:t>
            </a:r>
            <a:r>
              <a:rPr lang="cs-CZ" b="1" dirty="0"/>
              <a:t>kulturně klíčových slovech</a:t>
            </a:r>
            <a:r>
              <a:rPr lang="cs-CZ" dirty="0"/>
              <a:t>. Jde o taková slova, jejichž význam je spjat s podstatnými hodnotami určitého společenství. </a:t>
            </a:r>
          </a:p>
          <a:p>
            <a:pPr marL="0" indent="0" algn="just">
              <a:buNone/>
            </a:pPr>
            <a:r>
              <a:rPr lang="cs-CZ" dirty="0"/>
              <a:t>V českém kontextu je v tomto ohledu kulturně exponován sémantický okruh spojený s pojmy DOMOV a POHODA; patří sem i pojem VÁNOCE, v jehož centru má místo český vánoční dárce Ježíšek. </a:t>
            </a:r>
          </a:p>
          <a:p>
            <a:pPr marL="0" indent="0" algn="just">
              <a:buNone/>
            </a:pPr>
            <a:r>
              <a:rPr lang="cs-CZ" dirty="0"/>
              <a:t>Kulturní specifičnost této imaginární bytosti, její podoba, rituály, v nichž vystupuje, i komunikační strategie s ní spojené by se měly odkrýt v tzv. </a:t>
            </a:r>
            <a:r>
              <a:rPr lang="cs-CZ" b="1" dirty="0"/>
              <a:t>kognitivní definici </a:t>
            </a:r>
            <a:r>
              <a:rPr lang="cs-CZ" dirty="0"/>
              <a:t>(s inspirací v lublinské etnolingvistice J. </a:t>
            </a:r>
            <a:r>
              <a:rPr lang="cs-CZ" dirty="0" err="1"/>
              <a:t>Bartmińského</a:t>
            </a:r>
            <a:r>
              <a:rPr lang="cs-CZ" dirty="0"/>
              <a:t>). Obraz Ježíška je rekonstruován  na základě jazykových dat, kulturně důležitých textů i empirického výzkumu (provedeného na sociálních sítích). V této perspektivě lze pokládat různé otázky, např. jakou roli v pojetí Ježíška dnes hraje původně dominantní křesťanský aspekt a s čím se mísí.</a:t>
            </a:r>
          </a:p>
          <a:p>
            <a:pPr marL="0" indent="0">
              <a:buNone/>
            </a:pPr>
            <a:endParaRPr lang="cs-CZ" dirty="0"/>
          </a:p>
        </p:txBody>
      </p:sp>
    </p:spTree>
    <p:extLst>
      <p:ext uri="{BB962C8B-B14F-4D97-AF65-F5344CB8AC3E}">
        <p14:creationId xmlns:p14="http://schemas.microsoft.com/office/powerpoint/2010/main" val="1579160132"/>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74468" y="371656"/>
            <a:ext cx="11207931" cy="877281"/>
          </a:xfrm>
        </p:spPr>
        <p:txBody>
          <a:bodyPr/>
          <a:lstStyle/>
          <a:p>
            <a:pPr algn="ctr"/>
            <a:r>
              <a:rPr lang="cs-CZ" b="1" dirty="0">
                <a:latin typeface="Times New Roman" pitchFamily="18" charset="0"/>
                <a:cs typeface="Times New Roman" pitchFamily="18" charset="0"/>
              </a:rPr>
              <a:t>Metodologické inspirace a kontext zkoumání</a:t>
            </a:r>
          </a:p>
        </p:txBody>
      </p:sp>
      <p:sp>
        <p:nvSpPr>
          <p:cNvPr id="3" name="Zástupný symbol pro obsah 2"/>
          <p:cNvSpPr>
            <a:spLocks noGrp="1"/>
          </p:cNvSpPr>
          <p:nvPr>
            <p:ph idx="1"/>
          </p:nvPr>
        </p:nvSpPr>
        <p:spPr>
          <a:xfrm>
            <a:off x="374469" y="1494264"/>
            <a:ext cx="11556274" cy="4891296"/>
          </a:xfrm>
        </p:spPr>
        <p:txBody>
          <a:bodyPr>
            <a:normAutofit lnSpcReduction="10000"/>
          </a:bodyPr>
          <a:lstStyle/>
          <a:p>
            <a:pPr marL="0" indent="0">
              <a:buNone/>
            </a:pPr>
            <a:r>
              <a:rPr lang="cs-CZ" sz="3000" dirty="0">
                <a:latin typeface="Times New Roman" panose="02020603050405020304" pitchFamily="18" charset="0"/>
                <a:cs typeface="Times New Roman" panose="02020603050405020304" pitchFamily="18" charset="0"/>
              </a:rPr>
              <a:t>- kognitivní lingvistika (George </a:t>
            </a:r>
            <a:r>
              <a:rPr lang="cs-CZ" sz="3000" dirty="0" err="1">
                <a:latin typeface="Times New Roman" panose="02020603050405020304" pitchFamily="18" charset="0"/>
                <a:cs typeface="Times New Roman" panose="02020603050405020304" pitchFamily="18" charset="0"/>
              </a:rPr>
              <a:t>Lakoff</a:t>
            </a:r>
            <a:r>
              <a:rPr lang="cs-CZ" sz="3000" dirty="0">
                <a:latin typeface="Times New Roman" panose="02020603050405020304" pitchFamily="18" charset="0"/>
                <a:cs typeface="Times New Roman" panose="02020603050405020304" pitchFamily="18" charset="0"/>
              </a:rPr>
              <a:t>, Mark Johnson, Mark Turner…); </a:t>
            </a:r>
          </a:p>
          <a:p>
            <a:pPr>
              <a:buFontTx/>
              <a:buChar char="-"/>
            </a:pPr>
            <a:r>
              <a:rPr lang="cs-CZ" sz="3000" dirty="0">
                <a:latin typeface="Times New Roman" panose="02020603050405020304" pitchFamily="18" charset="0"/>
                <a:cs typeface="Times New Roman" panose="02020603050405020304" pitchFamily="18" charset="0"/>
              </a:rPr>
              <a:t>kulturní lingvistika, kognitivní etnolingvistika (</a:t>
            </a:r>
            <a:r>
              <a:rPr lang="cs-CZ" sz="3000" dirty="0" err="1">
                <a:latin typeface="Times New Roman" panose="02020603050405020304" pitchFamily="18" charset="0"/>
                <a:cs typeface="Times New Roman" panose="02020603050405020304" pitchFamily="18" charset="0"/>
              </a:rPr>
              <a:t>Jerzy</a:t>
            </a:r>
            <a:r>
              <a:rPr lang="cs-CZ" sz="3000" dirty="0">
                <a:latin typeface="Times New Roman" panose="02020603050405020304" pitchFamily="18" charset="0"/>
                <a:cs typeface="Times New Roman" panose="02020603050405020304" pitchFamily="18" charset="0"/>
              </a:rPr>
              <a:t> </a:t>
            </a:r>
            <a:r>
              <a:rPr lang="cs-CZ" sz="3000" dirty="0" err="1">
                <a:latin typeface="Times New Roman" panose="02020603050405020304" pitchFamily="18" charset="0"/>
                <a:cs typeface="Times New Roman" panose="02020603050405020304" pitchFamily="18" charset="0"/>
              </a:rPr>
              <a:t>Bartmiński</a:t>
            </a:r>
            <a:r>
              <a:rPr lang="cs-CZ" sz="3000" dirty="0">
                <a:latin typeface="Times New Roman" panose="02020603050405020304" pitchFamily="18" charset="0"/>
                <a:cs typeface="Times New Roman" panose="02020603050405020304" pitchFamily="18" charset="0"/>
              </a:rPr>
              <a:t> aj.): jazykový obraz světa, stereotypy, konotace; </a:t>
            </a:r>
            <a:r>
              <a:rPr lang="cs-CZ" sz="3000" dirty="0">
                <a:solidFill>
                  <a:srgbClr val="FF0000"/>
                </a:solidFill>
                <a:latin typeface="Times New Roman" panose="02020603050405020304" pitchFamily="18" charset="0"/>
                <a:cs typeface="Times New Roman" panose="02020603050405020304" pitchFamily="18" charset="0"/>
              </a:rPr>
              <a:t>kognitivní významová definice</a:t>
            </a:r>
            <a:r>
              <a:rPr lang="cs-CZ" sz="3000" dirty="0">
                <a:latin typeface="Times New Roman" panose="02020603050405020304" pitchFamily="18" charset="0"/>
                <a:cs typeface="Times New Roman" panose="02020603050405020304" pitchFamily="18" charset="0"/>
              </a:rPr>
              <a:t>);</a:t>
            </a:r>
          </a:p>
          <a:p>
            <a:pPr>
              <a:buFontTx/>
              <a:buChar char="-"/>
            </a:pPr>
            <a:r>
              <a:rPr lang="cs-CZ" sz="3000" i="1" dirty="0" err="1">
                <a:latin typeface="Times New Roman" panose="02020603050405020304" pitchFamily="18" charset="0"/>
                <a:cs typeface="Times New Roman" panose="02020603050405020304" pitchFamily="18" charset="0"/>
              </a:rPr>
              <a:t>cross-cultural</a:t>
            </a:r>
            <a:r>
              <a:rPr lang="cs-CZ" sz="3000" i="1" dirty="0">
                <a:latin typeface="Times New Roman" panose="02020603050405020304" pitchFamily="18" charset="0"/>
                <a:cs typeface="Times New Roman" panose="02020603050405020304" pitchFamily="18" charset="0"/>
              </a:rPr>
              <a:t> </a:t>
            </a:r>
            <a:r>
              <a:rPr lang="cs-CZ" sz="3000" i="1" dirty="0" err="1">
                <a:latin typeface="Times New Roman" panose="02020603050405020304" pitchFamily="18" charset="0"/>
                <a:cs typeface="Times New Roman" panose="02020603050405020304" pitchFamily="18" charset="0"/>
              </a:rPr>
              <a:t>semantics</a:t>
            </a:r>
            <a:r>
              <a:rPr lang="cs-CZ" sz="3000" dirty="0">
                <a:latin typeface="Times New Roman" panose="02020603050405020304" pitchFamily="18" charset="0"/>
                <a:cs typeface="Times New Roman" panose="02020603050405020304" pitchFamily="18" charset="0"/>
              </a:rPr>
              <a:t>: </a:t>
            </a:r>
            <a:r>
              <a:rPr lang="cs-CZ" sz="3000" dirty="0">
                <a:solidFill>
                  <a:srgbClr val="FF0000"/>
                </a:solidFill>
                <a:latin typeface="Times New Roman" panose="02020603050405020304" pitchFamily="18" charset="0"/>
                <a:cs typeface="Times New Roman" panose="02020603050405020304" pitchFamily="18" charset="0"/>
              </a:rPr>
              <a:t>kulturně</a:t>
            </a:r>
            <a:r>
              <a:rPr lang="cs-CZ" sz="3000" i="1" dirty="0">
                <a:solidFill>
                  <a:srgbClr val="FF0000"/>
                </a:solidFill>
                <a:latin typeface="Times New Roman" panose="02020603050405020304" pitchFamily="18" charset="0"/>
                <a:cs typeface="Times New Roman" panose="02020603050405020304" pitchFamily="18" charset="0"/>
              </a:rPr>
              <a:t> </a:t>
            </a:r>
            <a:r>
              <a:rPr lang="cs-CZ" sz="3000" dirty="0">
                <a:solidFill>
                  <a:srgbClr val="FF0000"/>
                </a:solidFill>
                <a:latin typeface="Times New Roman" panose="02020603050405020304" pitchFamily="18" charset="0"/>
                <a:cs typeface="Times New Roman" panose="02020603050405020304" pitchFamily="18" charset="0"/>
              </a:rPr>
              <a:t>klíčová slova </a:t>
            </a:r>
            <a:r>
              <a:rPr lang="cs-CZ" sz="3000" dirty="0">
                <a:latin typeface="Times New Roman" panose="02020603050405020304" pitchFamily="18" charset="0"/>
                <a:cs typeface="Times New Roman" panose="02020603050405020304" pitchFamily="18" charset="0"/>
              </a:rPr>
              <a:t>(Anna </a:t>
            </a:r>
            <a:r>
              <a:rPr lang="cs-CZ" sz="3000" dirty="0" err="1">
                <a:latin typeface="Times New Roman" panose="02020603050405020304" pitchFamily="18" charset="0"/>
                <a:cs typeface="Times New Roman" panose="02020603050405020304" pitchFamily="18" charset="0"/>
              </a:rPr>
              <a:t>Wierzbicka</a:t>
            </a:r>
            <a:r>
              <a:rPr lang="cs-CZ" sz="3000" dirty="0">
                <a:latin typeface="Times New Roman" panose="02020603050405020304" pitchFamily="18" charset="0"/>
                <a:cs typeface="Times New Roman" panose="02020603050405020304" pitchFamily="18" charset="0"/>
              </a:rPr>
              <a:t>)</a:t>
            </a:r>
          </a:p>
          <a:p>
            <a:pPr marL="0" indent="0">
              <a:buNone/>
            </a:pPr>
            <a:endParaRPr lang="cs-CZ" sz="3000" dirty="0">
              <a:latin typeface="Times New Roman" panose="02020603050405020304" pitchFamily="18" charset="0"/>
              <a:cs typeface="Times New Roman" panose="02020603050405020304" pitchFamily="18" charset="0"/>
            </a:endParaRPr>
          </a:p>
          <a:p>
            <a:pPr marL="0" indent="0">
              <a:buNone/>
            </a:pPr>
            <a:r>
              <a:rPr lang="cs-CZ" sz="3000" dirty="0">
                <a:latin typeface="Times New Roman" panose="02020603050405020304" pitchFamily="18" charset="0"/>
                <a:cs typeface="Times New Roman" panose="02020603050405020304" pitchFamily="18" charset="0"/>
              </a:rPr>
              <a:t>→ kulturně klíčová slova a hodnoty v českém prostředí:</a:t>
            </a:r>
          </a:p>
          <a:p>
            <a:pPr marL="0" indent="0">
              <a:buNone/>
            </a:pPr>
            <a:r>
              <a:rPr lang="cs-CZ" sz="3000" dirty="0">
                <a:latin typeface="Times New Roman" panose="02020603050405020304" pitchFamily="18" charset="0"/>
                <a:cs typeface="Times New Roman" panose="02020603050405020304" pitchFamily="18" charset="0"/>
              </a:rPr>
              <a:t>● DOMOV </a:t>
            </a:r>
          </a:p>
          <a:p>
            <a:pPr marL="0" indent="0">
              <a:buNone/>
            </a:pPr>
            <a:r>
              <a:rPr lang="cs-CZ" sz="3000" dirty="0">
                <a:latin typeface="Times New Roman" panose="02020603050405020304" pitchFamily="18" charset="0"/>
                <a:cs typeface="Times New Roman" panose="02020603050405020304" pitchFamily="18" charset="0"/>
              </a:rPr>
              <a:t>● POHODA   </a:t>
            </a:r>
          </a:p>
          <a:p>
            <a:pPr marL="0" indent="0">
              <a:buNone/>
            </a:pPr>
            <a:r>
              <a:rPr lang="cs-CZ" sz="3000" dirty="0">
                <a:latin typeface="Times New Roman" panose="02020603050405020304" pitchFamily="18" charset="0"/>
                <a:cs typeface="Times New Roman" panose="02020603050405020304" pitchFamily="18" charset="0"/>
              </a:rPr>
              <a:t>● VÁNOCE → ● JEŽÍŠEK</a:t>
            </a:r>
          </a:p>
          <a:p>
            <a:endParaRPr lang="cs-CZ" dirty="0"/>
          </a:p>
          <a:p>
            <a:pPr marL="0" indent="0">
              <a:buNone/>
            </a:pPr>
            <a:endParaRPr lang="cs-CZ" dirty="0"/>
          </a:p>
          <a:p>
            <a:pPr marL="0" indent="0">
              <a:buNone/>
            </a:pPr>
            <a:endParaRPr lang="cs-CZ" dirty="0"/>
          </a:p>
        </p:txBody>
      </p:sp>
    </p:spTree>
    <p:extLst>
      <p:ext uri="{BB962C8B-B14F-4D97-AF65-F5344CB8AC3E}">
        <p14:creationId xmlns:p14="http://schemas.microsoft.com/office/powerpoint/2010/main" val="1438941596"/>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6477" y="365126"/>
            <a:ext cx="11853747" cy="788426"/>
          </a:xfrm>
        </p:spPr>
        <p:txBody>
          <a:bodyPr>
            <a:normAutofit/>
          </a:bodyPr>
          <a:lstStyle/>
          <a:p>
            <a:pPr algn="ctr"/>
            <a:r>
              <a:rPr lang="cs-CZ" sz="3600" b="1" dirty="0">
                <a:latin typeface="Times New Roman" panose="02020603050405020304" pitchFamily="18" charset="0"/>
                <a:cs typeface="Times New Roman" panose="02020603050405020304" pitchFamily="18" charset="0"/>
              </a:rPr>
              <a:t>Lublinská kognitivní etnolingvistika: </a:t>
            </a:r>
            <a:r>
              <a:rPr lang="cs-CZ" sz="3600" b="1" dirty="0" err="1">
                <a:latin typeface="Times New Roman" panose="02020603050405020304" pitchFamily="18" charset="0"/>
                <a:cs typeface="Times New Roman" panose="02020603050405020304" pitchFamily="18" charset="0"/>
              </a:rPr>
              <a:t>Jerzy</a:t>
            </a:r>
            <a:r>
              <a:rPr lang="cs-CZ" sz="3600" b="1" dirty="0">
                <a:latin typeface="Times New Roman" panose="02020603050405020304" pitchFamily="18" charset="0"/>
                <a:cs typeface="Times New Roman" panose="02020603050405020304" pitchFamily="18" charset="0"/>
              </a:rPr>
              <a:t> </a:t>
            </a:r>
            <a:r>
              <a:rPr lang="cs-CZ" sz="3600" b="1" dirty="0" err="1">
                <a:latin typeface="Times New Roman" panose="02020603050405020304" pitchFamily="18" charset="0"/>
                <a:cs typeface="Times New Roman" panose="02020603050405020304" pitchFamily="18" charset="0"/>
              </a:rPr>
              <a:t>Bartmiński</a:t>
            </a:r>
            <a:endParaRPr lang="cs-CZ" sz="3600" b="1" dirty="0">
              <a:latin typeface="Times New Roman" panose="02020603050405020304" pitchFamily="18" charset="0"/>
              <a:cs typeface="Times New Roman" panose="02020603050405020304" pitchFamily="18" charset="0"/>
            </a:endParaRPr>
          </a:p>
        </p:txBody>
      </p:sp>
      <p:sp>
        <p:nvSpPr>
          <p:cNvPr id="3" name="Zástupný symbol pro obsah 2"/>
          <p:cNvSpPr>
            <a:spLocks noGrp="1"/>
          </p:cNvSpPr>
          <p:nvPr>
            <p:ph idx="1"/>
          </p:nvPr>
        </p:nvSpPr>
        <p:spPr>
          <a:xfrm>
            <a:off x="144967" y="1248937"/>
            <a:ext cx="11831444" cy="5241073"/>
          </a:xfrm>
        </p:spPr>
        <p:txBody>
          <a:bodyPr>
            <a:noAutofit/>
          </a:bodyPr>
          <a:lstStyle/>
          <a:p>
            <a:pPr marL="457200" indent="-457200">
              <a:lnSpc>
                <a:spcPct val="100000"/>
              </a:lnSpc>
              <a:buAutoNum type="alphaUcPeriod"/>
            </a:pPr>
            <a:r>
              <a:rPr lang="cs-CZ" sz="2400" dirty="0">
                <a:latin typeface="Times New Roman" panose="02020603050405020304" pitchFamily="18" charset="0"/>
                <a:cs typeface="Times New Roman" panose="02020603050405020304" pitchFamily="18" charset="0"/>
              </a:rPr>
              <a:t>Obraz určité skutečnosti v naší mysli (= v kolektivní zkušenosti určitého společenství) – např. obraz Ježíška – rekonstruujeme na základě </a:t>
            </a:r>
            <a:r>
              <a:rPr lang="cs-CZ" sz="2400" b="1" dirty="0">
                <a:latin typeface="Times New Roman" panose="02020603050405020304" pitchFamily="18" charset="0"/>
                <a:cs typeface="Times New Roman" panose="02020603050405020304" pitchFamily="18" charset="0"/>
              </a:rPr>
              <a:t>trojího typu dat</a:t>
            </a:r>
            <a:r>
              <a:rPr lang="cs-CZ" sz="2400" dirty="0">
                <a:latin typeface="Times New Roman" panose="02020603050405020304" pitchFamily="18" charset="0"/>
                <a:cs typeface="Times New Roman" panose="02020603050405020304" pitchFamily="18" charset="0"/>
              </a:rPr>
              <a:t>:</a:t>
            </a:r>
          </a:p>
          <a:p>
            <a:pPr marL="0" indent="0">
              <a:lnSpc>
                <a:spcPct val="100000"/>
              </a:lnSpc>
              <a:buNone/>
            </a:pPr>
            <a:r>
              <a:rPr lang="cs-CZ" sz="2400" dirty="0">
                <a:latin typeface="Times New Roman" panose="02020603050405020304" pitchFamily="18" charset="0"/>
                <a:cs typeface="Times New Roman" panose="02020603050405020304" pitchFamily="18" charset="0"/>
              </a:rPr>
              <a:t>	</a:t>
            </a:r>
            <a:r>
              <a:rPr lang="cs-CZ" sz="2000" dirty="0">
                <a:latin typeface="Times New Roman" panose="02020603050405020304" pitchFamily="18" charset="0"/>
                <a:cs typeface="Times New Roman" panose="02020603050405020304" pitchFamily="18" charset="0"/>
              </a:rPr>
              <a:t>1. Data </a:t>
            </a:r>
            <a:r>
              <a:rPr lang="cs-CZ" sz="2000" b="1" dirty="0">
                <a:latin typeface="Times New Roman" panose="02020603050405020304" pitchFamily="18" charset="0"/>
                <a:cs typeface="Times New Roman" panose="02020603050405020304" pitchFamily="18" charset="0"/>
              </a:rPr>
              <a:t>jazyková</a:t>
            </a:r>
            <a:r>
              <a:rPr lang="cs-CZ" sz="2000" dirty="0">
                <a:latin typeface="Times New Roman" panose="02020603050405020304" pitchFamily="18" charset="0"/>
                <a:cs typeface="Times New Roman" panose="02020603050405020304" pitchFamily="18" charset="0"/>
              </a:rPr>
              <a:t> (jazykový systém, jak je prezentován zejm. ve </a:t>
            </a:r>
            <a:r>
              <a:rPr lang="cs-CZ" sz="2000" b="1" dirty="0">
                <a:latin typeface="Times New Roman" panose="02020603050405020304" pitchFamily="18" charset="0"/>
                <a:cs typeface="Times New Roman" panose="02020603050405020304" pitchFamily="18" charset="0"/>
              </a:rPr>
              <a:t>slovnících</a:t>
            </a:r>
            <a:r>
              <a:rPr lang="cs-CZ" sz="2000" dirty="0">
                <a:latin typeface="Times New Roman" panose="02020603050405020304" pitchFamily="18" charset="0"/>
                <a:cs typeface="Times New Roman" panose="02020603050405020304" pitchFamily="18" charset="0"/>
              </a:rPr>
              <a:t> různého typu: výkladových, etymologických, frazeologických aj.): to, co je spolehlivě fixováno (resp. sdíleno, alespoň potencionálně)</a:t>
            </a:r>
          </a:p>
          <a:p>
            <a:pPr marL="0" indent="0">
              <a:lnSpc>
                <a:spcPct val="100000"/>
              </a:lnSpc>
              <a:buNone/>
            </a:pPr>
            <a:r>
              <a:rPr lang="cs-CZ" sz="2000" dirty="0">
                <a:latin typeface="Times New Roman" panose="02020603050405020304" pitchFamily="18" charset="0"/>
                <a:cs typeface="Times New Roman" panose="02020603050405020304" pitchFamily="18" charset="0"/>
              </a:rPr>
              <a:t>	2. Data </a:t>
            </a:r>
            <a:r>
              <a:rPr lang="cs-CZ" sz="2000" b="1" dirty="0">
                <a:latin typeface="Times New Roman" panose="02020603050405020304" pitchFamily="18" charset="0"/>
                <a:cs typeface="Times New Roman" panose="02020603050405020304" pitchFamily="18" charset="0"/>
              </a:rPr>
              <a:t>textová</a:t>
            </a:r>
            <a:r>
              <a:rPr lang="cs-CZ" sz="2000" dirty="0">
                <a:latin typeface="Times New Roman" panose="02020603050405020304" pitchFamily="18" charset="0"/>
                <a:cs typeface="Times New Roman" panose="02020603050405020304" pitchFamily="18" charset="0"/>
              </a:rPr>
              <a:t> (texty z různých komunikačních oblastí; korpusy): to, co je „v pohybu“, včetně netypických užití (ale vše textové je potenciálně jazykové); kulturně důležité texty</a:t>
            </a:r>
          </a:p>
          <a:p>
            <a:pPr marL="0" indent="0">
              <a:lnSpc>
                <a:spcPct val="100000"/>
              </a:lnSpc>
              <a:buNone/>
            </a:pPr>
            <a:r>
              <a:rPr lang="cs-CZ" sz="2000" dirty="0">
                <a:latin typeface="Times New Roman" panose="02020603050405020304" pitchFamily="18" charset="0"/>
                <a:cs typeface="Times New Roman" panose="02020603050405020304" pitchFamily="18" charset="0"/>
              </a:rPr>
              <a:t>	3. Data </a:t>
            </a:r>
            <a:r>
              <a:rPr lang="cs-CZ" sz="2000" b="1" dirty="0">
                <a:latin typeface="Times New Roman" panose="02020603050405020304" pitchFamily="18" charset="0"/>
                <a:cs typeface="Times New Roman" panose="02020603050405020304" pitchFamily="18" charset="0"/>
              </a:rPr>
              <a:t>empirická</a:t>
            </a:r>
            <a:r>
              <a:rPr lang="cs-CZ" sz="2000" dirty="0">
                <a:latin typeface="Times New Roman" panose="02020603050405020304" pitchFamily="18" charset="0"/>
                <a:cs typeface="Times New Roman" panose="02020603050405020304" pitchFamily="18" charset="0"/>
              </a:rPr>
              <a:t> (dotazníky, sémantické testy apod. – to, co je zjišťováno od respondentů a poskytuje materiál k interpretaci jejich konceptualizace zkoumaného jevu)</a:t>
            </a:r>
          </a:p>
          <a:p>
            <a:pPr marL="0" indent="0">
              <a:lnSpc>
                <a:spcPct val="100000"/>
              </a:lnSpc>
              <a:buNone/>
            </a:pPr>
            <a:endParaRPr lang="cs-CZ" sz="2400" dirty="0">
              <a:latin typeface="Times New Roman" panose="02020603050405020304" pitchFamily="18" charset="0"/>
              <a:cs typeface="Times New Roman" panose="02020603050405020304" pitchFamily="18" charset="0"/>
            </a:endParaRPr>
          </a:p>
          <a:p>
            <a:pPr marL="0" indent="0">
              <a:lnSpc>
                <a:spcPct val="100000"/>
              </a:lnSpc>
              <a:buNone/>
            </a:pPr>
            <a:r>
              <a:rPr lang="cs-CZ" sz="2400" dirty="0">
                <a:latin typeface="Times New Roman" panose="02020603050405020304" pitchFamily="18" charset="0"/>
                <a:cs typeface="Times New Roman" panose="02020603050405020304" pitchFamily="18" charset="0"/>
              </a:rPr>
              <a:t>B. Interpretace těchto dat → rekonstrukce zkoumaného pojmu / stereotypu / obrazu skutečnosti</a:t>
            </a:r>
          </a:p>
          <a:p>
            <a:pPr marL="0" indent="0">
              <a:lnSpc>
                <a:spcPct val="100000"/>
              </a:lnSpc>
              <a:buNone/>
            </a:pPr>
            <a:r>
              <a:rPr lang="cs-CZ" sz="2400" dirty="0">
                <a:latin typeface="Times New Roman" panose="02020603050405020304" pitchFamily="18" charset="0"/>
                <a:cs typeface="Times New Roman" panose="02020603050405020304" pitchFamily="18" charset="0"/>
              </a:rPr>
              <a:t>                          → </a:t>
            </a:r>
            <a:r>
              <a:rPr lang="cs-CZ" sz="2400" b="1" dirty="0">
                <a:latin typeface="Times New Roman" panose="02020603050405020304" pitchFamily="18" charset="0"/>
                <a:cs typeface="Times New Roman" panose="02020603050405020304" pitchFamily="18" charset="0"/>
              </a:rPr>
              <a:t>kognitivní definice</a:t>
            </a:r>
            <a:r>
              <a:rPr lang="cs-CZ" sz="2400" dirty="0">
                <a:latin typeface="Times New Roman" panose="02020603050405020304" pitchFamily="18" charset="0"/>
                <a:cs typeface="Times New Roman" panose="02020603050405020304" pitchFamily="18" charset="0"/>
              </a:rPr>
              <a:t> </a:t>
            </a:r>
          </a:p>
          <a:p>
            <a:pPr marL="0" indent="0">
              <a:lnSpc>
                <a:spcPct val="100000"/>
              </a:lnSpc>
              <a:buNone/>
            </a:pPr>
            <a:r>
              <a:rPr lang="cs-CZ" sz="2400" dirty="0">
                <a:latin typeface="Times New Roman" panose="02020603050405020304" pitchFamily="18" charset="0"/>
                <a:cs typeface="Times New Roman" panose="02020603050405020304" pitchFamily="18" charset="0"/>
              </a:rPr>
              <a:t>                          (ta mívá narativní charakter – scénář, řada drobných příběhových struktur)</a:t>
            </a:r>
          </a:p>
        </p:txBody>
      </p:sp>
    </p:spTree>
    <p:extLst>
      <p:ext uri="{BB962C8B-B14F-4D97-AF65-F5344CB8AC3E}">
        <p14:creationId xmlns:p14="http://schemas.microsoft.com/office/powerpoint/2010/main" val="3171256206"/>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7921" y="189573"/>
            <a:ext cx="10727473" cy="524106"/>
          </a:xfrm>
        </p:spPr>
        <p:txBody>
          <a:bodyPr>
            <a:normAutofit fontScale="90000"/>
          </a:bodyPr>
          <a:lstStyle/>
          <a:p>
            <a:pPr algn="ctr"/>
            <a:r>
              <a:rPr lang="cs-CZ" sz="3600" b="1" dirty="0">
                <a:latin typeface="Times New Roman" pitchFamily="18" charset="0"/>
                <a:cs typeface="Times New Roman" pitchFamily="18" charset="0"/>
              </a:rPr>
              <a:t>1. Ježíšek – jazyková (systémová)  data</a:t>
            </a:r>
          </a:p>
        </p:txBody>
      </p:sp>
      <p:sp>
        <p:nvSpPr>
          <p:cNvPr id="3" name="Zástupný symbol pro obsah 2"/>
          <p:cNvSpPr>
            <a:spLocks noGrp="1"/>
          </p:cNvSpPr>
          <p:nvPr>
            <p:ph idx="1"/>
          </p:nvPr>
        </p:nvSpPr>
        <p:spPr>
          <a:xfrm>
            <a:off x="367990" y="869797"/>
            <a:ext cx="11608420" cy="5843238"/>
          </a:xfrm>
        </p:spPr>
        <p:txBody>
          <a:bodyPr>
            <a:normAutofit fontScale="92500" lnSpcReduction="20000"/>
          </a:bodyPr>
          <a:lstStyle/>
          <a:p>
            <a:pPr marL="0" indent="0">
              <a:buNone/>
            </a:pPr>
            <a:r>
              <a:rPr lang="cs-CZ" dirty="0">
                <a:latin typeface="Times New Roman" panose="02020603050405020304" pitchFamily="18" charset="0"/>
                <a:cs typeface="Times New Roman" panose="02020603050405020304" pitchFamily="18" charset="0"/>
              </a:rPr>
              <a:t>● </a:t>
            </a:r>
            <a:r>
              <a:rPr lang="cs-CZ" b="1" dirty="0">
                <a:latin typeface="Times New Roman" panose="02020603050405020304" pitchFamily="18" charset="0"/>
                <a:cs typeface="Times New Roman" panose="02020603050405020304" pitchFamily="18" charset="0"/>
              </a:rPr>
              <a:t>Etymologie – motivace: </a:t>
            </a:r>
          </a:p>
          <a:p>
            <a:pPr marL="0" indent="0">
              <a:buNone/>
            </a:pPr>
            <a:r>
              <a:rPr lang="cs-CZ" i="1" dirty="0">
                <a:latin typeface="Times New Roman" panose="02020603050405020304" pitchFamily="18" charset="0"/>
                <a:cs typeface="Times New Roman" panose="02020603050405020304" pitchFamily="18" charset="0"/>
              </a:rPr>
              <a:t>Ježíšek</a:t>
            </a:r>
            <a:r>
              <a:rPr lang="cs-CZ" dirty="0">
                <a:latin typeface="Times New Roman" panose="02020603050405020304" pitchFamily="18" charset="0"/>
                <a:cs typeface="Times New Roman" panose="02020603050405020304" pitchFamily="18" charset="0"/>
              </a:rPr>
              <a:t>, deminutivum k Ježíš; </a:t>
            </a:r>
            <a:r>
              <a:rPr lang="cs-CZ" i="1" dirty="0">
                <a:latin typeface="Times New Roman" panose="02020603050405020304" pitchFamily="18" charset="0"/>
                <a:cs typeface="Times New Roman" panose="02020603050405020304" pitchFamily="18" charset="0"/>
              </a:rPr>
              <a:t>Jezulátko</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kniž</a:t>
            </a:r>
            <a:r>
              <a:rPr lang="cs-CZ" dirty="0">
                <a:latin typeface="Times New Roman" panose="02020603050405020304" pitchFamily="18" charset="0"/>
                <a:cs typeface="Times New Roman" panose="02020603050405020304" pitchFamily="18" charset="0"/>
              </a:rPr>
              <a:t>., ˂ </a:t>
            </a:r>
            <a:r>
              <a:rPr lang="cs-CZ" dirty="0" err="1">
                <a:latin typeface="Times New Roman" panose="02020603050405020304" pitchFamily="18" charset="0"/>
                <a:cs typeface="Times New Roman" panose="02020603050405020304" pitchFamily="18" charset="0"/>
              </a:rPr>
              <a:t>stř.lat</a:t>
            </a:r>
            <a:r>
              <a:rPr lang="cs-CZ" dirty="0">
                <a:latin typeface="Times New Roman" panose="02020603050405020304" pitchFamily="18" charset="0"/>
                <a:cs typeface="Times New Roman" panose="02020603050405020304" pitchFamily="18" charset="0"/>
              </a:rPr>
              <a:t>. dem. </a:t>
            </a:r>
            <a:r>
              <a:rPr lang="cs-CZ" i="1" dirty="0" err="1">
                <a:latin typeface="Times New Roman" panose="02020603050405020304" pitchFamily="18" charset="0"/>
                <a:cs typeface="Times New Roman" panose="02020603050405020304" pitchFamily="18" charset="0"/>
              </a:rPr>
              <a:t>Jesulus</a:t>
            </a:r>
            <a:r>
              <a:rPr lang="cs-CZ" dirty="0">
                <a:latin typeface="Times New Roman" panose="02020603050405020304" pitchFamily="18" charset="0"/>
                <a:cs typeface="Times New Roman" panose="02020603050405020304" pitchFamily="18" charset="0"/>
              </a:rPr>
              <a:t> ˂ </a:t>
            </a:r>
            <a:r>
              <a:rPr lang="cs-CZ" i="1" dirty="0" err="1">
                <a:latin typeface="Times New Roman" panose="02020603050405020304" pitchFamily="18" charset="0"/>
                <a:cs typeface="Times New Roman" panose="02020603050405020304" pitchFamily="18" charset="0"/>
              </a:rPr>
              <a:t>Jesus</a:t>
            </a:r>
            <a:r>
              <a:rPr lang="cs-CZ" dirty="0">
                <a:latin typeface="Times New Roman" panose="02020603050405020304" pitchFamily="18" charset="0"/>
                <a:cs typeface="Times New Roman" panose="02020603050405020304" pitchFamily="18" charset="0"/>
              </a:rPr>
              <a:t>); srov. </a:t>
            </a:r>
            <a:r>
              <a:rPr lang="cs-CZ" i="1" dirty="0">
                <a:latin typeface="Times New Roman" panose="02020603050405020304" pitchFamily="18" charset="0"/>
                <a:cs typeface="Times New Roman" panose="02020603050405020304" pitchFamily="18" charset="0"/>
              </a:rPr>
              <a:t>Pražské Jezulátko</a:t>
            </a:r>
            <a:r>
              <a:rPr lang="cs-CZ" dirty="0">
                <a:latin typeface="Times New Roman" panose="02020603050405020304" pitchFamily="18" charset="0"/>
                <a:cs typeface="Times New Roman" panose="02020603050405020304" pitchFamily="18" charset="0"/>
              </a:rPr>
              <a:t> – soška dítěte Ježíše spojená s kultem</a:t>
            </a:r>
          </a:p>
          <a:p>
            <a:pPr>
              <a:buFontTx/>
              <a:buChar char="-"/>
            </a:pPr>
            <a:r>
              <a:rPr lang="cs-CZ" dirty="0">
                <a:latin typeface="Times New Roman" panose="02020603050405020304" pitchFamily="18" charset="0"/>
                <a:cs typeface="Times New Roman" panose="02020603050405020304" pitchFamily="18" charset="0"/>
              </a:rPr>
              <a:t>morfém </a:t>
            </a:r>
            <a:r>
              <a:rPr lang="cs-CZ" i="1" dirty="0">
                <a:latin typeface="Times New Roman" panose="02020603050405020304" pitchFamily="18" charset="0"/>
                <a:cs typeface="Times New Roman" panose="02020603050405020304" pitchFamily="18" charset="0"/>
              </a:rPr>
              <a:t>jež- ? ježek</a:t>
            </a:r>
            <a:r>
              <a:rPr lang="cs-CZ" dirty="0">
                <a:latin typeface="Times New Roman" panose="02020603050405020304" pitchFamily="18" charset="0"/>
                <a:cs typeface="Times New Roman" panose="02020603050405020304" pitchFamily="18" charset="0"/>
              </a:rPr>
              <a:t>, </a:t>
            </a:r>
            <a:r>
              <a:rPr lang="cs-CZ" i="1" dirty="0">
                <a:latin typeface="Times New Roman" panose="02020603050405020304" pitchFamily="18" charset="0"/>
                <a:cs typeface="Times New Roman" panose="02020603050405020304" pitchFamily="18" charset="0"/>
              </a:rPr>
              <a:t>ježit (se) … </a:t>
            </a:r>
            <a:r>
              <a:rPr lang="cs-CZ" dirty="0">
                <a:latin typeface="Times New Roman" panose="02020603050405020304" pitchFamily="18" charset="0"/>
                <a:cs typeface="Times New Roman" panose="02020603050405020304" pitchFamily="18" charset="0"/>
              </a:rPr>
              <a:t>? (lidová, resp. dětská etymologie)</a:t>
            </a:r>
          </a:p>
          <a:p>
            <a:pPr marL="0" indent="0">
              <a:buNone/>
            </a:pPr>
            <a:r>
              <a:rPr lang="cs-CZ" dirty="0">
                <a:latin typeface="Times New Roman" panose="02020603050405020304" pitchFamily="18" charset="0"/>
                <a:cs typeface="Times New Roman" panose="02020603050405020304" pitchFamily="18" charset="0"/>
              </a:rPr>
              <a:t>● </a:t>
            </a:r>
            <a:r>
              <a:rPr lang="cs-CZ" b="1" dirty="0">
                <a:latin typeface="Times New Roman" panose="02020603050405020304" pitchFamily="18" charset="0"/>
                <a:cs typeface="Times New Roman" panose="02020603050405020304" pitchFamily="18" charset="0"/>
              </a:rPr>
              <a:t>Význam (polysémie):</a:t>
            </a:r>
          </a:p>
          <a:p>
            <a:pPr marL="514350" indent="-514350">
              <a:buAutoNum type="arabicPeriod"/>
            </a:pPr>
            <a:r>
              <a:rPr lang="cs-CZ" dirty="0">
                <a:latin typeface="Times New Roman" panose="02020603050405020304" pitchFamily="18" charset="0"/>
                <a:cs typeface="Times New Roman" panose="02020603050405020304" pitchFamily="18" charset="0"/>
              </a:rPr>
              <a:t>Ježíšek – dětská podoba Ježíše, nově narozený nebo malý Ježíš (</a:t>
            </a:r>
            <a:r>
              <a:rPr lang="cs-CZ" i="1" dirty="0">
                <a:latin typeface="Times New Roman" panose="02020603050405020304" pitchFamily="18" charset="0"/>
                <a:cs typeface="Times New Roman" panose="02020603050405020304" pitchFamily="18" charset="0"/>
              </a:rPr>
              <a:t>Panna Maria s Ježíškem</a:t>
            </a:r>
            <a:r>
              <a:rPr lang="cs-CZ" dirty="0">
                <a:latin typeface="Times New Roman" panose="02020603050405020304" pitchFamily="18" charset="0"/>
                <a:cs typeface="Times New Roman" panose="02020603050405020304" pitchFamily="18" charset="0"/>
              </a:rPr>
              <a:t>; </a:t>
            </a:r>
            <a:r>
              <a:rPr lang="cs-CZ" i="1" dirty="0">
                <a:latin typeface="Times New Roman" panose="02020603050405020304" pitchFamily="18" charset="0"/>
                <a:cs typeface="Times New Roman" panose="02020603050405020304" pitchFamily="18" charset="0"/>
              </a:rPr>
              <a:t>figurka Ježíška v jesličkách</a:t>
            </a:r>
            <a:r>
              <a:rPr lang="cs-CZ" dirty="0">
                <a:latin typeface="Times New Roman" panose="02020603050405020304" pitchFamily="18" charset="0"/>
                <a:cs typeface="Times New Roman" panose="02020603050405020304" pitchFamily="18" charset="0"/>
              </a:rPr>
              <a:t>; </a:t>
            </a:r>
            <a:r>
              <a:rPr lang="cs-CZ" i="1" dirty="0">
                <a:latin typeface="Times New Roman" panose="02020603050405020304" pitchFamily="18" charset="0"/>
                <a:cs typeface="Times New Roman" panose="02020603050405020304" pitchFamily="18" charset="0"/>
              </a:rPr>
              <a:t>narodil se Ježíšek, koupíme mu kožíšek</a:t>
            </a:r>
            <a:r>
              <a:rPr lang="cs-CZ" dirty="0">
                <a:latin typeface="Times New Roman" panose="02020603050405020304" pitchFamily="18" charset="0"/>
                <a:cs typeface="Times New Roman" panose="02020603050405020304" pitchFamily="18" charset="0"/>
              </a:rPr>
              <a:t>); </a:t>
            </a:r>
          </a:p>
          <a:p>
            <a:pPr marL="514350" indent="-514350">
              <a:buAutoNum type="arabicPeriod"/>
            </a:pPr>
            <a:r>
              <a:rPr lang="cs-CZ" b="1" dirty="0">
                <a:latin typeface="Times New Roman" panose="02020603050405020304" pitchFamily="18" charset="0"/>
                <a:cs typeface="Times New Roman" panose="02020603050405020304" pitchFamily="18" charset="0"/>
              </a:rPr>
              <a:t>tradiční imaginární postava nadělující na Štědrý večer dárky (</a:t>
            </a:r>
            <a:r>
              <a:rPr lang="cs-CZ" b="1" i="1" dirty="0">
                <a:latin typeface="Times New Roman" panose="02020603050405020304" pitchFamily="18" charset="0"/>
                <a:cs typeface="Times New Roman" panose="02020603050405020304" pitchFamily="18" charset="0"/>
              </a:rPr>
              <a:t>chlapec k sobě tiskl krabici, kterou mu Ježíšek nadělil; co jsi letos dostal od Ježíška?</a:t>
            </a:r>
            <a:r>
              <a:rPr lang="cs-CZ" b="1" dirty="0">
                <a:latin typeface="Times New Roman" panose="02020603050405020304" pitchFamily="18" charset="0"/>
                <a:cs typeface="Times New Roman" panose="02020603050405020304" pitchFamily="18" charset="0"/>
              </a:rPr>
              <a:t>);</a:t>
            </a:r>
          </a:p>
          <a:p>
            <a:pPr marL="0" indent="0">
              <a:buNone/>
            </a:pPr>
            <a:r>
              <a:rPr lang="cs-CZ" dirty="0">
                <a:latin typeface="Times New Roman" panose="02020603050405020304" pitchFamily="18" charset="0"/>
                <a:cs typeface="Times New Roman" panose="02020603050405020304" pitchFamily="18" charset="0"/>
              </a:rPr>
              <a:t>3.  Ježíšek – Štědrý večer, den (</a:t>
            </a:r>
            <a:r>
              <a:rPr lang="cs-CZ" i="1" dirty="0">
                <a:latin typeface="Times New Roman" panose="02020603050405020304" pitchFamily="18" charset="0"/>
                <a:cs typeface="Times New Roman" panose="02020603050405020304" pitchFamily="18" charset="0"/>
              </a:rPr>
              <a:t>na Ježíška celý den sněžilo</a:t>
            </a:r>
            <a:r>
              <a:rPr lang="cs-CZ" dirty="0">
                <a:latin typeface="Times New Roman" panose="02020603050405020304" pitchFamily="18" charset="0"/>
                <a:cs typeface="Times New Roman" panose="02020603050405020304" pitchFamily="18" charset="0"/>
              </a:rPr>
              <a:t>;</a:t>
            </a:r>
            <a:r>
              <a:rPr lang="cs-CZ" i="1" dirty="0">
                <a:latin typeface="Times New Roman" panose="02020603050405020304" pitchFamily="18" charset="0"/>
                <a:cs typeface="Times New Roman" panose="02020603050405020304" pitchFamily="18" charset="0"/>
              </a:rPr>
              <a:t> kde letos budete na Ježíška</a:t>
            </a:r>
            <a:r>
              <a:rPr lang="cs-CZ" dirty="0">
                <a:latin typeface="Times New Roman" panose="02020603050405020304" pitchFamily="18" charset="0"/>
                <a:cs typeface="Times New Roman" panose="02020603050405020304" pitchFamily="18" charset="0"/>
              </a:rPr>
              <a:t>?);</a:t>
            </a:r>
          </a:p>
          <a:p>
            <a:pPr marL="0" indent="0">
              <a:buNone/>
            </a:pPr>
            <a:r>
              <a:rPr lang="cs-CZ" dirty="0">
                <a:latin typeface="Times New Roman" panose="02020603050405020304" pitchFamily="18" charset="0"/>
                <a:cs typeface="Times New Roman" panose="02020603050405020304" pitchFamily="18" charset="0"/>
              </a:rPr>
              <a:t>4. ježíšek – vánoční dárek, nadílka (</a:t>
            </a:r>
            <a:r>
              <a:rPr lang="cs-CZ" i="1" dirty="0">
                <a:latin typeface="Times New Roman" panose="02020603050405020304" pitchFamily="18" charset="0"/>
                <a:cs typeface="Times New Roman" panose="02020603050405020304" pitchFamily="18" charset="0"/>
              </a:rPr>
              <a:t>přejeme vám bohatého ježíška</a:t>
            </a:r>
            <a:r>
              <a:rPr lang="cs-CZ" dirty="0">
                <a:latin typeface="Times New Roman" panose="02020603050405020304" pitchFamily="18" charset="0"/>
                <a:cs typeface="Times New Roman" panose="02020603050405020304" pitchFamily="18" charset="0"/>
              </a:rPr>
              <a:t>, </a:t>
            </a:r>
            <a:r>
              <a:rPr lang="cs-CZ" i="1" dirty="0">
                <a:latin typeface="Times New Roman" panose="02020603050405020304" pitchFamily="18" charset="0"/>
                <a:cs typeface="Times New Roman" panose="02020603050405020304" pitchFamily="18" charset="0"/>
              </a:rPr>
              <a:t>už mám pro ni ježíška</a:t>
            </a:r>
            <a:r>
              <a:rPr lang="cs-CZ" dirty="0">
                <a:latin typeface="Times New Roman" panose="02020603050405020304" pitchFamily="18" charset="0"/>
                <a:cs typeface="Times New Roman" panose="02020603050405020304" pitchFamily="18" charset="0"/>
              </a:rPr>
              <a:t>)</a:t>
            </a:r>
          </a:p>
          <a:p>
            <a:pPr marL="0" indent="0">
              <a:buNone/>
            </a:pPr>
            <a:r>
              <a:rPr lang="cs-CZ" dirty="0">
                <a:latin typeface="Times New Roman" panose="02020603050405020304" pitchFamily="18" charset="0"/>
                <a:cs typeface="Times New Roman" panose="02020603050405020304" pitchFamily="18" charset="0"/>
              </a:rPr>
              <a:t>● </a:t>
            </a:r>
            <a:r>
              <a:rPr lang="cs-CZ" b="1" dirty="0">
                <a:latin typeface="Times New Roman" panose="02020603050405020304" pitchFamily="18" charset="0"/>
                <a:cs typeface="Times New Roman" panose="02020603050405020304" pitchFamily="18" charset="0"/>
              </a:rPr>
              <a:t>Deriváty: </a:t>
            </a:r>
            <a:r>
              <a:rPr lang="cs-CZ" i="1" dirty="0">
                <a:latin typeface="Times New Roman" panose="02020603050405020304" pitchFamily="18" charset="0"/>
                <a:cs typeface="Times New Roman" panose="02020603050405020304" pitchFamily="18" charset="0"/>
              </a:rPr>
              <a:t>Ježura</a:t>
            </a:r>
            <a:r>
              <a:rPr lang="cs-CZ"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Ježich</a:t>
            </a:r>
            <a:r>
              <a:rPr lang="cs-CZ"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Ježuch</a:t>
            </a:r>
            <a:r>
              <a:rPr lang="cs-CZ" dirty="0">
                <a:latin typeface="Times New Roman" panose="02020603050405020304" pitchFamily="18" charset="0"/>
                <a:cs typeface="Times New Roman" panose="02020603050405020304" pitchFamily="18" charset="0"/>
              </a:rPr>
              <a:t>; </a:t>
            </a:r>
            <a:r>
              <a:rPr lang="cs-CZ" i="1" dirty="0">
                <a:latin typeface="Times New Roman" panose="02020603050405020304" pitchFamily="18" charset="0"/>
                <a:cs typeface="Times New Roman" panose="02020603050405020304" pitchFamily="18" charset="0"/>
              </a:rPr>
              <a:t>naježit </a:t>
            </a:r>
            <a:r>
              <a:rPr lang="cs-CZ" dirty="0">
                <a:latin typeface="Times New Roman" panose="02020603050405020304" pitchFamily="18" charset="0"/>
                <a:cs typeface="Times New Roman" panose="02020603050405020304" pitchFamily="18" charset="0"/>
              </a:rPr>
              <a:t>(</a:t>
            </a:r>
            <a:r>
              <a:rPr lang="cs-CZ" i="1" dirty="0">
                <a:latin typeface="Times New Roman" panose="02020603050405020304" pitchFamily="18" charset="0"/>
                <a:cs typeface="Times New Roman" panose="02020603050405020304" pitchFamily="18" charset="0"/>
              </a:rPr>
              <a:t>Děcka, co vám </a:t>
            </a:r>
            <a:r>
              <a:rPr lang="cs-CZ" i="1" dirty="0" err="1">
                <a:latin typeface="Times New Roman" panose="02020603050405020304" pitchFamily="18" charset="0"/>
                <a:cs typeface="Times New Roman" panose="02020603050405020304" pitchFamily="18" charset="0"/>
              </a:rPr>
              <a:t>Ježich</a:t>
            </a:r>
            <a:r>
              <a:rPr lang="cs-CZ" i="1" dirty="0">
                <a:latin typeface="Times New Roman" panose="02020603050405020304" pitchFamily="18" charset="0"/>
                <a:cs typeface="Times New Roman" panose="02020603050405020304" pitchFamily="18" charset="0"/>
              </a:rPr>
              <a:t> naježil?</a:t>
            </a:r>
            <a:r>
              <a:rPr lang="cs-CZ" dirty="0">
                <a:latin typeface="Times New Roman" panose="02020603050405020304" pitchFamily="18" charset="0"/>
                <a:cs typeface="Times New Roman" panose="02020603050405020304" pitchFamily="18" charset="0"/>
              </a:rPr>
              <a:t>)</a:t>
            </a:r>
          </a:p>
          <a:p>
            <a:pPr marL="0" indent="0">
              <a:buNone/>
            </a:pPr>
            <a:r>
              <a:rPr lang="cs-CZ" dirty="0">
                <a:latin typeface="Times New Roman" panose="02020603050405020304" pitchFamily="18" charset="0"/>
                <a:cs typeface="Times New Roman" panose="02020603050405020304" pitchFamily="18" charset="0"/>
              </a:rPr>
              <a:t>● </a:t>
            </a:r>
            <a:r>
              <a:rPr lang="cs-CZ" b="1" dirty="0">
                <a:latin typeface="Times New Roman" panose="02020603050405020304" pitchFamily="18" charset="0"/>
                <a:cs typeface="Times New Roman" panose="02020603050405020304" pitchFamily="18" charset="0"/>
              </a:rPr>
              <a:t>Frazeologie; časté kolokace </a:t>
            </a:r>
            <a:r>
              <a:rPr lang="cs-CZ" i="1" dirty="0">
                <a:latin typeface="Times New Roman" panose="02020603050405020304" pitchFamily="18" charset="0"/>
                <a:cs typeface="Times New Roman" panose="02020603050405020304" pitchFamily="18" charset="0"/>
              </a:rPr>
              <a:t>(bohatého ježíška…, </a:t>
            </a:r>
            <a:r>
              <a:rPr lang="cs-CZ" dirty="0">
                <a:latin typeface="Times New Roman" panose="02020603050405020304" pitchFamily="18" charset="0"/>
                <a:cs typeface="Times New Roman" panose="02020603050405020304" pitchFamily="18" charset="0"/>
              </a:rPr>
              <a:t>srov. … </a:t>
            </a:r>
            <a:r>
              <a:rPr lang="cs-CZ" i="1" dirty="0">
                <a:latin typeface="Times New Roman" panose="02020603050405020304" pitchFamily="18" charset="0"/>
                <a:cs typeface="Times New Roman" panose="02020603050405020304" pitchFamily="18" charset="0"/>
              </a:rPr>
              <a:t>jako Ježíšek</a:t>
            </a:r>
            <a:r>
              <a:rPr lang="cs-CZ"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02282420"/>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357051" y="351059"/>
            <a:ext cx="11512731" cy="1022272"/>
          </a:xfrm>
        </p:spPr>
        <p:txBody>
          <a:bodyPr>
            <a:noAutofit/>
          </a:bodyPr>
          <a:lstStyle/>
          <a:p>
            <a:pPr algn="ctr"/>
            <a:r>
              <a:rPr lang="cs-CZ" sz="3600" b="1" dirty="0">
                <a:latin typeface="Times New Roman" pitchFamily="18" charset="0"/>
                <a:cs typeface="Times New Roman" pitchFamily="18" charset="0"/>
              </a:rPr>
              <a:t>2. Ježíšek – textová data (výběr – kulturně důležité texty)</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0646" y="3308750"/>
            <a:ext cx="6688992" cy="2952000"/>
          </a:xfrm>
          <a:prstGeom prst="rect">
            <a:avLst/>
          </a:prstGeom>
          <a:noFill/>
          <a:ln>
            <a:noFill/>
          </a:ln>
          <a:effectLst>
            <a:outerShdw dist="35921" dir="2700000" algn="ctr" rotWithShape="0">
              <a:schemeClr val="bg2"/>
            </a:outerShdw>
            <a:softEdge rad="292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788655" y="1556210"/>
            <a:ext cx="10929733" cy="1569660"/>
          </a:xfrm>
          <a:prstGeom prst="rect">
            <a:avLst/>
          </a:prstGeom>
        </p:spPr>
        <p:txBody>
          <a:bodyPr wrap="square">
            <a:spAutoFit/>
          </a:bodyPr>
          <a:lstStyle/>
          <a:p>
            <a:pPr algn="ctr"/>
            <a:r>
              <a:rPr lang="cs-CZ" sz="4000" b="1" dirty="0">
                <a:latin typeface="Times New Roman" pitchFamily="18" charset="0"/>
                <a:cs typeface="Times New Roman" pitchFamily="18" charset="0"/>
              </a:rPr>
              <a:t>a) Božena Němcová: </a:t>
            </a:r>
            <a:r>
              <a:rPr lang="cs-CZ" sz="4000" b="1" i="1" dirty="0">
                <a:latin typeface="Times New Roman" pitchFamily="18" charset="0"/>
                <a:cs typeface="Times New Roman" pitchFamily="18" charset="0"/>
              </a:rPr>
              <a:t>Babička</a:t>
            </a:r>
            <a:r>
              <a:rPr lang="cs-CZ" sz="4000" b="1" dirty="0">
                <a:latin typeface="Times New Roman" pitchFamily="18" charset="0"/>
                <a:cs typeface="Times New Roman" pitchFamily="18" charset="0"/>
              </a:rPr>
              <a:t> (1855)</a:t>
            </a:r>
          </a:p>
          <a:p>
            <a:endParaRPr lang="cs-CZ" sz="2800" dirty="0">
              <a:latin typeface="Times New Roman" pitchFamily="18" charset="0"/>
              <a:cs typeface="Times New Roman" pitchFamily="18" charset="0"/>
            </a:endParaRPr>
          </a:p>
          <a:p>
            <a:r>
              <a:rPr lang="cs-CZ" sz="2800" dirty="0">
                <a:latin typeface="Times New Roman" pitchFamily="18" charset="0"/>
                <a:cs typeface="Times New Roman" pitchFamily="18" charset="0"/>
              </a:rPr>
              <a:t>					„Babičko, to světlo bylo Jezulátko …?“ </a:t>
            </a:r>
          </a:p>
        </p:txBody>
      </p:sp>
      <p:sp>
        <p:nvSpPr>
          <p:cNvPr id="2" name="Zástupný symbol pro obsah 1"/>
          <p:cNvSpPr>
            <a:spLocks noGrp="1"/>
          </p:cNvSpPr>
          <p:nvPr>
            <p:ph idx="1"/>
          </p:nvPr>
        </p:nvSpPr>
        <p:spPr>
          <a:xfrm>
            <a:off x="357051" y="1556210"/>
            <a:ext cx="11512732" cy="4620753"/>
          </a:xfrm>
        </p:spPr>
        <p:txBody>
          <a:bodyPr/>
          <a:lstStyle/>
          <a:p>
            <a:pPr marL="0" indent="0" algn="ctr">
              <a:buNone/>
            </a:pPr>
            <a:r>
              <a:rPr lang="cs-CZ" dirty="0"/>
              <a:t>   </a:t>
            </a:r>
          </a:p>
        </p:txBody>
      </p:sp>
    </p:spTree>
    <p:extLst>
      <p:ext uri="{BB962C8B-B14F-4D97-AF65-F5344CB8AC3E}">
        <p14:creationId xmlns:p14="http://schemas.microsoft.com/office/powerpoint/2010/main" val="2960061407"/>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01217" y="365125"/>
            <a:ext cx="11474832" cy="1325563"/>
          </a:xfrm>
        </p:spPr>
        <p:txBody>
          <a:bodyPr>
            <a:normAutofit/>
          </a:bodyPr>
          <a:lstStyle/>
          <a:p>
            <a:pPr algn="ctr"/>
            <a:r>
              <a:rPr lang="cs-CZ" sz="3600" b="1" dirty="0">
                <a:latin typeface="Times New Roman" pitchFamily="18" charset="0"/>
                <a:cs typeface="Times New Roman" pitchFamily="18" charset="0"/>
              </a:rPr>
              <a:t>b) Antonín Zápotocký – vánoční projev prezidenta (1952)</a:t>
            </a: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691763" y="1698330"/>
            <a:ext cx="7874477" cy="44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447" y="1824330"/>
            <a:ext cx="2943709" cy="421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2350135"/>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2346</TotalTime>
  <Words>3251</Words>
  <Application>Microsoft Office PowerPoint</Application>
  <PresentationFormat>Širokoúhlá obrazovka</PresentationFormat>
  <Paragraphs>188</Paragraphs>
  <Slides>28</Slides>
  <Notes>18</Notes>
  <HiddenSlides>0</HiddenSlides>
  <MMClips>1</MMClips>
  <ScaleCrop>false</ScaleCrop>
  <HeadingPairs>
    <vt:vector size="6" baseType="variant">
      <vt:variant>
        <vt:lpstr>Použitá písma</vt:lpstr>
      </vt:variant>
      <vt:variant>
        <vt:i4>4</vt:i4>
      </vt:variant>
      <vt:variant>
        <vt:lpstr>Motiv</vt:lpstr>
      </vt:variant>
      <vt:variant>
        <vt:i4>2</vt:i4>
      </vt:variant>
      <vt:variant>
        <vt:lpstr>Nadpisy snímků</vt:lpstr>
      </vt:variant>
      <vt:variant>
        <vt:i4>28</vt:i4>
      </vt:variant>
    </vt:vector>
  </HeadingPairs>
  <TitlesOfParts>
    <vt:vector size="34" baseType="lpstr">
      <vt:lpstr>Arial</vt:lpstr>
      <vt:lpstr>Calibri</vt:lpstr>
      <vt:lpstr>Calibri Light</vt:lpstr>
      <vt:lpstr>Times New Roman</vt:lpstr>
      <vt:lpstr>Motiv Office</vt:lpstr>
      <vt:lpstr>1_Motiv Office</vt:lpstr>
      <vt:lpstr>          JEŽÍŠEK jako pojmový konstrukt a české kulturně klíčové slovo   Irena Vaňková, Ústav jazyků a komunikace neslyšících, Filozofická fakulta UK Praha   </vt:lpstr>
      <vt:lpstr>   </vt:lpstr>
      <vt:lpstr>Prezentace aplikace PowerPoint</vt:lpstr>
      <vt:lpstr>Prezentace aplikace PowerPoint</vt:lpstr>
      <vt:lpstr>Metodologické inspirace a kontext zkoumání</vt:lpstr>
      <vt:lpstr>Lublinská kognitivní etnolingvistika: Jerzy Bartmiński</vt:lpstr>
      <vt:lpstr>1. Ježíšek – jazyková (systémová)  data</vt:lpstr>
      <vt:lpstr>2. Ježíšek – textová data (výběr – kulturně důležité texty)</vt:lpstr>
      <vt:lpstr>b) Antonín Zápotocký – vánoční projev prezidenta (1952)</vt:lpstr>
      <vt:lpstr>„Ideologický blend“</vt:lpstr>
      <vt:lpstr> c) Petice Zachraňte Ježíška </vt:lpstr>
      <vt:lpstr>Kampaň Zachraňte Ježíška</vt:lpstr>
      <vt:lpstr>Zachraňte Ježíška! </vt:lpstr>
      <vt:lpstr>Prezentace aplikace PowerPoint</vt:lpstr>
      <vt:lpstr> 3. Ježíšek –  empirická data:  Ke konceptualizaci Ježíška u dnešních Čechů </vt:lpstr>
      <vt:lpstr>Výzkumné otázky</vt:lpstr>
      <vt:lpstr>          Jak vypadá Ježíšek? – Představy respondentů</vt:lpstr>
      <vt:lpstr> Představy se často mísí → vznikají BLENDY: </vt:lpstr>
      <vt:lpstr>Prezentace aplikace PowerPoint</vt:lpstr>
      <vt:lpstr>Prezentace aplikace PowerPoint</vt:lpstr>
      <vt:lpstr>Závěry – k představám o podobě Ježíška</vt:lpstr>
      <vt:lpstr>Ježíšek – umělé konkretizace ke komerčním účelům</vt:lpstr>
      <vt:lpstr>Kognitivní definice (srov. Bartmiński, 2016, s. 83-92, a Bartmiński, 2014)</vt:lpstr>
      <vt:lpstr>Ježíšek: pokus o náčrt kognitivní definice</vt:lpstr>
      <vt:lpstr>Prezentace aplikace PowerPoint</vt:lpstr>
      <vt:lpstr>Prezentace aplikace PowerPoint</vt:lpstr>
      <vt:lpstr>Prezentace aplikace PowerPoint</vt:lpstr>
      <vt:lpstr>Díky za pozornost!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Vaňková, Irena</dc:creator>
  <cp:lastModifiedBy>Lenovo Allinone</cp:lastModifiedBy>
  <cp:revision>114</cp:revision>
  <dcterms:created xsi:type="dcterms:W3CDTF">2015-11-25T12:20:49Z</dcterms:created>
  <dcterms:modified xsi:type="dcterms:W3CDTF">2020-12-07T13:01:20Z</dcterms:modified>
</cp:coreProperties>
</file>