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71" r:id="rId5"/>
    <p:sldId id="307" r:id="rId6"/>
    <p:sldId id="279" r:id="rId7"/>
    <p:sldId id="281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2" r:id="rId16"/>
    <p:sldId id="293" r:id="rId17"/>
    <p:sldId id="295" r:id="rId18"/>
    <p:sldId id="291" r:id="rId19"/>
    <p:sldId id="296" r:id="rId20"/>
    <p:sldId id="298" r:id="rId21"/>
    <p:sldId id="300" r:id="rId22"/>
    <p:sldId id="294" r:id="rId23"/>
    <p:sldId id="301" r:id="rId24"/>
    <p:sldId id="302" r:id="rId25"/>
    <p:sldId id="303" r:id="rId26"/>
    <p:sldId id="304" r:id="rId27"/>
    <p:sldId id="306" r:id="rId28"/>
    <p:sldId id="305" r:id="rId29"/>
    <p:sldId id="309" r:id="rId30"/>
    <p:sldId id="308" r:id="rId3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/>
        </p14:section>
        <p14:section name="Návrh, Morfing, poznámky, spolupráce, Řekněte mi" id="{B9B51309-D148-4332-87C2-07BE32FBCA3B}">
          <p14:sldIdLst>
            <p14:sldId id="271"/>
            <p14:sldId id="307"/>
            <p14:sldId id="279"/>
            <p14:sldId id="281"/>
            <p14:sldId id="283"/>
            <p14:sldId id="284"/>
            <p14:sldId id="285"/>
            <p14:sldId id="286"/>
            <p14:sldId id="288"/>
            <p14:sldId id="289"/>
            <p14:sldId id="290"/>
            <p14:sldId id="292"/>
            <p14:sldId id="293"/>
            <p14:sldId id="295"/>
            <p14:sldId id="291"/>
            <p14:sldId id="296"/>
            <p14:sldId id="298"/>
            <p14:sldId id="300"/>
            <p14:sldId id="294"/>
            <p14:sldId id="301"/>
            <p14:sldId id="302"/>
            <p14:sldId id="303"/>
            <p14:sldId id="304"/>
            <p14:sldId id="306"/>
            <p14:sldId id="305"/>
            <p14:sldId id="309"/>
            <p14:sldId id="308"/>
          </p14:sldIdLst>
        </p14:section>
        <p14:section name="Další informac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62D3C-4166-4C7E-98AE-603938ABC0AF}" v="175" dt="2021-12-01T11:05:03.559"/>
    <p1510:client id="{F1AFB26B-6876-4605-81D5-876FE3FB9232}" v="4" dt="2021-02-24T11:42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79424" autoAdjust="0"/>
  </p:normalViewPr>
  <p:slideViewPr>
    <p:cSldViewPr snapToGrid="0">
      <p:cViewPr varScale="1">
        <p:scale>
          <a:sx n="99" d="100"/>
          <a:sy n="99" d="100"/>
        </p:scale>
        <p:origin x="92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an Oláh" userId="6d2c33f5-8da9-44e3-b4cf-65bd519e0bfb" providerId="ADAL" clId="{F1AFB26B-6876-4605-81D5-876FE3FB9232}"/>
    <pc:docChg chg="custSel addSld modSld sldOrd modSection">
      <pc:chgData name="Vladan Oláh" userId="6d2c33f5-8da9-44e3-b4cf-65bd519e0bfb" providerId="ADAL" clId="{F1AFB26B-6876-4605-81D5-876FE3FB9232}" dt="2021-02-25T08:32:37.456" v="31"/>
      <pc:docMkLst>
        <pc:docMk/>
      </pc:docMkLst>
      <pc:sldChg chg="addSp delSp modSp add mod">
        <pc:chgData name="Vladan Oláh" userId="6d2c33f5-8da9-44e3-b4cf-65bd519e0bfb" providerId="ADAL" clId="{F1AFB26B-6876-4605-81D5-876FE3FB9232}" dt="2021-02-24T11:36:59.016" v="5" actId="14100"/>
        <pc:sldMkLst>
          <pc:docMk/>
          <pc:sldMk cId="3325845160" sldId="292"/>
        </pc:sldMkLst>
        <pc:spChg chg="del">
          <ac:chgData name="Vladan Oláh" userId="6d2c33f5-8da9-44e3-b4cf-65bd519e0bfb" providerId="ADAL" clId="{F1AFB26B-6876-4605-81D5-876FE3FB9232}" dt="2021-02-24T11:36:49.208" v="1" actId="478"/>
          <ac:spMkLst>
            <pc:docMk/>
            <pc:sldMk cId="3325845160" sldId="292"/>
            <ac:spMk id="3" creationId="{93084A4D-152A-4B03-AE7B-38E9823BD97B}"/>
          </ac:spMkLst>
        </pc:spChg>
        <pc:picChg chg="add mod">
          <ac:chgData name="Vladan Oláh" userId="6d2c33f5-8da9-44e3-b4cf-65bd519e0bfb" providerId="ADAL" clId="{F1AFB26B-6876-4605-81D5-876FE3FB9232}" dt="2021-02-24T11:36:59.016" v="5" actId="14100"/>
          <ac:picMkLst>
            <pc:docMk/>
            <pc:sldMk cId="3325845160" sldId="292"/>
            <ac:picMk id="4" creationId="{404B7071-365C-4770-A090-5C6C22D5BA99}"/>
          </ac:picMkLst>
        </pc:picChg>
      </pc:sldChg>
      <pc:sldChg chg="addSp delSp modSp add mod">
        <pc:chgData name="Vladan Oláh" userId="6d2c33f5-8da9-44e3-b4cf-65bd519e0bfb" providerId="ADAL" clId="{F1AFB26B-6876-4605-81D5-876FE3FB9232}" dt="2021-02-24T11:38:07.440" v="12" actId="1076"/>
        <pc:sldMkLst>
          <pc:docMk/>
          <pc:sldMk cId="2979715285" sldId="293"/>
        </pc:sldMkLst>
        <pc:picChg chg="add mod">
          <ac:chgData name="Vladan Oláh" userId="6d2c33f5-8da9-44e3-b4cf-65bd519e0bfb" providerId="ADAL" clId="{F1AFB26B-6876-4605-81D5-876FE3FB9232}" dt="2021-02-24T11:38:07.440" v="12" actId="1076"/>
          <ac:picMkLst>
            <pc:docMk/>
            <pc:sldMk cId="2979715285" sldId="293"/>
            <ac:picMk id="3" creationId="{8AB1BD4D-CADC-4340-A8F3-8E5FBE3C56BC}"/>
          </ac:picMkLst>
        </pc:picChg>
        <pc:picChg chg="del">
          <ac:chgData name="Vladan Oláh" userId="6d2c33f5-8da9-44e3-b4cf-65bd519e0bfb" providerId="ADAL" clId="{F1AFB26B-6876-4605-81D5-876FE3FB9232}" dt="2021-02-24T11:37:06.304" v="7" actId="478"/>
          <ac:picMkLst>
            <pc:docMk/>
            <pc:sldMk cId="2979715285" sldId="293"/>
            <ac:picMk id="4" creationId="{404B7071-365C-4770-A090-5C6C22D5BA99}"/>
          </ac:picMkLst>
        </pc:picChg>
      </pc:sldChg>
      <pc:sldChg chg="addSp delSp modSp add mod">
        <pc:chgData name="Vladan Oláh" userId="6d2c33f5-8da9-44e3-b4cf-65bd519e0bfb" providerId="ADAL" clId="{F1AFB26B-6876-4605-81D5-876FE3FB9232}" dt="2021-02-24T11:42:46.520" v="28" actId="1076"/>
        <pc:sldMkLst>
          <pc:docMk/>
          <pc:sldMk cId="1617744990" sldId="294"/>
        </pc:sldMkLst>
        <pc:spChg chg="del mod">
          <ac:chgData name="Vladan Oláh" userId="6d2c33f5-8da9-44e3-b4cf-65bd519e0bfb" providerId="ADAL" clId="{F1AFB26B-6876-4605-81D5-876FE3FB9232}" dt="2021-02-24T11:41:39.473" v="15" actId="478"/>
          <ac:spMkLst>
            <pc:docMk/>
            <pc:sldMk cId="1617744990" sldId="294"/>
            <ac:spMk id="5" creationId="{1499DF39-7791-4544-A4E9-049EE03F1CA6}"/>
          </ac:spMkLst>
        </pc:spChg>
        <pc:spChg chg="del">
          <ac:chgData name="Vladan Oláh" userId="6d2c33f5-8da9-44e3-b4cf-65bd519e0bfb" providerId="ADAL" clId="{F1AFB26B-6876-4605-81D5-876FE3FB9232}" dt="2021-02-24T11:41:44.904" v="19" actId="478"/>
          <ac:spMkLst>
            <pc:docMk/>
            <pc:sldMk cId="1617744990" sldId="294"/>
            <ac:spMk id="10" creationId="{A9BE6E8A-6A48-4D90-91AB-45B303908875}"/>
          </ac:spMkLst>
        </pc:spChg>
        <pc:picChg chg="add mod">
          <ac:chgData name="Vladan Oláh" userId="6d2c33f5-8da9-44e3-b4cf-65bd519e0bfb" providerId="ADAL" clId="{F1AFB26B-6876-4605-81D5-876FE3FB9232}" dt="2021-02-24T11:42:46.520" v="28" actId="1076"/>
          <ac:picMkLst>
            <pc:docMk/>
            <pc:sldMk cId="1617744990" sldId="294"/>
            <ac:picMk id="3" creationId="{EED12A4A-AB3C-4B01-9980-A996531820A8}"/>
          </ac:picMkLst>
        </pc:picChg>
        <pc:picChg chg="add mod">
          <ac:chgData name="Vladan Oláh" userId="6d2c33f5-8da9-44e3-b4cf-65bd519e0bfb" providerId="ADAL" clId="{F1AFB26B-6876-4605-81D5-876FE3FB9232}" dt="2021-02-24T11:42:42.736" v="26" actId="14100"/>
          <ac:picMkLst>
            <pc:docMk/>
            <pc:sldMk cId="1617744990" sldId="294"/>
            <ac:picMk id="6" creationId="{8E2173C4-B333-42C5-9D3E-8A65D68FACE5}"/>
          </ac:picMkLst>
        </pc:picChg>
        <pc:picChg chg="del">
          <ac:chgData name="Vladan Oláh" userId="6d2c33f5-8da9-44e3-b4cf-65bd519e0bfb" providerId="ADAL" clId="{F1AFB26B-6876-4605-81D5-876FE3FB9232}" dt="2021-02-24T11:41:41.022" v="16" actId="478"/>
          <ac:picMkLst>
            <pc:docMk/>
            <pc:sldMk cId="1617744990" sldId="294"/>
            <ac:picMk id="7" creationId="{A8DC54CD-5AA8-4507-AEDC-0C47D02900E6}"/>
          </ac:picMkLst>
        </pc:picChg>
        <pc:picChg chg="del mod">
          <ac:chgData name="Vladan Oláh" userId="6d2c33f5-8da9-44e3-b4cf-65bd519e0bfb" providerId="ADAL" clId="{F1AFB26B-6876-4605-81D5-876FE3FB9232}" dt="2021-02-24T11:41:43.472" v="18" actId="478"/>
          <ac:picMkLst>
            <pc:docMk/>
            <pc:sldMk cId="1617744990" sldId="294"/>
            <ac:picMk id="9" creationId="{D565002E-5989-4511-9150-94A45C95AE70}"/>
          </ac:picMkLst>
        </pc:picChg>
      </pc:sldChg>
      <pc:sldChg chg="add ord">
        <pc:chgData name="Vladan Oláh" userId="6d2c33f5-8da9-44e3-b4cf-65bd519e0bfb" providerId="ADAL" clId="{F1AFB26B-6876-4605-81D5-876FE3FB9232}" dt="2021-02-25T08:32:37.456" v="31"/>
        <pc:sldMkLst>
          <pc:docMk/>
          <pc:sldMk cId="2077453383" sldId="295"/>
        </pc:sldMkLst>
      </pc:sldChg>
    </pc:docChg>
  </pc:docChgLst>
  <pc:docChgLst>
    <pc:chgData name="Vladan Oláh" userId="S::olah@vojenskyobor.cz::6d2c33f5-8da9-44e3-b4cf-65bd519e0bfb" providerId="AD" clId="Web-{D8662D3C-4166-4C7E-98AE-603938ABC0AF}"/>
    <pc:docChg chg="modSld">
      <pc:chgData name="Vladan Oláh" userId="S::olah@vojenskyobor.cz::6d2c33f5-8da9-44e3-b4cf-65bd519e0bfb" providerId="AD" clId="Web-{D8662D3C-4166-4C7E-98AE-603938ABC0AF}" dt="2021-12-01T11:05:03.559" v="178" actId="20577"/>
      <pc:docMkLst>
        <pc:docMk/>
      </pc:docMkLst>
      <pc:sldChg chg="modSp">
        <pc:chgData name="Vladan Oláh" userId="S::olah@vojenskyobor.cz::6d2c33f5-8da9-44e3-b4cf-65bd519e0bfb" providerId="AD" clId="Web-{D8662D3C-4166-4C7E-98AE-603938ABC0AF}" dt="2021-12-01T11:05:03.559" v="178" actId="20577"/>
        <pc:sldMkLst>
          <pc:docMk/>
          <pc:sldMk cId="1493072694" sldId="307"/>
        </pc:sldMkLst>
        <pc:spChg chg="mod">
          <ac:chgData name="Vladan Oláh" userId="S::olah@vojenskyobor.cz::6d2c33f5-8da9-44e3-b4cf-65bd519e0bfb" providerId="AD" clId="Web-{D8662D3C-4166-4C7E-98AE-603938ABC0AF}" dt="2021-12-01T11:05:03.559" v="178" actId="20577"/>
          <ac:spMkLst>
            <pc:docMk/>
            <pc:sldMk cId="1493072694" sldId="307"/>
            <ac:spMk id="6" creationId="{0213971E-34B1-394F-B0FB-E947E26BAB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9DB3FB-E2CC-44E8-8355-B96A739A5E38}" type="datetime1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5F345-B843-4499-BE94-054C33DBFC1B}" type="datetime1">
              <a:rPr lang="cs-CZ" smtClean="0"/>
              <a:pPr/>
              <a:t>01.12.2021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4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1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67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87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15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218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Základni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vrstevnice se vykreslují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nepřerušovanou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čarou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kaţdého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měřítka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mapy stanoven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výškovy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interval </a:t>
            </a:r>
            <a:endParaRPr lang="cs-CZ" dirty="0"/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Zdůrazněne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vrstevnice jsou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tvořeny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kaţdou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pátou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základni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vrstevnicí.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Znázorňuji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silnějši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oranţovou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čarou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dirty="0"/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Doplňkove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vrstevnice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polovični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interval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základních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vrstevnic a zobrazují 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čárkovanou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oranţovou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linií.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Pouţívaji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zejména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rovinatém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územi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kde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vzdálenost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základních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vrstevnic je natolik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ţe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neumoţňuje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zobrazit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mikroreliéf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dále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vyjádřeni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vrcholových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vhloubených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tvarů, sedel,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spočinku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apod.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Některe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významne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nebo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orientačne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důleţite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body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trigonometricke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body,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vybrane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křiţovatky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komunikací,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vybrane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soutoky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řek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atd.)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uvedenou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nadmořskou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Tyto body 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nazývaji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výškove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kóty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Výškove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kóty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̧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uváděna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větším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písmem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je zpravidla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vyjadřována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přesnosti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na decimetry.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výškove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kóty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normálni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 jejich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uváděna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metrech. </a:t>
            </a:r>
            <a:endParaRPr lang="cs-CZ" dirty="0"/>
          </a:p>
          <a:p>
            <a:endParaRPr lang="cs-CZ" dirty="0"/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41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vrstevnic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výškových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bodů se pro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vyjádřeni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mikroreliéfních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terénních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tvarů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vyuţívaji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speciálni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znaky,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charakterizují jejich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typicke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tvary. Jedná 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zejména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strţe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rokle,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rýhy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terénni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stupne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skály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pískovcove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stěny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Mikroreliéfni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tvary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menšího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rozsahu se zobrazují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samostatnými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znaky. Jde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zejména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osaměle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skály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balvany,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závrty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krasových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oblastech, mohyly apod.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Mikroreliéfni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tvary jsou zpravidla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doplňovány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údaji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t>20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45810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296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určena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plánováni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řízeni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společných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pozemních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vzdušných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operací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ozbrojených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 NATO, </a:t>
            </a:r>
            <a:endParaRPr lang="cs-CZ" dirty="0"/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143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78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89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362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určena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plánováni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řízeni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společných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pozemních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vzdušných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operací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ozbrojených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 NATO, </a:t>
            </a:r>
            <a:endParaRPr lang="cs-CZ" dirty="0"/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7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31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trike="noStrike" dirty="0"/>
              <a:t>V terénu se vyskytuje řada objektů, které nelze jednoznačně přičlenit k žádnému z dosud uvedených terénních předmětů.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5597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Příklady: Na území České republiky jsou větší souvislé plochy rovin především podél dolních toků řek Labe, Ohře, Morava. Roviny pokrývají 4,5 % celkové rozlohy státu. Pahorkatiny zaujímají 50,1 % území státu a vyskytují se ve značném rozsahu v celé střední části České republiky, zejména v oblasti České tabule, Středočeské pahorkatiny, Českobudějovické pánve a </a:t>
            </a:r>
            <a:r>
              <a:rPr lang="cs-CZ" dirty="0" err="1"/>
              <a:t>jiţní</a:t>
            </a:r>
            <a:r>
              <a:rPr lang="cs-CZ" dirty="0"/>
              <a:t> Moravy. Vrchoviny jsou druhým nejrozsáhlejším typem reliéfu a zaujímají 33,8 % území státu. Tvoří podhůří všech horských celků a rozkládají se v celé střední části České republiky. Hornatiny pokrývají 10,8 % plochy státu. V </a:t>
            </a:r>
            <a:r>
              <a:rPr lang="cs-CZ" dirty="0" err="1"/>
              <a:t>Čes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84783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vojenském hodnocení terénu se </a:t>
            </a:r>
            <a:r>
              <a:rPr lang="cs-CZ" dirty="0" err="1"/>
              <a:t>vţdy</a:t>
            </a:r>
            <a:r>
              <a:rPr lang="cs-CZ" dirty="0"/>
              <a:t> posuzuje jeho členitost i pokrytost současně.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t>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463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V rámci geografického zabezpečení armády se vydá.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Kromě těchto map se vydává řada tematických map pro obecné užití nebo pro použití u druhů vojsk a služeb (např. pro zabezpečení leteckých operací, pro dělostřelectvo a pod.). Některé geografické produkty – topografické náčrty a schémata - se vyhotovují přímo v terénu a po zácviku by je měl umět vytvořit každý voják.</a:t>
            </a:r>
          </a:p>
          <a:p>
            <a:r>
              <a:rPr lang="cs-CZ" sz="1200" dirty="0" err="1"/>
              <a:t>vají</a:t>
            </a:r>
            <a:r>
              <a:rPr lang="cs-CZ" sz="1200" dirty="0"/>
              <a:t> produkty, které jsou připraveny podle všeobecných nebo speciálních </a:t>
            </a:r>
            <a:r>
              <a:rPr lang="cs-CZ" sz="1200" dirty="0" err="1"/>
              <a:t>poţadavků</a:t>
            </a:r>
            <a:r>
              <a:rPr lang="cs-CZ" sz="1200" dirty="0"/>
              <a:t> armádních </a:t>
            </a:r>
            <a:r>
              <a:rPr lang="cs-CZ" sz="1200" dirty="0" err="1"/>
              <a:t>uţivatelů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1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88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6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styly předlohy textu.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ECC5EA-531F-4E1D-9E7C-1D81D89AC39E}" type="datetime1">
              <a:rPr lang="cs-CZ" noProof="0" smtClean="0"/>
              <a:t>01.12.2021</a:t>
            </a:fld>
            <a:endParaRPr lang="cs-CZ" noProof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10" name="Obdélní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 předlohy textů.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7D46277-86EA-400A-A5AE-3694B379307B}" type="datetime1">
              <a:rPr lang="cs-CZ" noProof="0" smtClean="0"/>
              <a:t>01.12.2021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9915" cy="640080"/>
          </a:xfrm>
        </p:spPr>
        <p:txBody>
          <a:bodyPr rtlCol="0">
            <a:noAutofit/>
          </a:bodyPr>
          <a:lstStyle/>
          <a:p>
            <a:pPr rtl="0"/>
            <a:r>
              <a:rPr lang="cs-CZ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VOJENSKÁ TOPOGRAFIE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1" y="1493241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Topografie</a:t>
            </a:r>
            <a:r>
              <a:rPr lang="cs-CZ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je vědní disciplína studující povrchové útvary na povrchu Země</a:t>
            </a: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GEBCO_2019 Grid">
            <a:extLst>
              <a:ext uri="{FF2B5EF4-FFF2-40B4-BE49-F238E27FC236}">
                <a16:creationId xmlns:a16="http://schemas.microsoft.com/office/drawing/2014/main" id="{AE67C7AF-F9EE-4AC0-A46D-1DBCB1BE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34" y="1833483"/>
            <a:ext cx="6112923" cy="38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504282"/>
            <a:ext cx="4773807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cs-CZ" sz="2000" i="1" dirty="0"/>
              <a:t>Topografické mapy:</a:t>
            </a:r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 jsou zmenšeným obrazem zemského povrchu  v rovině;</a:t>
            </a:r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jsou jedním z hlavních zdrojů informací o terénu a současně jedním ze základním prostředků velení a řízení při</a:t>
            </a:r>
            <a:r>
              <a:rPr lang="cs-CZ" sz="3200" dirty="0"/>
              <a:t> </a:t>
            </a:r>
            <a:r>
              <a:rPr lang="cs-CZ" sz="1600" dirty="0"/>
              <a:t>vojenských operacích.</a:t>
            </a:r>
          </a:p>
        </p:txBody>
      </p:sp>
    </p:spTree>
    <p:extLst>
      <p:ext uri="{BB962C8B-B14F-4D97-AF65-F5344CB8AC3E}">
        <p14:creationId xmlns:p14="http://schemas.microsoft.com/office/powerpoint/2010/main" val="3405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93084A4D-152A-4B03-AE7B-38E9823BD97B}"/>
              </a:ext>
            </a:extLst>
          </p:cNvPr>
          <p:cNvSpPr txBox="1">
            <a:spLocks/>
          </p:cNvSpPr>
          <p:nvPr/>
        </p:nvSpPr>
        <p:spPr>
          <a:xfrm>
            <a:off x="521207" y="1477927"/>
            <a:ext cx="11149586" cy="48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100" dirty="0"/>
              <a:t>Topografické mapy se vydávají v základní měřítkové řadě: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1 : 25 000;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400" dirty="0"/>
              <a:t>je určena především pro řešení speciálních úloh, kdy je nutné znát přesné údaje o poloze bodů a objektů v terénu a připravit se na bojovou i nebojovou činnost v terénu do nejmenších podrobností (plánování a koordinace činností zasahujících jednotek v rámci záchranných prací apod.).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1 : 50 000;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1 : 100 000.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400" dirty="0"/>
              <a:t>jsou základními informačními dokumenty při velení vojskům na taktickém i operačním stupni velení, používají se i pro určování souřadnic cílů, palebných prostředků a dalších prvků bojové techniky,.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404B7071-365C-4770-A090-5C6C22D5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28" y="1280812"/>
            <a:ext cx="7179340" cy="44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8AB1BD4D-CADC-4340-A8F3-8E5FBE3C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70" y="1493372"/>
            <a:ext cx="7770059" cy="43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93084A4D-152A-4B03-AE7B-38E9823BD97B}"/>
              </a:ext>
            </a:extLst>
          </p:cNvPr>
          <p:cNvSpPr txBox="1">
            <a:spLocks/>
          </p:cNvSpPr>
          <p:nvPr/>
        </p:nvSpPr>
        <p:spPr>
          <a:xfrm>
            <a:off x="521207" y="1477927"/>
            <a:ext cx="11149586" cy="48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100" dirty="0"/>
              <a:t>Geodetické a kartografické základy topografických map: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Do základní skupiny údajů o objektech na Zemi nebo v jejím blízkém okolí patří polohová lokalizace; </a:t>
            </a:r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polohová lokalizace se obvykle vyjadřuje souřadnicemi.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Geodetické systémy: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WGS84 (World Geodetic System 1984);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UTM (Univerzální transverzální Mercatorův systém souřadnic);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MGRS (Military Grid Reference </a:t>
            </a:r>
            <a:r>
              <a:rPr lang="cs-CZ" sz="1400" dirty="0" err="1"/>
              <a:t>System</a:t>
            </a:r>
            <a:r>
              <a:rPr lang="cs-CZ" sz="1400" dirty="0"/>
              <a:t>).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1400" dirty="0"/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4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93084A4D-152A-4B03-AE7B-38E9823BD97B}"/>
              </a:ext>
            </a:extLst>
          </p:cNvPr>
          <p:cNvSpPr txBox="1">
            <a:spLocks/>
          </p:cNvSpPr>
          <p:nvPr/>
        </p:nvSpPr>
        <p:spPr>
          <a:xfrm>
            <a:off x="784837" y="1452169"/>
            <a:ext cx="11149586" cy="4817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8400" dirty="0"/>
              <a:t>Zásady vyjádření obsahu topografických map: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5600" dirty="0"/>
              <a:t>Zobrazení terénu ve vztahu ke skutečnosti je vždy generalizováno; 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5600" dirty="0"/>
              <a:t>důležité objekty a jevy se </a:t>
            </a:r>
            <a:r>
              <a:rPr lang="cs-CZ" sz="5600" dirty="0" err="1"/>
              <a:t>zvýrazňují</a:t>
            </a:r>
            <a:r>
              <a:rPr lang="cs-CZ" sz="5600" dirty="0"/>
              <a:t> tak, aby vynikly typické rysy terénu; 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5600" dirty="0"/>
              <a:t>generalizace je závislá na měřítku mapy.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6400" dirty="0"/>
              <a:t>Mapové značky se rozdělují podle rozměrů terénních předmětů a tvarů na: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5600" dirty="0"/>
              <a:t>Obrysové (</a:t>
            </a:r>
            <a:r>
              <a:rPr lang="cs-CZ" sz="5600" dirty="0" err="1"/>
              <a:t>měřítkove</a:t>
            </a:r>
            <a:r>
              <a:rPr lang="cs-CZ" sz="5600" dirty="0"/>
              <a:t>́);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5600" dirty="0"/>
              <a:t>symbolické – liniové a </a:t>
            </a:r>
            <a:r>
              <a:rPr lang="cs-CZ" sz="5600" dirty="0" err="1"/>
              <a:t>bodove</a:t>
            </a:r>
            <a:r>
              <a:rPr lang="cs-CZ" sz="5600" dirty="0"/>
              <a:t>́;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5600" dirty="0"/>
              <a:t>popisné(</a:t>
            </a:r>
            <a:r>
              <a:rPr lang="cs-CZ" sz="5600" dirty="0" err="1"/>
              <a:t>vysvětlujíci</a:t>
            </a:r>
            <a:r>
              <a:rPr lang="cs-CZ" sz="5600" dirty="0"/>
              <a:t>́).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1436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C524B304-AEBC-1B4E-9298-C1F3B92F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23" y="167970"/>
            <a:ext cx="7485983" cy="66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93084A4D-152A-4B03-AE7B-38E9823BD97B}"/>
              </a:ext>
            </a:extLst>
          </p:cNvPr>
          <p:cNvSpPr txBox="1">
            <a:spLocks/>
          </p:cNvSpPr>
          <p:nvPr/>
        </p:nvSpPr>
        <p:spPr>
          <a:xfrm>
            <a:off x="681032" y="1323379"/>
            <a:ext cx="11149586" cy="48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700" dirty="0"/>
              <a:t>Zobrazení výškopisu: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má rozhodující vliv na průchodnost terénu.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38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100" dirty="0"/>
              <a:t>Výškopis se vyjadřuje: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vrstevnicemi;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výškovými body a jejich nadmořskými výškami;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mapovými značkami pro mikroreliéfní tvary, charakterizujícími daný krajinný typ; </a:t>
            </a:r>
          </a:p>
          <a:p>
            <a:pPr marL="685800" indent="-6858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dalšími charakteristikami (u některých prvků reliéfu).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188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93084A4D-152A-4B03-AE7B-38E9823BD97B}"/>
              </a:ext>
            </a:extLst>
          </p:cNvPr>
          <p:cNvSpPr txBox="1">
            <a:spLocks/>
          </p:cNvSpPr>
          <p:nvPr/>
        </p:nvSpPr>
        <p:spPr>
          <a:xfrm>
            <a:off x="681032" y="1310501"/>
            <a:ext cx="11149586" cy="48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Vrstevnice umožňují komplexně posuzovat vertikální členitost terénního reliéfu a vyhodnocovat jednotlivé terénní tvary.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Na topografických mapách jsou zobrazeny oranţovou barvou a mají pravidelný výškový interval.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Graficky jsou vrstevnice odlišeny: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Základní;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zdůrazněné;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doplňkové.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80E3DE-7F11-C84F-A3D1-BDC7101D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" y="3938063"/>
            <a:ext cx="8826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4697A32-F5F4-DF44-87F5-A8CEB75A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63" y="207947"/>
            <a:ext cx="7436111" cy="66500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1CE3C6-C48B-CB48-913B-C9E002F62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24" t="88541" r="1439" b="2868"/>
          <a:stretch/>
        </p:blipFill>
        <p:spPr>
          <a:xfrm>
            <a:off x="4610636" y="3853446"/>
            <a:ext cx="1929200" cy="3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34A83-B81E-2A40-81D7-993798E7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Cíl tématu</a:t>
            </a:r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213971E-34B1-394F-B0FB-E947E26BAB23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/>
              <a:t>Cíl:</a:t>
            </a:r>
            <a:r>
              <a:rPr lang="cs-CZ" sz="2000"/>
              <a:t> chápání pojmu vojenská topografie, terénní reliéf a terénní předměty, dělení map pro jednotlivé vojenské účely</a:t>
            </a:r>
            <a:endParaRPr lang="cs-CZ" sz="2000">
              <a:cs typeface="Segoe UI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>
              <a:cs typeface="Segoe UI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>
                <a:cs typeface="Segoe UI"/>
              </a:rPr>
              <a:t>Průběh: </a:t>
            </a:r>
            <a:r>
              <a:rPr lang="cs-CZ" sz="2000">
                <a:cs typeface="Segoe UI"/>
              </a:rPr>
              <a:t>vysvětlení pojmu vojenská topografie, terénní reliéf, terénní předmět, rozdělení map pro vojenské účely, vysvětlení vhodného použití map pro STP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>
              <a:cs typeface="Segoe UI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>
                <a:cs typeface="Segoe UI"/>
              </a:rPr>
              <a:t>Otázky: </a:t>
            </a:r>
            <a:r>
              <a:rPr lang="cs-CZ" sz="2000">
                <a:ea typeface="+mn-lt"/>
                <a:cs typeface="+mn-lt"/>
              </a:rPr>
              <a:t>charakterizovat terénní reliéf, charakterizovat terénní předměty, popsat rozdíl mezi vrstevnicí a spádnicí, pospat topografickou mapu 1: 25 000, měřítko mapy 1: 50 000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cs typeface="Segoe UI"/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>
              <a:cs typeface="Segoe UI"/>
            </a:endParaRPr>
          </a:p>
          <a:p>
            <a:pPr indent="0">
              <a:lnSpc>
                <a:spcPts val="1800"/>
              </a:lnSpc>
              <a:spcAft>
                <a:spcPts val="600"/>
              </a:spcAft>
              <a:buFontTx/>
              <a:buNone/>
            </a:pPr>
            <a:endParaRPr lang="cs-CZ" dirty="0">
              <a:cs typeface="Segoe UI"/>
            </a:endParaRP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9307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rostlina&#10;&#10;Popis byl vytvořen automaticky">
            <a:extLst>
              <a:ext uri="{FF2B5EF4-FFF2-40B4-BE49-F238E27FC236}">
                <a16:creationId xmlns:a16="http://schemas.microsoft.com/office/drawing/2014/main" id="{8E2173C4-B333-42C5-9D3E-8A65D68FA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24" y="1424990"/>
            <a:ext cx="6731912" cy="45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4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93084A4D-152A-4B03-AE7B-38E9823BD97B}"/>
              </a:ext>
            </a:extLst>
          </p:cNvPr>
          <p:cNvSpPr txBox="1">
            <a:spLocks/>
          </p:cNvSpPr>
          <p:nvPr/>
        </p:nvSpPr>
        <p:spPr>
          <a:xfrm>
            <a:off x="681032" y="1323379"/>
            <a:ext cx="11149586" cy="48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700" dirty="0"/>
              <a:t>Zobrazení polohopisu: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vodstvo, porosty, půdy, komunikace, sídla a ostatní terénní předměty na topografických mapách se souhrnně nazývá polohopis.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40427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504282"/>
            <a:ext cx="11211448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cs-CZ" sz="2000" i="1" dirty="0" err="1"/>
              <a:t>Tématické</a:t>
            </a:r>
            <a:r>
              <a:rPr lang="cs-CZ" sz="2000" i="1" dirty="0"/>
              <a:t> mapy: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Vojenské tematické mapy obsahují účelově vybrané a graficky zvýrazněné údaje o terénu, potřebné pro efektivní plnění konkrétního bojového úkolu. Jsou zpracovány převáţně na podkladě topografických map a obsahují mnoho prvků převzatých z těchto map. Pro potřeby Armády ČR se vydávají tematické mapy různých druhů a měřítek.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cs-CZ" sz="2000" i="1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Joint Operations Graphic 1 : 250,000 Ground (JOG) </a:t>
            </a:r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94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504282"/>
            <a:ext cx="3831853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cs-CZ" sz="2000" i="1" dirty="0"/>
              <a:t>Topografické náčrty a návrhy: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náčrt nebo schéma se zhotovuje podle podkladové mapy nebo na základě přímého pozorování terénu.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1600" dirty="0"/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E832A6-DDDF-BC4C-995B-EAD1A397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12" y="401928"/>
            <a:ext cx="4739012" cy="60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7362C2-D512-9841-8D66-8053F7111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3" r="17416"/>
          <a:stretch/>
        </p:blipFill>
        <p:spPr>
          <a:xfrm>
            <a:off x="1508846" y="252713"/>
            <a:ext cx="9174308" cy="63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504282"/>
            <a:ext cx="11211448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cs-CZ" sz="2000" i="1" dirty="0" err="1"/>
              <a:t>Tématické</a:t>
            </a:r>
            <a:r>
              <a:rPr lang="cs-CZ" sz="2000" i="1" dirty="0"/>
              <a:t> mapy: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Vojenské tematické mapy obsahují účelově vybrané a graficky zvýrazněné údaje o terénu, potřebné pro efektivní plnění konkrétního bojového úkolu. Jsou zpracovány převáţně na podkladě topografických map a obsahují mnoho prvků převzatých z těchto map. Pro potřeby Armády ČR se vydávají tematické mapy různých druhů a měřítek.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cs-CZ" sz="2000" i="1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Joint Operations Graphic 1 : 250,000 Ground (JOG) </a:t>
            </a:r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017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2D995-CBD2-284F-B257-927CF320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147628-7E1C-CE4F-BD73-483DC7622BB3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Charakterizujte terénní reliéf?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Charakterizujte terénní předměty?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Jaké je rozdíl mezi vrstevnicí a spádnicí?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 čemu je určena topografická mapa 1: 25 000?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Co nám udává měřítko mapy 1: 50 000?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93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BEA7-ECCE-9B49-B484-2C7B8531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literatury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2C8D4C65-3BED-C746-94F1-73E40F6FF490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Vojenská topografie (2008)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200" b="1" dirty="0"/>
              <a:t>Terén, jeho prvky a druhy</a:t>
            </a:r>
            <a:endParaRPr lang="cs-CZ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Zástupný symbol pro obsah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Zástupný symbol pro obsah 4">
            <a:extLst>
              <a:ext uri="{FF2B5EF4-FFF2-40B4-BE49-F238E27FC236}">
                <a16:creationId xmlns:a16="http://schemas.microsoft.com/office/drawing/2014/main" id="{D9F4CEAB-85AA-46B5-AC16-567B96C7905A}"/>
              </a:ext>
            </a:extLst>
          </p:cNvPr>
          <p:cNvSpPr txBox="1">
            <a:spLocks/>
          </p:cNvSpPr>
          <p:nvPr/>
        </p:nvSpPr>
        <p:spPr>
          <a:xfrm>
            <a:off x="521207" y="1504282"/>
            <a:ext cx="4557164" cy="479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Libovolná část zemského povrchu je vytvořená přírodními silami nebo uměle, se všemi objekty a jevy, které se na zemském povrchu nacházejí.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Terénní reliéf:  </a:t>
            </a:r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charakterizující horizontální i vertikální členitost zemského povrchu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Terénní předměty: </a:t>
            </a:r>
          </a:p>
          <a:p>
            <a:pPr marL="1314450" lvl="3" indent="-171450"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všechny objekty přirozeného i umělého původu, vyskytující se na reliéfu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504282"/>
            <a:ext cx="4773807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000" i="1" dirty="0" err="1"/>
              <a:t>Terénní</a:t>
            </a:r>
            <a:r>
              <a:rPr lang="en-US" sz="2000" i="1" dirty="0"/>
              <a:t> </a:t>
            </a:r>
            <a:r>
              <a:rPr lang="en-US" sz="2000" i="1" dirty="0" err="1"/>
              <a:t>reliéf</a:t>
            </a:r>
            <a:r>
              <a:rPr lang="en-US" sz="2000" i="1" dirty="0"/>
              <a:t>, </a:t>
            </a:r>
            <a:r>
              <a:rPr lang="en-US" sz="2000" i="1" dirty="0" err="1"/>
              <a:t>jeho</a:t>
            </a:r>
            <a:r>
              <a:rPr lang="en-US" sz="2000" i="1" dirty="0"/>
              <a:t> </a:t>
            </a:r>
            <a:r>
              <a:rPr lang="en-US" sz="2000" i="1" dirty="0" err="1"/>
              <a:t>tvary</a:t>
            </a:r>
            <a:r>
              <a:rPr lang="en-US" sz="2000" i="1" dirty="0"/>
              <a:t> a </a:t>
            </a:r>
            <a:r>
              <a:rPr lang="en-US" sz="2000" i="1" dirty="0" err="1"/>
              <a:t>charakteristiky</a:t>
            </a:r>
            <a:r>
              <a:rPr lang="cs-CZ" sz="2000" i="1" dirty="0"/>
              <a:t>:</a:t>
            </a:r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jeho členitost má rozhodující vliv na bojovou činnost;</a:t>
            </a:r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rozlišujeme vyvýšené terénní tvar a vhloubené terénní tvary.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F6896CEA-D4F0-4858-B3B4-14A1EAD6C258}"/>
              </a:ext>
            </a:extLst>
          </p:cNvPr>
          <p:cNvSpPr txBox="1">
            <a:spLocks/>
          </p:cNvSpPr>
          <p:nvPr/>
        </p:nvSpPr>
        <p:spPr>
          <a:xfrm>
            <a:off x="521207" y="3652060"/>
            <a:ext cx="11149586" cy="2643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Vyvýšené tvary reliéfu jsou důležitými orientačními objekty viditelnými na velké vzdálenosti. Nejvyšší část vyvýšených tvarů je označován jako vrchol, střední část sestupující z vyvýšeniny do údolí označujeme jako úbočí a spodní část, která tvoří rozhraní mezi úbočím a údolím nazýváme úpatí.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Vhloubené tvary reliéfu jsou sníženiny různého tvaru a šířky.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Některé tvary nebo jejich části mají samostatné názvy (kupa, štít, hřbet, sedlo, průsmyk, soutěska, údolí, kotlina, rokle, strže, jámy).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99DF39-7791-4544-A4E9-049EE03F1CA6}"/>
              </a:ext>
            </a:extLst>
          </p:cNvPr>
          <p:cNvSpPr txBox="1">
            <a:spLocks/>
          </p:cNvSpPr>
          <p:nvPr/>
        </p:nvSpPr>
        <p:spPr>
          <a:xfrm>
            <a:off x="521207" y="1504282"/>
            <a:ext cx="4557164" cy="4790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Charakteristické body a čáry terénního reliéfu tvoří tzv. terénní kostru.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Základními charakteristickými čárami terénního reliéfu jsou hřbetnice, údolnice, vrstevnice a spádnice</a:t>
            </a:r>
            <a:r>
              <a:rPr lang="cs-CZ" dirty="0"/>
              <a:t>.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Hřbetnice: spojují nejvyšší body vyvýšených terénních tvarů a jsou tedy čarami styku dvou přilehlých svahů téhož hřbetu.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Údolnice jsou naopak nejnižšími body vhloubených terénních tvarů, ke kterým spadají svahy, sledují tedy místa největšího vhloubení údolního tvaru. Údolnicemi často protékají potoky a řeky.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Vrstevnice </a:t>
            </a:r>
            <a:r>
              <a:rPr lang="cs-CZ" sz="1600" dirty="0"/>
              <a:t>jsou čáry, které spojují místa se stejnou nadmořskou výškou. 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Spádnice </a:t>
            </a:r>
            <a:r>
              <a:rPr lang="cs-CZ" sz="1600" dirty="0"/>
              <a:t>vyznačují směry největšího spádu a jsou v každém místě terénního reliéfu kolmé na vrstevnice.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DC54CD-5AA8-4507-AEDC-0C47D029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71" y="2398941"/>
            <a:ext cx="4643033" cy="35766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565002E-5989-4511-9150-94A45C95A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414" y="4187286"/>
            <a:ext cx="2062652" cy="1790087"/>
          </a:xfrm>
          <a:prstGeom prst="rect">
            <a:avLst/>
          </a:prstGeom>
        </p:spPr>
      </p:pic>
      <p:sp>
        <p:nvSpPr>
          <p:cNvPr id="10" name="Zástupný symbol pro obsah 17">
            <a:extLst>
              <a:ext uri="{FF2B5EF4-FFF2-40B4-BE49-F238E27FC236}">
                <a16:creationId xmlns:a16="http://schemas.microsoft.com/office/drawing/2014/main" id="{A9BE6E8A-6A48-4D90-91AB-45B303908875}"/>
              </a:ext>
            </a:extLst>
          </p:cNvPr>
          <p:cNvSpPr txBox="1">
            <a:spLocks/>
          </p:cNvSpPr>
          <p:nvPr/>
        </p:nvSpPr>
        <p:spPr>
          <a:xfrm>
            <a:off x="9958045" y="2711626"/>
            <a:ext cx="1949389" cy="1475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cs-CZ" dirty="0"/>
              <a:t>Pro vedení bojové činnosti vojsk jsou velmi důležité </a:t>
            </a:r>
            <a:r>
              <a:rPr lang="cs-CZ" b="1" dirty="0"/>
              <a:t>svahy</a:t>
            </a:r>
            <a:r>
              <a:rPr lang="cs-CZ" dirty="0"/>
              <a:t>.</a:t>
            </a:r>
            <a:endParaRPr lang="cs-CZ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0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99DF39-7791-4544-A4E9-049EE03F1CA6}"/>
              </a:ext>
            </a:extLst>
          </p:cNvPr>
          <p:cNvSpPr txBox="1">
            <a:spLocks/>
          </p:cNvSpPr>
          <p:nvPr/>
        </p:nvSpPr>
        <p:spPr>
          <a:xfrm>
            <a:off x="521207" y="1504283"/>
            <a:ext cx="4557164" cy="359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400" i="1" dirty="0"/>
              <a:t>Terénní předměty: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vodstvo;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porosty;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půdy;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komunikace; 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sídla;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průmyslové a topografické objekty; 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geodetické body. 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6" name="Zástupný symbol pro obsah 17">
            <a:extLst>
              <a:ext uri="{FF2B5EF4-FFF2-40B4-BE49-F238E27FC236}">
                <a16:creationId xmlns:a16="http://schemas.microsoft.com/office/drawing/2014/main" id="{F60090AF-5A09-46C8-ADC6-780A81469D8A}"/>
              </a:ext>
            </a:extLst>
          </p:cNvPr>
          <p:cNvSpPr txBox="1">
            <a:spLocks/>
          </p:cNvSpPr>
          <p:nvPr/>
        </p:nvSpPr>
        <p:spPr>
          <a:xfrm>
            <a:off x="6198976" y="1836382"/>
            <a:ext cx="5354859" cy="4234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cs-CZ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ástupný symbol pro obsah 17">
            <a:extLst>
              <a:ext uri="{FF2B5EF4-FFF2-40B4-BE49-F238E27FC236}">
                <a16:creationId xmlns:a16="http://schemas.microsoft.com/office/drawing/2014/main" id="{3DDA0EAC-7D99-4C1E-B429-2AF9C7E2962D}"/>
              </a:ext>
            </a:extLst>
          </p:cNvPr>
          <p:cNvSpPr txBox="1">
            <a:spLocks/>
          </p:cNvSpPr>
          <p:nvPr/>
        </p:nvSpPr>
        <p:spPr>
          <a:xfrm>
            <a:off x="5627749" y="1504283"/>
            <a:ext cx="5682448" cy="4521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cs-CZ" dirty="0"/>
              <a:t>Orientační význam mají zejména výškové stavby (kostely, komíny, těžní věž,  stožáry apod.), historické stavby, památníky, hřbitovy a další objekty, zejména jsou-li umístěny mimo sídla.</a:t>
            </a:r>
          </a:p>
          <a:p>
            <a:pPr marL="0" indent="0" rtl="0">
              <a:spcAft>
                <a:spcPts val="2000"/>
              </a:spcAft>
              <a:buNone/>
            </a:pPr>
            <a:r>
              <a:rPr lang="cs-CZ" dirty="0"/>
              <a:t> Mezi vojensky a ekonomicky důležité objekty patří letiště, továrny, elektrárny, doly, lomy, různé rozsáhlé sklady, čerpací stanice atd.</a:t>
            </a:r>
          </a:p>
          <a:p>
            <a:pPr marL="0" indent="0" rtl="0">
              <a:spcAft>
                <a:spcPts val="2000"/>
              </a:spcAft>
              <a:buNone/>
            </a:pPr>
            <a:r>
              <a:rPr lang="cs-CZ" dirty="0"/>
              <a:t> Specifický význam mají státní a správní hranice, jejichž průběhy jsou v terénu zpravidla vyznačeny přímým nebo nepřímým způsobem hraničními kameny, sloupy apod.</a:t>
            </a:r>
            <a:endParaRPr lang="cs-CZ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9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99DF39-7791-4544-A4E9-049EE03F1CA6}"/>
              </a:ext>
            </a:extLst>
          </p:cNvPr>
          <p:cNvSpPr txBox="1">
            <a:spLocks/>
          </p:cNvSpPr>
          <p:nvPr/>
        </p:nvSpPr>
        <p:spPr>
          <a:xfrm>
            <a:off x="521207" y="1504283"/>
            <a:ext cx="4557164" cy="359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i="1" dirty="0"/>
              <a:t>Druhy terénu</a:t>
            </a:r>
            <a:r>
              <a:rPr lang="cs-CZ" sz="2400" i="1" dirty="0"/>
              <a:t>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hlediska vojenského významu se terén rozlišuje podle: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členitosti terénního reliéfu; 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pokrytosti terénními předměty.</a:t>
            </a:r>
          </a:p>
        </p:txBody>
      </p:sp>
      <p:sp>
        <p:nvSpPr>
          <p:cNvPr id="6" name="Zástupný symbol pro obsah 17">
            <a:extLst>
              <a:ext uri="{FF2B5EF4-FFF2-40B4-BE49-F238E27FC236}">
                <a16:creationId xmlns:a16="http://schemas.microsoft.com/office/drawing/2014/main" id="{F60090AF-5A09-46C8-ADC6-780A81469D8A}"/>
              </a:ext>
            </a:extLst>
          </p:cNvPr>
          <p:cNvSpPr txBox="1">
            <a:spLocks/>
          </p:cNvSpPr>
          <p:nvPr/>
        </p:nvSpPr>
        <p:spPr>
          <a:xfrm>
            <a:off x="6198976" y="1836382"/>
            <a:ext cx="5354859" cy="4234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cs-CZ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54756312-2235-4A3A-B7FE-D1588C82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534" y="2291094"/>
            <a:ext cx="7413385" cy="42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7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99DF39-7791-4544-A4E9-049EE03F1CA6}"/>
              </a:ext>
            </a:extLst>
          </p:cNvPr>
          <p:cNvSpPr txBox="1">
            <a:spLocks/>
          </p:cNvSpPr>
          <p:nvPr/>
        </p:nvSpPr>
        <p:spPr>
          <a:xfrm>
            <a:off x="521207" y="1504283"/>
            <a:ext cx="4557164" cy="359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Pokrytosti terénními předměty.</a:t>
            </a:r>
          </a:p>
        </p:txBody>
      </p:sp>
      <p:sp>
        <p:nvSpPr>
          <p:cNvPr id="6" name="Zástupný symbol pro obsah 17">
            <a:extLst>
              <a:ext uri="{FF2B5EF4-FFF2-40B4-BE49-F238E27FC236}">
                <a16:creationId xmlns:a16="http://schemas.microsoft.com/office/drawing/2014/main" id="{F60090AF-5A09-46C8-ADC6-780A81469D8A}"/>
              </a:ext>
            </a:extLst>
          </p:cNvPr>
          <p:cNvSpPr txBox="1">
            <a:spLocks/>
          </p:cNvSpPr>
          <p:nvPr/>
        </p:nvSpPr>
        <p:spPr>
          <a:xfrm>
            <a:off x="6198976" y="1836382"/>
            <a:ext cx="5354859" cy="4234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cs-CZ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8C660749-1956-4CDC-A190-13926EDD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65" y="1980582"/>
            <a:ext cx="11073793" cy="35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sz="3200" b="1" dirty="0"/>
              <a:t>Produkty geografického zabezpečení</a:t>
            </a:r>
          </a:p>
        </p:txBody>
      </p:sp>
      <p:sp>
        <p:nvSpPr>
          <p:cNvPr id="25" name="Zástupný symbol pro obsah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Zástupný symbol pro obsah 4">
            <a:extLst>
              <a:ext uri="{FF2B5EF4-FFF2-40B4-BE49-F238E27FC236}">
                <a16:creationId xmlns:a16="http://schemas.microsoft.com/office/drawing/2014/main" id="{D9F4CEAB-85AA-46B5-AC16-567B96C7905A}"/>
              </a:ext>
            </a:extLst>
          </p:cNvPr>
          <p:cNvSpPr txBox="1">
            <a:spLocks/>
          </p:cNvSpPr>
          <p:nvPr/>
        </p:nvSpPr>
        <p:spPr>
          <a:xfrm>
            <a:off x="541609" y="1455491"/>
            <a:ext cx="11271864" cy="479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dirty="0"/>
              <a:t>K základním produktům patří </a:t>
            </a:r>
            <a:r>
              <a:rPr lang="cs-CZ" sz="2000" b="1" dirty="0"/>
              <a:t>topografické mapy</a:t>
            </a:r>
            <a:r>
              <a:rPr lang="cs-CZ" sz="2000" dirty="0"/>
              <a:t>. 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1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4_TF10001108.potx" id="{C35F251E-EEAC-4D19-A90E-DC8D8D8C85E9}" vid="{E96B0749-4422-4691-81FD-57B51D286C0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D224CA90BD3840A7246C89C779ABC6" ma:contentTypeVersion="6" ma:contentTypeDescription="Vytvoří nový dokument" ma:contentTypeScope="" ma:versionID="d90a772278cd880e7311774e47b249d3">
  <xsd:schema xmlns:xsd="http://www.w3.org/2001/XMLSchema" xmlns:xs="http://www.w3.org/2001/XMLSchema" xmlns:p="http://schemas.microsoft.com/office/2006/metadata/properties" xmlns:ns2="61dd7183-9c14-4385-91be-a2d0de42ceba" targetNamespace="http://schemas.microsoft.com/office/2006/metadata/properties" ma:root="true" ma:fieldsID="f18e1b7208b7e4ff73eec008a5a46f4c" ns2:_="">
    <xsd:import namespace="61dd7183-9c14-4385-91be-a2d0de42ce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d7183-9c14-4385-91be-a2d0de42c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97FF20E-8781-4333-B098-BF36646F5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d7183-9c14-4385-91be-a2d0de42c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{60D961B4-2FEB-4AD6-A137-1D777264B9D1}tf10001108_win32</Template>
  <TotalTime>1962</TotalTime>
  <Words>1725</Words>
  <Application>Microsoft Office PowerPoint</Application>
  <PresentationFormat>Širokoúhlá obrazovka</PresentationFormat>
  <Paragraphs>171</Paragraphs>
  <Slides>27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WelcomeDoc</vt:lpstr>
      <vt:lpstr>VOJENSKÁ TOPOGRAFIE</vt:lpstr>
      <vt:lpstr>Cíl tématu</vt:lpstr>
      <vt:lpstr>Terén, jeho prvky a druhy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Produkty geografického zabezpečení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Kontrolní otázky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 vás PowerPoint</dc:title>
  <dc:creator>Vladan Oláh</dc:creator>
  <cp:keywords/>
  <cp:lastModifiedBy>Vladan Oláh</cp:lastModifiedBy>
  <cp:revision>64</cp:revision>
  <dcterms:created xsi:type="dcterms:W3CDTF">2021-02-24T07:31:18Z</dcterms:created>
  <dcterms:modified xsi:type="dcterms:W3CDTF">2021-12-01T11:05:13Z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0x01010084D224CA90BD3840A7246C89C779ABC6</vt:lpwstr>
  </property>
</Properties>
</file>