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8" r:id="rId3"/>
    <p:sldId id="259" r:id="rId4"/>
    <p:sldId id="260" r:id="rId5"/>
    <p:sldId id="261" r:id="rId6"/>
    <p:sldId id="263"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D9F20-1DB0-4903-9751-05148EA7578C}" type="datetimeFigureOut">
              <a:rPr lang="cs-CZ" smtClean="0"/>
              <a:t>26.03.2019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18805-EACC-4E5C-89AB-60BB187F9FA1}" type="slidenum">
              <a:rPr lang="cs-CZ" smtClean="0"/>
              <a:t>‹#›</a:t>
            </a:fld>
            <a:endParaRPr lang="cs-CZ"/>
          </a:p>
        </p:txBody>
      </p:sp>
    </p:spTree>
    <p:extLst>
      <p:ext uri="{BB962C8B-B14F-4D97-AF65-F5344CB8AC3E}">
        <p14:creationId xmlns:p14="http://schemas.microsoft.com/office/powerpoint/2010/main" val="558250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So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reading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common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visual</a:t>
            </a:r>
            <a:r>
              <a:rPr lang="cs-CZ" sz="1200" kern="1200" dirty="0" smtClean="0">
                <a:solidFill>
                  <a:schemeClr val="tx1"/>
                </a:solidFill>
                <a:effectLst/>
                <a:latin typeface="+mn-lt"/>
                <a:ea typeface="+mn-ea"/>
                <a:cs typeface="+mn-cs"/>
              </a:rPr>
              <a:t> text </a:t>
            </a:r>
            <a:r>
              <a:rPr lang="cs-CZ" sz="1200" kern="1200" dirty="0" err="1" smtClean="0">
                <a:solidFill>
                  <a:schemeClr val="tx1"/>
                </a:solidFill>
                <a:effectLst/>
                <a:latin typeface="+mn-lt"/>
                <a:ea typeface="+mn-ea"/>
                <a:cs typeface="+mn-cs"/>
              </a:rPr>
              <a:t>around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us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magazines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advertisement</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now</a:t>
            </a:r>
            <a:r>
              <a:rPr lang="cs-CZ" sz="1200" kern="1200" baseline="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would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to show </a:t>
            </a:r>
            <a:r>
              <a:rPr lang="cs-CZ" sz="1200" kern="1200" dirty="0" err="1" smtClean="0">
                <a:solidFill>
                  <a:schemeClr val="tx1"/>
                </a:solidFill>
                <a:effectLst/>
                <a:latin typeface="+mn-lt"/>
                <a:ea typeface="+mn-ea"/>
                <a:cs typeface="+mn-cs"/>
              </a:rPr>
              <a:t>you</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work</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with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specific</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contemporary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artwork</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with</a:t>
            </a:r>
            <a:r>
              <a:rPr lang="cs-CZ" sz="1200" kern="1200" baseline="0" dirty="0" smtClean="0">
                <a:solidFill>
                  <a:schemeClr val="tx1"/>
                </a:solidFill>
                <a:effectLst/>
                <a:latin typeface="+mn-lt"/>
                <a:ea typeface="+mn-ea"/>
                <a:cs typeface="+mn-cs"/>
              </a:rPr>
              <a:t> gender </a:t>
            </a:r>
            <a:r>
              <a:rPr lang="cs-CZ" sz="1200" kern="1200" baseline="0" dirty="0" err="1" smtClean="0">
                <a:solidFill>
                  <a:schemeClr val="tx1"/>
                </a:solidFill>
                <a:effectLst/>
                <a:latin typeface="+mn-lt"/>
                <a:ea typeface="+mn-ea"/>
                <a:cs typeface="+mn-cs"/>
              </a:rPr>
              <a:t>issue</a:t>
            </a:r>
            <a:r>
              <a:rPr lang="cs-CZ" sz="1200" kern="1200" baseline="0" dirty="0" smtClean="0">
                <a:solidFill>
                  <a:schemeClr val="tx1"/>
                </a:solidFill>
                <a:effectLst/>
                <a:latin typeface="+mn-lt"/>
                <a:ea typeface="+mn-ea"/>
                <a:cs typeface="+mn-cs"/>
              </a:rPr>
              <a:t>. ..so </a:t>
            </a:r>
            <a:r>
              <a:rPr lang="cs-CZ" sz="1200" kern="1200" baseline="0" dirty="0" err="1" smtClean="0">
                <a:solidFill>
                  <a:schemeClr val="tx1"/>
                </a:solidFill>
                <a:effectLst/>
                <a:latin typeface="+mn-lt"/>
                <a:ea typeface="+mn-ea"/>
                <a:cs typeface="+mn-cs"/>
              </a:rPr>
              <a:t>First</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of</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all</a:t>
            </a:r>
            <a:r>
              <a:rPr lang="cs-CZ" sz="1200" kern="1200" baseline="0" dirty="0" smtClean="0">
                <a:solidFill>
                  <a:schemeClr val="tx1"/>
                </a:solidFill>
                <a:effectLst/>
                <a:latin typeface="+mn-lt"/>
                <a:ea typeface="+mn-ea"/>
                <a:cs typeface="+mn-cs"/>
              </a:rPr>
              <a:t>..</a:t>
            </a:r>
            <a:endParaRPr lang="cs-CZ"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show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students</a:t>
            </a:r>
            <a:r>
              <a:rPr lang="cs-CZ" sz="1200" kern="1200" dirty="0" smtClean="0">
                <a:solidFill>
                  <a:schemeClr val="tx1"/>
                </a:solidFill>
                <a:effectLst/>
                <a:latin typeface="+mn-lt"/>
                <a:ea typeface="+mn-ea"/>
                <a:cs typeface="+mn-cs"/>
              </a:rPr>
              <a:t> and let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study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while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Everyone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will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prepare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explanation</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stereotypes</a:t>
            </a:r>
            <a:r>
              <a:rPr lang="cs-CZ" sz="1200" kern="1200" dirty="0" smtClean="0">
                <a:solidFill>
                  <a:schemeClr val="tx1"/>
                </a:solidFill>
                <a:effectLst/>
                <a:latin typeface="+mn-lt"/>
                <a:ea typeface="+mn-ea"/>
                <a:cs typeface="+mn-cs"/>
              </a:rPr>
              <a:t> are </a:t>
            </a:r>
            <a:r>
              <a:rPr lang="cs-CZ" sz="1200" kern="1200" dirty="0" err="1" smtClean="0">
                <a:solidFill>
                  <a:schemeClr val="tx1"/>
                </a:solidFill>
                <a:effectLst/>
                <a:latin typeface="+mn-lt"/>
                <a:ea typeface="+mn-ea"/>
                <a:cs typeface="+mn-cs"/>
              </a:rPr>
              <a:t>occuring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from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beginning</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Ussually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students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said</a:t>
            </a:r>
            <a:r>
              <a:rPr lang="cs-CZ" sz="1200" kern="1200" baseline="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weird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baby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too</a:t>
            </a:r>
            <a:r>
              <a:rPr lang="cs-CZ" sz="1200" kern="1200" dirty="0" smtClean="0">
                <a:solidFill>
                  <a:schemeClr val="tx1"/>
                </a:solidFill>
                <a:effectLst/>
                <a:latin typeface="+mn-lt"/>
                <a:ea typeface="+mn-ea"/>
                <a:cs typeface="+mn-cs"/>
              </a:rPr>
              <a:t> big. </a:t>
            </a:r>
            <a:r>
              <a:rPr lang="cs-CZ" sz="1200" kern="1200" dirty="0" err="1" smtClean="0">
                <a:solidFill>
                  <a:schemeClr val="tx1"/>
                </a:solidFill>
                <a:effectLst/>
                <a:latin typeface="+mn-lt"/>
                <a:ea typeface="+mn-ea"/>
                <a:cs typeface="+mn-cs"/>
              </a:rPr>
              <a:t>She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looks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man not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woman</a:t>
            </a:r>
            <a:r>
              <a:rPr lang="cs-CZ" sz="1200" kern="1200" dirty="0" smtClean="0">
                <a:solidFill>
                  <a:schemeClr val="tx1"/>
                </a:solidFill>
                <a:effectLst/>
                <a:latin typeface="+mn-lt"/>
                <a:ea typeface="+mn-ea"/>
                <a:cs typeface="+mn-cs"/>
              </a:rPr>
              <a:t>.. I </a:t>
            </a:r>
            <a:r>
              <a:rPr lang="cs-CZ" sz="1200" kern="1200" dirty="0" err="1" smtClean="0">
                <a:solidFill>
                  <a:schemeClr val="tx1"/>
                </a:solidFill>
                <a:effectLst/>
                <a:latin typeface="+mn-lt"/>
                <a:ea typeface="+mn-ea"/>
                <a:cs typeface="+mn-cs"/>
              </a:rPr>
              <a:t>don´t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then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explore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taken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Whatś</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background.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Can</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you</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see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any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historical</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context</a:t>
            </a:r>
            <a:r>
              <a:rPr lang="cs-CZ" sz="1200" kern="1200" baseline="0" dirty="0" smtClean="0">
                <a:solidFill>
                  <a:schemeClr val="tx1"/>
                </a:solidFill>
                <a:effectLst/>
                <a:latin typeface="+mn-lt"/>
                <a:ea typeface="+mn-ea"/>
                <a:cs typeface="+mn-cs"/>
              </a:rPr>
              <a:t>?</a:t>
            </a:r>
            <a:r>
              <a:rPr lang="cs-CZ" sz="1200" kern="1200" dirty="0" smtClean="0">
                <a:solidFill>
                  <a:schemeClr val="tx1"/>
                </a:solidFill>
                <a:effectLst/>
                <a:latin typeface="+mn-lt"/>
                <a:ea typeface="+mn-ea"/>
                <a:cs typeface="+mn-cs"/>
              </a:rPr>
              <a:t> Student are </a:t>
            </a:r>
            <a:r>
              <a:rPr lang="cs-CZ" sz="1200" kern="1200" dirty="0" err="1" smtClean="0">
                <a:solidFill>
                  <a:schemeClr val="tx1"/>
                </a:solidFill>
                <a:effectLst/>
                <a:latin typeface="+mn-lt"/>
                <a:ea typeface="+mn-ea"/>
                <a:cs typeface="+mn-cs"/>
              </a:rPr>
              <a:t>trying</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answer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themselves</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emphatize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with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autor….. </a:t>
            </a:r>
            <a:r>
              <a:rPr lang="cs-CZ" sz="1200" kern="1200" dirty="0" err="1" smtClean="0">
                <a:solidFill>
                  <a:schemeClr val="tx1"/>
                </a:solidFill>
                <a:effectLst/>
                <a:latin typeface="+mn-lt"/>
                <a:ea typeface="+mn-ea"/>
                <a:cs typeface="+mn-cs"/>
              </a:rPr>
              <a:t>then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adds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context</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artist</a:t>
            </a:r>
            <a:r>
              <a:rPr lang="cs-CZ" sz="1200" kern="1200" baseline="0" dirty="0" smtClean="0">
                <a:solidFill>
                  <a:schemeClr val="tx1"/>
                </a:solidFill>
                <a:effectLst/>
                <a:latin typeface="+mn-lt"/>
                <a:ea typeface="+mn-ea"/>
                <a:cs typeface="+mn-cs"/>
              </a:rPr>
              <a:t> comment.</a:t>
            </a:r>
          </a:p>
          <a:p>
            <a:r>
              <a:rPr lang="cs-CZ" sz="1200" kern="1200" baseline="0" dirty="0" err="1" smtClean="0">
                <a:solidFill>
                  <a:schemeClr val="tx1"/>
                </a:solidFill>
                <a:effectLst/>
                <a:latin typeface="+mn-lt"/>
                <a:ea typeface="+mn-ea"/>
                <a:cs typeface="+mn-cs"/>
              </a:rPr>
              <a:t>For</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example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here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you</a:t>
            </a:r>
            <a:r>
              <a:rPr lang="cs-CZ" sz="1200" kern="1200" baseline="0" dirty="0" smtClean="0">
                <a:solidFill>
                  <a:schemeClr val="tx1"/>
                </a:solidFill>
                <a:effectLst/>
                <a:latin typeface="+mn-lt"/>
                <a:ea typeface="+mn-ea"/>
                <a:cs typeface="+mn-cs"/>
              </a:rPr>
              <a:t> are </a:t>
            </a:r>
            <a:r>
              <a:rPr lang="cs-CZ" sz="1200" kern="1200" baseline="0" dirty="0" err="1" smtClean="0">
                <a:solidFill>
                  <a:schemeClr val="tx1"/>
                </a:solidFill>
                <a:effectLst/>
                <a:latin typeface="+mn-lt"/>
                <a:ea typeface="+mn-ea"/>
                <a:cs typeface="+mn-cs"/>
              </a:rPr>
              <a:t>Cartherine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Opie</a:t>
            </a:r>
            <a:r>
              <a:rPr lang="cs-CZ" sz="1200" kern="1200" baseline="0" dirty="0" smtClean="0">
                <a:solidFill>
                  <a:schemeClr val="tx1"/>
                </a:solidFill>
                <a:effectLst/>
                <a:latin typeface="+mn-lt"/>
                <a:ea typeface="+mn-ea"/>
                <a:cs typeface="+mn-cs"/>
              </a:rPr>
              <a:t> and her </a:t>
            </a:r>
            <a:r>
              <a:rPr lang="cs-CZ" sz="1200" kern="1200" baseline="0" dirty="0" err="1" smtClean="0">
                <a:solidFill>
                  <a:schemeClr val="tx1"/>
                </a:solidFill>
                <a:effectLst/>
                <a:latin typeface="+mn-lt"/>
                <a:ea typeface="+mn-ea"/>
                <a:cs typeface="+mn-cs"/>
              </a:rPr>
              <a:t>selfPortraits</a:t>
            </a:r>
            <a:r>
              <a:rPr lang="cs-CZ" sz="1200" kern="1200" baseline="0" dirty="0" smtClean="0">
                <a:solidFill>
                  <a:schemeClr val="tx1"/>
                </a:solidFill>
                <a:effectLst/>
                <a:latin typeface="+mn-lt"/>
                <a:ea typeface="+mn-ea"/>
                <a:cs typeface="+mn-cs"/>
              </a:rPr>
              <a:t>. And her comment:</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 </a:t>
            </a:r>
            <a:r>
              <a:rPr lang="en-US" sz="1200" dirty="0" smtClean="0"/>
              <a:t>I’ve pretty much been doing the same thing since I was nine,” she said. “I was making portraits of my friends. I was making self-portraits, I was making images of the neighborhood.” She was, as she likes to say, “mapping” her reality.</a:t>
            </a:r>
            <a:endParaRPr lang="cs-CZ" sz="1200" dirty="0" smtClean="0"/>
          </a:p>
          <a:p>
            <a:r>
              <a:rPr lang="cs-CZ" sz="1200" kern="1200" dirty="0" smtClean="0">
                <a:solidFill>
                  <a:schemeClr val="tx1"/>
                </a:solidFill>
                <a:effectLst/>
                <a:latin typeface="+mn-lt"/>
                <a:ea typeface="+mn-ea"/>
                <a:cs typeface="+mn-cs"/>
              </a:rPr>
              <a:t>So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going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through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beyong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image </a:t>
            </a:r>
            <a:r>
              <a:rPr lang="cs-CZ" sz="1200" kern="1200" dirty="0" err="1" smtClean="0">
                <a:solidFill>
                  <a:schemeClr val="tx1"/>
                </a:solidFill>
                <a:effectLst/>
                <a:latin typeface="+mn-lt"/>
                <a:ea typeface="+mn-ea"/>
                <a:cs typeface="+mn-cs"/>
              </a:rPr>
              <a:t>surface</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human</a:t>
            </a:r>
            <a:r>
              <a:rPr lang="cs-CZ" sz="1200" kern="1200" dirty="0" smtClean="0">
                <a:solidFill>
                  <a:schemeClr val="tx1"/>
                </a:solidFill>
                <a:effectLst/>
                <a:latin typeface="+mn-lt"/>
                <a:ea typeface="+mn-ea"/>
                <a:cs typeface="+mn-cs"/>
              </a:rPr>
              <a:t> reality and </a:t>
            </a:r>
            <a:r>
              <a:rPr lang="cs-CZ" sz="1200" kern="1200" dirty="0" err="1" smtClean="0">
                <a:solidFill>
                  <a:schemeClr val="tx1"/>
                </a:solidFill>
                <a:effectLst/>
                <a:latin typeface="+mn-lt"/>
                <a:ea typeface="+mn-ea"/>
                <a:cs typeface="+mn-cs"/>
              </a:rPr>
              <a:t>artist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life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experiences</a:t>
            </a:r>
            <a:r>
              <a:rPr lang="cs-CZ" sz="1200" kern="1200" dirty="0" smtClean="0">
                <a:solidFill>
                  <a:schemeClr val="tx1"/>
                </a:solidFill>
                <a:effectLst/>
                <a:latin typeface="+mn-lt"/>
                <a:ea typeface="+mn-ea"/>
                <a:cs typeface="+mn-cs"/>
              </a:rPr>
              <a:t>.</a:t>
            </a:r>
          </a:p>
          <a:p>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doesn´t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matter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does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looks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a:t>
            </a:r>
          </a:p>
          <a:p>
            <a:r>
              <a:rPr lang="cs-CZ" sz="1200" kern="1200" dirty="0" err="1" smtClean="0">
                <a:solidFill>
                  <a:schemeClr val="tx1"/>
                </a:solidFill>
                <a:effectLst/>
                <a:latin typeface="+mn-lt"/>
                <a:ea typeface="+mn-ea"/>
                <a:cs typeface="+mn-cs"/>
              </a:rPr>
              <a:t>Behind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find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christian</a:t>
            </a:r>
            <a:r>
              <a:rPr lang="cs-CZ" sz="1200" kern="1200" dirty="0" smtClean="0">
                <a:solidFill>
                  <a:schemeClr val="tx1"/>
                </a:solidFill>
                <a:effectLst/>
                <a:latin typeface="+mn-lt"/>
                <a:ea typeface="+mn-ea"/>
                <a:cs typeface="+mn-cs"/>
              </a:rPr>
              <a:t> idol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mother</a:t>
            </a:r>
            <a:r>
              <a:rPr lang="cs-CZ" sz="1200" kern="1200" dirty="0" smtClean="0">
                <a:solidFill>
                  <a:schemeClr val="tx1"/>
                </a:solidFill>
                <a:effectLst/>
                <a:latin typeface="+mn-lt"/>
                <a:ea typeface="+mn-ea"/>
                <a:cs typeface="+mn-cs"/>
              </a:rPr>
              <a:t> love</a:t>
            </a:r>
          </a:p>
          <a:p>
            <a:endParaRPr lang="cs-CZ" sz="800" dirty="0" smtClean="0"/>
          </a:p>
          <a:p>
            <a:r>
              <a:rPr lang="cs-CZ" sz="800" baseline="0" dirty="0" smtClean="0"/>
              <a:t>Například komentář autorky: </a:t>
            </a:r>
          </a:p>
          <a:p>
            <a:r>
              <a:rPr lang="en-US" sz="800" dirty="0" smtClean="0"/>
              <a:t>Opie </a:t>
            </a:r>
            <a:r>
              <a:rPr lang="en-US" sz="800" dirty="0"/>
              <a:t>said, “S/M was never sexual for me.” It was something she did much more with friends than with lovers. </a:t>
            </a:r>
          </a:p>
          <a:p>
            <a:r>
              <a:rPr lang="en-US" sz="800" dirty="0" smtClean="0"/>
              <a:t>“</a:t>
            </a:r>
            <a:r>
              <a:rPr lang="en-US" sz="800" dirty="0"/>
              <a:t>I’ve never really had a successful domestic relationship,” Opie told an interviewer in those years. “I’ve always wanted one.”</a:t>
            </a:r>
            <a:endParaRPr lang="cs-CZ" sz="800" dirty="0"/>
          </a:p>
          <a:p>
            <a:r>
              <a:rPr lang="en-US" sz="800" dirty="0"/>
              <a:t>About a year later</a:t>
            </a:r>
            <a:r>
              <a:rPr lang="cs-CZ" sz="800" dirty="0"/>
              <a:t>(2012)</a:t>
            </a:r>
            <a:r>
              <a:rPr lang="en-US" sz="800" dirty="0"/>
              <a:t>, Opie made “Self-Portrait/Nursing,” which is now in the Guggenheim’s permanent collection. She is topless again in that picture, but for the first time she shows her face to the camera. Holding her son in her tattooed arms, she gazes down into his eyes as he nurses—a butch-dyke Madonna and Child. If you look closely, you can see the raised white scars across her chest, indelibly looping into the word “pervert.”</a:t>
            </a:r>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F3E8D-E2E2-4194-8071-3E7A0758BD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3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 Mateřská identifikace</a:t>
            </a:r>
          </a:p>
          <a:p>
            <a:r>
              <a:rPr lang="cs-CZ" baseline="0" dirty="0" smtClean="0"/>
              <a:t>(Výtvarná část diplomové práce Zuzana Svatošové Gender v současném českém umění – mateřství jako specifické téma)</a:t>
            </a:r>
          </a:p>
          <a:p>
            <a:r>
              <a:rPr lang="cs-CZ" baseline="0" dirty="0" smtClean="0"/>
              <a:t>Významové roviny, které na těchto tričkách předkládám, čerpám z vlastní zkušenosti.</a:t>
            </a:r>
          </a:p>
          <a:p>
            <a:r>
              <a:rPr lang="cs-CZ" baseline="0" dirty="0" smtClean="0"/>
              <a:t>Proč jsou trička ručně vyšívaná? Jedním z důvodů je využití stereotypu o typicky žen-</a:t>
            </a:r>
            <a:r>
              <a:rPr lang="cs-CZ" baseline="0" dirty="0" err="1" smtClean="0"/>
              <a:t>ském</a:t>
            </a:r>
            <a:r>
              <a:rPr lang="cs-CZ" baseline="0" dirty="0" smtClean="0"/>
              <a:t> výtvarném vyjadřování, který se obecně připisuje ručním pracím jako je šití, pletení a vyšívání. Druhou rovinou je formální podobnost šití tržných a řezných ran provedených během porodu. A v neposlední řadě využívám výšivky jako prostředku k okrášlení klasického trička, jež využívají i výrobci konfekčního „mainstreamového“ oblečení. Dát na tričko „label“ je ten nejjednodušší způsob ozvláštnění. </a:t>
            </a:r>
          </a:p>
          <a:p>
            <a:r>
              <a:rPr lang="cs-CZ" baseline="0" dirty="0" smtClean="0"/>
              <a:t> </a:t>
            </a:r>
            <a:r>
              <a:rPr lang="cs-CZ" baseline="0" dirty="0" err="1" smtClean="0"/>
              <a:t>Mother</a:t>
            </a:r>
            <a:endParaRPr lang="cs-CZ" baseline="0" dirty="0" smtClean="0"/>
          </a:p>
          <a:p>
            <a:r>
              <a:rPr lang="cs-CZ" baseline="0" dirty="0" smtClean="0"/>
              <a:t>Výšivka je znakem bolestné porodní zkušenosti. Do trička napřed řezákem vyřežu nápis a pak ho podle vzoru v podbřišku zase zašiju. A je ze mě matka.</a:t>
            </a:r>
          </a:p>
          <a:p>
            <a:r>
              <a:rPr lang="cs-CZ" baseline="0" dirty="0" smtClean="0"/>
              <a:t>Bolestnost je však jen malý fragment, mého osobního prožívání mateřství a tak bych mohla vyšívat nekonečnou řadu triček s nápisem </a:t>
            </a:r>
            <a:r>
              <a:rPr lang="cs-CZ" baseline="0" dirty="0" err="1" smtClean="0"/>
              <a:t>Mother</a:t>
            </a:r>
            <a:r>
              <a:rPr lang="cs-CZ" baseline="0" dirty="0" smtClean="0"/>
              <a:t>, které by však nesly odlišné informace o významech, které mateřství může mít a má. Pouze bych změnila styl výšivky a změnil by se i význam sdělení slova </a:t>
            </a:r>
            <a:r>
              <a:rPr lang="cs-CZ" baseline="0" dirty="0" err="1" smtClean="0"/>
              <a:t>Mother</a:t>
            </a:r>
            <a:r>
              <a:rPr lang="cs-CZ" baseline="0" dirty="0" smtClean="0"/>
              <a:t>.</a:t>
            </a:r>
          </a:p>
          <a:p>
            <a:r>
              <a:rPr lang="cs-CZ" baseline="0" dirty="0" err="1" smtClean="0"/>
              <a:t>Mother</a:t>
            </a:r>
            <a:r>
              <a:rPr lang="cs-CZ" baseline="0" dirty="0" smtClean="0"/>
              <a:t> </a:t>
            </a:r>
            <a:r>
              <a:rPr lang="cs-CZ" baseline="0" dirty="0" err="1" smtClean="0"/>
              <a:t>lover</a:t>
            </a:r>
            <a:endParaRPr lang="cs-CZ" baseline="0" dirty="0" smtClean="0"/>
          </a:p>
          <a:p>
            <a:r>
              <a:rPr lang="cs-CZ" baseline="0" dirty="0" smtClean="0"/>
              <a:t>Výšivka </a:t>
            </a:r>
            <a:r>
              <a:rPr lang="cs-CZ" baseline="0" dirty="0" err="1" smtClean="0"/>
              <a:t>Mother</a:t>
            </a:r>
            <a:r>
              <a:rPr lang="cs-CZ" baseline="0" dirty="0" smtClean="0"/>
              <a:t> </a:t>
            </a:r>
            <a:r>
              <a:rPr lang="cs-CZ" baseline="0" dirty="0" err="1" smtClean="0"/>
              <a:t>lover</a:t>
            </a:r>
            <a:r>
              <a:rPr lang="cs-CZ" baseline="0" dirty="0" smtClean="0"/>
              <a:t> se zabývá sociálním významem mateřství a zároveň </a:t>
            </a:r>
            <a:r>
              <a:rPr lang="cs-CZ" baseline="0" dirty="0" err="1" smtClean="0"/>
              <a:t>arbitrérností</a:t>
            </a:r>
            <a:r>
              <a:rPr lang="cs-CZ" baseline="0" dirty="0" smtClean="0"/>
              <a:t> znaku (podle </a:t>
            </a:r>
            <a:r>
              <a:rPr lang="cs-CZ" baseline="0" dirty="0" err="1" smtClean="0"/>
              <a:t>Saussura</a:t>
            </a:r>
            <a:r>
              <a:rPr lang="cs-CZ" baseline="0" dirty="0" smtClean="0"/>
              <a:t> </a:t>
            </a:r>
            <a:r>
              <a:rPr lang="cs-CZ" baseline="0" dirty="0" err="1" smtClean="0"/>
              <a:t>signifikantní-označující</a:t>
            </a:r>
            <a:r>
              <a:rPr lang="cs-CZ" baseline="0" dirty="0" smtClean="0"/>
              <a:t> složkou znaku).</a:t>
            </a:r>
          </a:p>
          <a:p>
            <a:r>
              <a:rPr lang="cs-CZ" baseline="0" dirty="0" smtClean="0"/>
              <a:t>Dvě role ženy, jedno tělo. Je jisté, že bych do trička mohla vyřezat a vyšít mnohem více šablon a přesto pod ním bude prosvítat stále stejné tělo.</a:t>
            </a:r>
          </a:p>
          <a:p>
            <a:r>
              <a:rPr lang="cs-CZ" baseline="0" dirty="0" smtClean="0"/>
              <a:t>Označovaný význam role milenky a matky je nesen označujícími slovy MOTHER LO-VER. Zároveň však slova označují mě, jako nositele trička i významů. Různé slova označují stejné tělo. Diskurzy se mísí, pohledy prolínají a významy konstruují. Snažím se o výšivku </a:t>
            </a:r>
            <a:r>
              <a:rPr lang="cs-CZ" baseline="0" dirty="0" err="1" smtClean="0"/>
              <a:t>Richelieu</a:t>
            </a:r>
            <a:r>
              <a:rPr lang="cs-CZ" baseline="0" dirty="0" smtClean="0"/>
              <a:t>. </a:t>
            </a:r>
            <a:r>
              <a:rPr lang="cs-CZ" baseline="0" dirty="0" err="1" smtClean="0"/>
              <a:t>Richelieu</a:t>
            </a:r>
            <a:r>
              <a:rPr lang="cs-CZ" baseline="0" dirty="0" smtClean="0"/>
              <a:t> výšivka patří mezi ty nejobtížnější. Nacházím zde paralelu s dokonalými a těžce dosažitelnými ideály (zde představených) ženských rolí. Také se snažím.</a:t>
            </a:r>
          </a:p>
          <a:p>
            <a:r>
              <a:rPr lang="cs-CZ" baseline="0" dirty="0" err="1" smtClean="0"/>
              <a:t>Mother</a:t>
            </a:r>
            <a:r>
              <a:rPr lang="cs-CZ" baseline="0" dirty="0" smtClean="0"/>
              <a:t> but </a:t>
            </a:r>
            <a:r>
              <a:rPr lang="cs-CZ" baseline="0" dirty="0" err="1" smtClean="0"/>
              <a:t>still</a:t>
            </a:r>
            <a:r>
              <a:rPr lang="cs-CZ" baseline="0" dirty="0" smtClean="0"/>
              <a:t> </a:t>
            </a:r>
            <a:r>
              <a:rPr lang="cs-CZ" baseline="0" dirty="0" err="1" smtClean="0"/>
              <a:t>the</a:t>
            </a:r>
            <a:r>
              <a:rPr lang="cs-CZ" baseline="0" dirty="0" smtClean="0"/>
              <a:t> </a:t>
            </a:r>
            <a:r>
              <a:rPr lang="cs-CZ" baseline="0" dirty="0" err="1" smtClean="0"/>
              <a:t>same</a:t>
            </a:r>
            <a:r>
              <a:rPr lang="cs-CZ" baseline="0" dirty="0" smtClean="0"/>
              <a:t> </a:t>
            </a:r>
            <a:r>
              <a:rPr lang="cs-CZ" baseline="0" dirty="0" err="1" smtClean="0"/>
              <a:t>lover</a:t>
            </a:r>
            <a:endParaRPr lang="cs-CZ" baseline="0" dirty="0" smtClean="0"/>
          </a:p>
          <a:p>
            <a:r>
              <a:rPr lang="cs-CZ" baseline="0" dirty="0" smtClean="0"/>
              <a:t>Sloganová hříčka nápisu v sobě nese politický charakter. Stojí však za ním opět osobní zkušenost. Soukromé je veřejné.  Prohlašuji o sobě, že jsem se stala matkou, ale přesto jsem zůstala stále stejnou milenkou. K tomuto tvrzení jsem dospěla po </a:t>
            </a:r>
            <a:r>
              <a:rPr lang="cs-CZ" baseline="0" dirty="0" err="1" smtClean="0"/>
              <a:t>ná-hlém</a:t>
            </a:r>
            <a:r>
              <a:rPr lang="cs-CZ" baseline="0" dirty="0" smtClean="0"/>
              <a:t> odkrytí tabu, kterým je obestřená poporodní tělesnost ženy.</a:t>
            </a:r>
          </a:p>
          <a:p>
            <a:r>
              <a:rPr lang="cs-CZ" baseline="0" dirty="0" smtClean="0"/>
              <a:t>Po porodu totiž přišla manželovi blahopřejná SMS zpráva od obchodního partnera:</a:t>
            </a:r>
          </a:p>
          <a:p>
            <a:r>
              <a:rPr lang="cs-CZ" baseline="0" dirty="0" smtClean="0"/>
              <a:t>„Gratuluji hned </a:t>
            </a:r>
            <a:r>
              <a:rPr lang="cs-CZ" baseline="0" dirty="0" err="1" smtClean="0"/>
              <a:t>dvakrat</a:t>
            </a:r>
            <a:r>
              <a:rPr lang="cs-CZ" baseline="0" dirty="0" smtClean="0"/>
              <a:t>. Jednou za syna a </a:t>
            </a:r>
            <a:r>
              <a:rPr lang="cs-CZ" baseline="0" dirty="0" err="1" smtClean="0"/>
              <a:t>podruhe</a:t>
            </a:r>
            <a:r>
              <a:rPr lang="cs-CZ" baseline="0" dirty="0" smtClean="0"/>
              <a:t> k </a:t>
            </a:r>
            <a:r>
              <a:rPr lang="cs-CZ" baseline="0" dirty="0" err="1" smtClean="0"/>
              <a:t>cisarskemu</a:t>
            </a:r>
            <a:r>
              <a:rPr lang="cs-CZ" baseline="0" dirty="0" smtClean="0"/>
              <a:t> rezu, </a:t>
            </a:r>
            <a:r>
              <a:rPr lang="cs-CZ" baseline="0" dirty="0" err="1" smtClean="0"/>
              <a:t>nebot</a:t>
            </a:r>
            <a:r>
              <a:rPr lang="cs-CZ" baseline="0" dirty="0" smtClean="0"/>
              <a:t> </a:t>
            </a:r>
            <a:r>
              <a:rPr lang="cs-CZ" baseline="0" dirty="0" err="1" smtClean="0"/>
              <a:t>timto</a:t>
            </a:r>
            <a:r>
              <a:rPr lang="cs-CZ" baseline="0" dirty="0" smtClean="0"/>
              <a:t> </a:t>
            </a:r>
            <a:r>
              <a:rPr lang="cs-CZ" baseline="0" dirty="0" err="1" smtClean="0"/>
              <a:t>zustava</a:t>
            </a:r>
            <a:r>
              <a:rPr lang="cs-CZ" baseline="0" dirty="0" smtClean="0"/>
              <a:t> </a:t>
            </a:r>
            <a:r>
              <a:rPr lang="cs-CZ" baseline="0" dirty="0" err="1" smtClean="0"/>
              <a:t>vas</a:t>
            </a:r>
            <a:r>
              <a:rPr lang="cs-CZ" baseline="0" dirty="0" smtClean="0"/>
              <a:t> </a:t>
            </a:r>
            <a:r>
              <a:rPr lang="cs-CZ" baseline="0" dirty="0" err="1" smtClean="0"/>
              <a:t>sexualni</a:t>
            </a:r>
            <a:r>
              <a:rPr lang="cs-CZ" baseline="0" dirty="0" smtClean="0"/>
              <a:t> </a:t>
            </a:r>
            <a:r>
              <a:rPr lang="cs-CZ" baseline="0" dirty="0" err="1" smtClean="0"/>
              <a:t>zivot</a:t>
            </a:r>
            <a:r>
              <a:rPr lang="cs-CZ" baseline="0" dirty="0" smtClean="0"/>
              <a:t> na </a:t>
            </a:r>
            <a:r>
              <a:rPr lang="cs-CZ" baseline="0" dirty="0" err="1" smtClean="0"/>
              <a:t>nezmenene</a:t>
            </a:r>
            <a:r>
              <a:rPr lang="cs-CZ" baseline="0" dirty="0" smtClean="0"/>
              <a:t> </a:t>
            </a:r>
            <a:r>
              <a:rPr lang="cs-CZ" baseline="0" dirty="0" err="1" smtClean="0"/>
              <a:t>urovni</a:t>
            </a:r>
            <a:r>
              <a:rPr lang="cs-CZ" baseline="0" dirty="0" smtClean="0"/>
              <a:t>.“</a:t>
            </a:r>
          </a:p>
          <a:p>
            <a:r>
              <a:rPr lang="cs-CZ" baseline="0" dirty="0" smtClean="0"/>
              <a:t>Nejdříve nám smysl této zprávy ušel.  Později jsem si všimla (ještě na gynekologicko-porodnickém oddělení v nemocnici) reklamy, která nabízela „plastickou rekonstrukci po porodu“ za poplatek 15 000 Kč. Po té jsem se teprve začala ptát na zkušenosti známých. Je zajímavé, že pokud se někoho nezeptáte přímo „Máš to mezi nohama stejné jako před porodem?“, tak vám o tom sám od sebe, při líčení porodního zážitku, vyprávět nezačne.</a:t>
            </a:r>
          </a:p>
          <a:p>
            <a:r>
              <a:rPr lang="cs-CZ" baseline="0" dirty="0" smtClean="0"/>
              <a:t>Sesbírala jsem řadu různých názorů na poporodní změny tělesnosti, které mají „údaj-ně“ vliv na to jaká je žena milenka. „Je to tam teď mnohem volnější, hurá!“, nebo </a:t>
            </a:r>
            <a:r>
              <a:rPr lang="cs-CZ" baseline="0" dirty="0" err="1" smtClean="0"/>
              <a:t>nao</a:t>
            </a:r>
            <a:r>
              <a:rPr lang="cs-CZ" baseline="0" dirty="0" smtClean="0"/>
              <a:t>-pak „Jsem </a:t>
            </a:r>
            <a:r>
              <a:rPr lang="cs-CZ" baseline="0" dirty="0" err="1" smtClean="0"/>
              <a:t>vyplandaná</a:t>
            </a:r>
            <a:r>
              <a:rPr lang="cs-CZ" baseline="0" dirty="0" smtClean="0"/>
              <a:t>!“,  „Jizvy mě táhnou, cítím každý stech, nemohu se uvol-nit…“…….</a:t>
            </a:r>
          </a:p>
          <a:p>
            <a:r>
              <a:rPr lang="cs-CZ" baseline="0" dirty="0" smtClean="0"/>
              <a:t>Zároveň také nacházím myšlenkový stereotyp, kdy žena, která má dítě může být mu-</a:t>
            </a:r>
            <a:r>
              <a:rPr lang="cs-CZ" baseline="0" dirty="0" err="1" smtClean="0"/>
              <a:t>žem</a:t>
            </a:r>
            <a:r>
              <a:rPr lang="cs-CZ" baseline="0" dirty="0" smtClean="0"/>
              <a:t> posuzována jako jiná/horší milenka než žena bezdětná. </a:t>
            </a:r>
          </a:p>
          <a:p>
            <a:r>
              <a:rPr lang="cs-CZ" baseline="0" dirty="0" smtClean="0"/>
              <a:t>Vycházím tedy z osobní zkušenosti porodu a nacházím a sama aktivně buduji široké významové pole.</a:t>
            </a:r>
          </a:p>
          <a:p>
            <a:r>
              <a:rPr lang="cs-CZ" baseline="0" dirty="0" smtClean="0"/>
              <a:t>Příklady významů:</a:t>
            </a:r>
          </a:p>
          <a:p>
            <a:r>
              <a:rPr lang="cs-CZ" baseline="0" dirty="0" smtClean="0"/>
              <a:t>„Jsem matka, ale přesto je se mnou/já mám stejně dobrý sex jako před porodem, pro-</a:t>
            </a:r>
            <a:r>
              <a:rPr lang="cs-CZ" baseline="0" dirty="0" err="1" smtClean="0"/>
              <a:t>tože</a:t>
            </a:r>
            <a:r>
              <a:rPr lang="cs-CZ" baseline="0" dirty="0" smtClean="0"/>
              <a:t> jsem rodila císařským řezem.“ (moje)</a:t>
            </a:r>
          </a:p>
          <a:p>
            <a:r>
              <a:rPr lang="cs-CZ" baseline="0" dirty="0" smtClean="0"/>
              <a:t>„Jsem matka, ale i přesto (vaginální porod) prožívám sex úplně stejně jako před </a:t>
            </a:r>
            <a:r>
              <a:rPr lang="cs-CZ" baseline="0" dirty="0" err="1" smtClean="0"/>
              <a:t>poro</a:t>
            </a:r>
            <a:r>
              <a:rPr lang="cs-CZ" baseline="0" dirty="0" smtClean="0"/>
              <a:t>-dem.“</a:t>
            </a:r>
          </a:p>
          <a:p>
            <a:r>
              <a:rPr lang="cs-CZ" baseline="0" dirty="0" smtClean="0"/>
              <a:t>„Jsem matka, a přestože pociťuji fyzické poporodní změny v sexuální interakci, jsem to stále já, stejná milenka.“</a:t>
            </a:r>
          </a:p>
          <a:p>
            <a:r>
              <a:rPr lang="cs-CZ" baseline="0" dirty="0" smtClean="0"/>
              <a:t>Dalším významem může být propagace císařského řezu, který má blahodárný vliv na sexuální život, nebo rovina </a:t>
            </a:r>
            <a:r>
              <a:rPr lang="cs-CZ" baseline="0" dirty="0" err="1" smtClean="0"/>
              <a:t>detabuizace</a:t>
            </a:r>
            <a:r>
              <a:rPr lang="cs-CZ" baseline="0" dirty="0" smtClean="0"/>
              <a:t> daného stereotypu, aktivismus proti </a:t>
            </a:r>
            <a:r>
              <a:rPr lang="cs-CZ" baseline="0" dirty="0" err="1" smtClean="0"/>
              <a:t>předsud-kům</a:t>
            </a:r>
            <a:r>
              <a:rPr lang="cs-CZ" baseline="0" dirty="0" smtClean="0"/>
              <a:t> a podobně.</a:t>
            </a:r>
          </a:p>
          <a:p>
            <a:r>
              <a:rPr lang="cs-CZ" baseline="0" dirty="0" smtClean="0"/>
              <a:t>K výšivce volím plný steh, který mi umožňuje „psát“ tučným písmem. Chci, aby nápis přitahoval pozornost. Tento nápis přece sděluje něco velmi důležitého. Dívejte se!!</a:t>
            </a:r>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F3E8D-E2E2-4194-8071-3E7A0758BD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6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Here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is</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Our</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Future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2016</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Práce autorky Zuzana Svatošové, učitelky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Vv</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reakce na benátské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Bienálle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(2015)</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Ve své teoretické práci se dlouhodobě zabývám tématem genderu v kultuře, umění a vzdělávání. „Gender“ označuje kulturně vytvářené rozdíly mezi muži a ženami. Dílo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Here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is</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Our</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Future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využívá „ženské“ vyjadřovací prostředky, vyznačující se zejména svou neviditelností. Možná kolem díla projdete, aniž byste si jej všimli. Ono samo je a není artefaktem. Odkazuje k banalitě každodennosti, skrývá v sobě však tvůrčí potenciál.  Vede k dialogu, který je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spřádavým</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mechanismem naší budoucnosti. Inspirací mi byla instalace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The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Key</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in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the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Hand (2015) autorky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Chiharu</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Shiota</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z japonského pavilonu, vytvořená z rudé příze a na ní zavěšených klíčů a vraků lodí. Při průchodu instalací jsem se cítila, jako bych se pohybovala pod rudě zbarvenou hladinou, jež pohltila všechny naše ztracené „klíče“ a „lodě“. V díle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Here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is</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Our</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Future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nabízím pozitivnější obraz naší reality, přízi zpracovávám do dokonalého tvaru kulatého polštáře a vytvářím prostor pro dialog, otevřenost a vzájemné obdarovávání.</a:t>
            </a:r>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08F3B-731C-4305-A110-1ACD79727E0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3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4CF7B243-58ED-4888-9E20-DC051CC6382C}" type="datetimeFigureOut">
              <a:rPr lang="cs-CZ" smtClean="0"/>
              <a:t>26.03.2019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246990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CF7B243-58ED-4888-9E20-DC051CC6382C}" type="datetimeFigureOut">
              <a:rPr lang="cs-CZ" smtClean="0"/>
              <a:t>26.03.2019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1948435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CF7B243-58ED-4888-9E20-DC051CC6382C}" type="datetimeFigureOut">
              <a:rPr lang="cs-CZ" smtClean="0"/>
              <a:t>26.03.2019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399972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5833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252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709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5178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829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0633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392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960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CF7B243-58ED-4888-9E20-DC051CC6382C}" type="datetimeFigureOut">
              <a:rPr lang="cs-CZ" smtClean="0"/>
              <a:t>26.03.2019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646969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8221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664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01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4CF7B243-58ED-4888-9E20-DC051CC6382C}" type="datetimeFigureOut">
              <a:rPr lang="cs-CZ" smtClean="0"/>
              <a:t>26.03.2019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1222145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CF7B243-58ED-4888-9E20-DC051CC6382C}" type="datetimeFigureOut">
              <a:rPr lang="cs-CZ" smtClean="0"/>
              <a:t>26.03.2019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197062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CF7B243-58ED-4888-9E20-DC051CC6382C}" type="datetimeFigureOut">
              <a:rPr lang="cs-CZ" smtClean="0"/>
              <a:t>26.03.2019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271743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CF7B243-58ED-4888-9E20-DC051CC6382C}" type="datetimeFigureOut">
              <a:rPr lang="cs-CZ" smtClean="0"/>
              <a:t>26.03.2019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8138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CF7B243-58ED-4888-9E20-DC051CC6382C}" type="datetimeFigureOut">
              <a:rPr lang="cs-CZ" smtClean="0"/>
              <a:t>26.03.2019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149189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4CF7B243-58ED-4888-9E20-DC051CC6382C}" type="datetimeFigureOut">
              <a:rPr lang="cs-CZ" smtClean="0"/>
              <a:t>26.03.2019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47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4CF7B243-58ED-4888-9E20-DC051CC6382C}" type="datetimeFigureOut">
              <a:rPr lang="cs-CZ" smtClean="0"/>
              <a:t>26.03.2019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EF47335-8139-4708-A7B7-2748841C1328}" type="slidenum">
              <a:rPr lang="cs-CZ" smtClean="0"/>
              <a:t>‹#›</a:t>
            </a:fld>
            <a:endParaRPr lang="cs-CZ"/>
          </a:p>
        </p:txBody>
      </p:sp>
    </p:spTree>
    <p:extLst>
      <p:ext uri="{BB962C8B-B14F-4D97-AF65-F5344CB8AC3E}">
        <p14:creationId xmlns:p14="http://schemas.microsoft.com/office/powerpoint/2010/main" val="72381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7B243-58ED-4888-9E20-DC051CC6382C}" type="datetimeFigureOut">
              <a:rPr lang="cs-CZ" smtClean="0"/>
              <a:t>26.03.2019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47335-8139-4708-A7B7-2748841C1328}" type="slidenum">
              <a:rPr lang="cs-CZ" smtClean="0"/>
              <a:t>‹#›</a:t>
            </a:fld>
            <a:endParaRPr lang="cs-CZ"/>
          </a:p>
        </p:txBody>
      </p:sp>
    </p:spTree>
    <p:extLst>
      <p:ext uri="{BB962C8B-B14F-4D97-AF65-F5344CB8AC3E}">
        <p14:creationId xmlns:p14="http://schemas.microsoft.com/office/powerpoint/2010/main" val="148940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7178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Zázrak </a:t>
            </a:r>
            <a:r>
              <a:rPr lang="cs-CZ" dirty="0" smtClean="0"/>
              <a:t>stvoření – (komunikace)</a:t>
            </a:r>
            <a:endParaRPr lang="cs-CZ" dirty="0"/>
          </a:p>
        </p:txBody>
      </p:sp>
      <p:sp>
        <p:nvSpPr>
          <p:cNvPr id="3" name="Zástupný symbol pro obsah 2"/>
          <p:cNvSpPr>
            <a:spLocks noGrp="1"/>
          </p:cNvSpPr>
          <p:nvPr>
            <p:ph sz="half" idx="1"/>
          </p:nvPr>
        </p:nvSpPr>
        <p:spPr>
          <a:xfrm>
            <a:off x="838199" y="1825625"/>
            <a:ext cx="10019097" cy="4351338"/>
          </a:xfrm>
        </p:spPr>
        <p:txBody>
          <a:bodyPr>
            <a:normAutofit fontScale="92500" lnSpcReduction="20000"/>
          </a:bodyPr>
          <a:lstStyle/>
          <a:p>
            <a:pPr marL="0" indent="0">
              <a:buNone/>
            </a:pPr>
            <a:r>
              <a:rPr lang="cs-CZ" b="1" dirty="0" smtClean="0"/>
              <a:t>Námět</a:t>
            </a:r>
            <a:r>
              <a:rPr lang="cs-CZ" b="1" dirty="0"/>
              <a:t>:</a:t>
            </a:r>
            <a:r>
              <a:rPr lang="cs-CZ" dirty="0"/>
              <a:t> Člověk se rodí jako příslib a má nespočet možností, jak se proměnit v osobnost. Jeho tvář je poznamenaná vývojem v čase, proto bývá pro ostatní čitelná. Čím více dává druhým, tím obtížnější pro něj samého je návrat k příslibům dětství.</a:t>
            </a:r>
          </a:p>
          <a:p>
            <a:pPr marL="0" indent="0">
              <a:buNone/>
            </a:pPr>
            <a:r>
              <a:rPr lang="cs-CZ" b="1" dirty="0"/>
              <a:t>Koncepty:</a:t>
            </a:r>
            <a:r>
              <a:rPr lang="cs-CZ" dirty="0"/>
              <a:t> </a:t>
            </a:r>
            <a:r>
              <a:rPr lang="cs-CZ" sz="3000" dirty="0" smtClean="0"/>
              <a:t>DÍTĚ, VÝCHOVA, PROMĚNA</a:t>
            </a:r>
            <a:endParaRPr lang="cs-CZ" dirty="0"/>
          </a:p>
          <a:p>
            <a:pPr marL="0" indent="0">
              <a:buNone/>
            </a:pPr>
            <a:r>
              <a:rPr lang="cs-CZ" b="1" dirty="0"/>
              <a:t>Záměr:</a:t>
            </a:r>
            <a:r>
              <a:rPr lang="cs-CZ" dirty="0"/>
              <a:t> Zamyslet se nad proměnou dítěte v dospělého člověka, nad otázkami zrození, výchovy, cesty životem, nad problémy odlišnosti mezi lidmi, otázkami handicapu, rasismu apod.</a:t>
            </a:r>
          </a:p>
          <a:p>
            <a:pPr marL="0" indent="0">
              <a:buNone/>
            </a:pPr>
            <a:r>
              <a:rPr lang="cs-CZ" b="1" dirty="0"/>
              <a:t>Postup práce: </a:t>
            </a:r>
            <a:r>
              <a:rPr lang="cs-CZ" dirty="0"/>
              <a:t>Posaďte se do kruhu. Vymodelujte z hlíny kouli – symbol počátku života. Pak ji citlivě proměňujte v bohatší tvar. Svěřujte své „dítě“ i ostatním, kteří symbolizují další „vychovatele“.  „Dítě“ se vrací ke svému „rodiči“, ale jeho nepřítomnost se prodlužuje. Dialog sleduje aktuální pocity z proměn, z rozdílu mezi tvůrčími projevy </a:t>
            </a:r>
            <a:r>
              <a:rPr lang="cs-CZ" dirty="0" smtClean="0"/>
              <a:t>a podobně</a:t>
            </a:r>
            <a:r>
              <a:rPr lang="cs-CZ" dirty="0"/>
              <a:t>.</a:t>
            </a:r>
          </a:p>
          <a:p>
            <a:endParaRPr lang="cs-CZ" dirty="0"/>
          </a:p>
        </p:txBody>
      </p:sp>
    </p:spTree>
    <p:extLst>
      <p:ext uri="{BB962C8B-B14F-4D97-AF65-F5344CB8AC3E}">
        <p14:creationId xmlns:p14="http://schemas.microsoft.com/office/powerpoint/2010/main" val="4016975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Sociokognitivní</a:t>
            </a:r>
            <a:r>
              <a:rPr lang="cs-CZ" b="1" dirty="0"/>
              <a:t> konflikt</a:t>
            </a:r>
            <a:r>
              <a:rPr lang="cs-CZ" dirty="0"/>
              <a:t/>
            </a:r>
            <a:br>
              <a:rPr lang="cs-CZ" dirty="0"/>
            </a:b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Neporozumění </a:t>
            </a:r>
            <a:r>
              <a:rPr lang="cs-CZ" dirty="0"/>
              <a:t>na základě odlišných </a:t>
            </a:r>
            <a:r>
              <a:rPr lang="cs-CZ" dirty="0" err="1" smtClean="0"/>
              <a:t>prekonceptů</a:t>
            </a:r>
            <a:endParaRPr lang="cs-CZ" dirty="0" smtClean="0"/>
          </a:p>
          <a:p>
            <a:r>
              <a:rPr lang="cs-CZ" dirty="0" smtClean="0"/>
              <a:t>Jeho základem je </a:t>
            </a:r>
            <a:r>
              <a:rPr lang="cs-CZ" dirty="0"/>
              <a:t>údiv nad rozmanitostí poznávacích </a:t>
            </a:r>
            <a:r>
              <a:rPr lang="cs-CZ" dirty="0" smtClean="0"/>
              <a:t>hledisek</a:t>
            </a:r>
          </a:p>
          <a:p>
            <a:r>
              <a:rPr lang="cs-CZ" dirty="0" smtClean="0"/>
              <a:t>Údiv </a:t>
            </a:r>
            <a:r>
              <a:rPr lang="cs-CZ" dirty="0"/>
              <a:t>vzniká na podkladě objevu, že ze společného východiska </a:t>
            </a:r>
            <a:r>
              <a:rPr lang="cs-CZ" dirty="0" smtClean="0"/>
              <a:t>vyrostly </a:t>
            </a:r>
            <a:r>
              <a:rPr lang="cs-CZ" dirty="0"/>
              <a:t>rozdílné výsledky anebo rozdílné cesty k </a:t>
            </a:r>
            <a:r>
              <a:rPr lang="cs-CZ" dirty="0" smtClean="0"/>
              <a:t>cíli</a:t>
            </a:r>
          </a:p>
          <a:p>
            <a:r>
              <a:rPr lang="cs-CZ" dirty="0" smtClean="0"/>
              <a:t>Osobní </a:t>
            </a:r>
            <a:r>
              <a:rPr lang="cs-CZ" dirty="0" err="1" smtClean="0"/>
              <a:t>prekoncepty</a:t>
            </a:r>
            <a:r>
              <a:rPr lang="cs-CZ" dirty="0" smtClean="0"/>
              <a:t> se obnažují</a:t>
            </a:r>
            <a:r>
              <a:rPr lang="cs-CZ" dirty="0"/>
              <a:t>, jsou přiváděny k </a:t>
            </a:r>
            <a:r>
              <a:rPr lang="cs-CZ" dirty="0" smtClean="0"/>
              <a:t>řeči</a:t>
            </a:r>
          </a:p>
          <a:p>
            <a:r>
              <a:rPr lang="cs-CZ" dirty="0" smtClean="0"/>
              <a:t>Mnohdy </a:t>
            </a:r>
            <a:r>
              <a:rPr lang="cs-CZ" dirty="0"/>
              <a:t>vystupují jako osobní teorie o určitém aspektu </a:t>
            </a:r>
            <a:r>
              <a:rPr lang="cs-CZ" dirty="0" smtClean="0"/>
              <a:t>světa</a:t>
            </a:r>
          </a:p>
          <a:p>
            <a:r>
              <a:rPr lang="cs-CZ" dirty="0" smtClean="0"/>
              <a:t>Řešením je určitá </a:t>
            </a:r>
            <a:r>
              <a:rPr lang="cs-CZ" dirty="0"/>
              <a:t>forma dohody založená na novém poznání, jehož se dobrali účastníci konfliktu. </a:t>
            </a:r>
            <a:endParaRPr lang="cs-CZ" dirty="0" smtClean="0"/>
          </a:p>
          <a:p>
            <a:r>
              <a:rPr lang="cs-CZ" dirty="0" smtClean="0"/>
              <a:t>Smyslem </a:t>
            </a:r>
            <a:r>
              <a:rPr lang="cs-CZ" dirty="0"/>
              <a:t>takového poznání je otevřít nová, bohatší a hlubší osobní pojetí konceptů</a:t>
            </a:r>
            <a:r>
              <a:rPr lang="cs-CZ" dirty="0" smtClean="0"/>
              <a:t>. </a:t>
            </a:r>
          </a:p>
          <a:p>
            <a:pPr marL="0" indent="0" algn="r">
              <a:buNone/>
            </a:pPr>
            <a:r>
              <a:rPr lang="cs-CZ" dirty="0" smtClean="0"/>
              <a:t>(</a:t>
            </a:r>
            <a:r>
              <a:rPr lang="cs-CZ" dirty="0" err="1" smtClean="0"/>
              <a:t>Slavík,J</a:t>
            </a:r>
            <a:r>
              <a:rPr lang="cs-CZ" dirty="0" smtClean="0"/>
              <a:t>: Od výrazu k dialogu ve výchově. </a:t>
            </a:r>
            <a:r>
              <a:rPr lang="cs-CZ" dirty="0"/>
              <a:t>1997, str. 145</a:t>
            </a:r>
            <a:r>
              <a:rPr lang="cs-CZ" dirty="0" smtClean="0"/>
              <a:t>)</a:t>
            </a:r>
            <a:endParaRPr lang="cs-CZ" dirty="0"/>
          </a:p>
        </p:txBody>
      </p:sp>
    </p:spTree>
    <p:extLst>
      <p:ext uri="{BB962C8B-B14F-4D97-AF65-F5344CB8AC3E}">
        <p14:creationId xmlns:p14="http://schemas.microsoft.com/office/powerpoint/2010/main" val="308752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Sociokognitivní</a:t>
            </a:r>
            <a:r>
              <a:rPr lang="cs-CZ" b="1" dirty="0"/>
              <a:t> </a:t>
            </a:r>
            <a:r>
              <a:rPr lang="cs-CZ" b="1" dirty="0" smtClean="0"/>
              <a:t>konflikt ve škole</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smtClean="0"/>
              <a:t>Učitel jej rozehrává způsobem </a:t>
            </a:r>
            <a:r>
              <a:rPr lang="cs-CZ" dirty="0"/>
              <a:t>zadání úkolu a pečuje o to, aby důsledkem konfliktu bylo vzájemné obohacení jeho aktérů, nikoliv jejich planý spor nebo soupeření. </a:t>
            </a:r>
            <a:endParaRPr lang="cs-CZ" dirty="0" smtClean="0"/>
          </a:p>
          <a:p>
            <a:r>
              <a:rPr lang="cs-CZ" dirty="0" smtClean="0"/>
              <a:t>Učitele nabízí slova, </a:t>
            </a:r>
            <a:r>
              <a:rPr lang="cs-CZ" dirty="0"/>
              <a:t>která jeho žákům dovolí klást si otázky a vést dialog o hodnotách v rámci hranic určitého konceptu</a:t>
            </a:r>
            <a:r>
              <a:rPr lang="cs-CZ" dirty="0" smtClean="0"/>
              <a:t>. </a:t>
            </a:r>
          </a:p>
          <a:p>
            <a:pPr marL="0" indent="0" algn="r">
              <a:buNone/>
            </a:pPr>
            <a:endParaRPr lang="cs-CZ" dirty="0" smtClean="0"/>
          </a:p>
          <a:p>
            <a:pPr marL="0" indent="0" algn="r">
              <a:buNone/>
            </a:pPr>
            <a:endParaRPr lang="cs-CZ" dirty="0"/>
          </a:p>
          <a:p>
            <a:pPr marL="0" indent="0" algn="r">
              <a:buNone/>
            </a:pPr>
            <a:r>
              <a:rPr lang="cs-CZ" dirty="0" smtClean="0"/>
              <a:t>(</a:t>
            </a:r>
            <a:r>
              <a:rPr lang="cs-CZ" dirty="0" err="1"/>
              <a:t>Slavík,J</a:t>
            </a:r>
            <a:r>
              <a:rPr lang="cs-CZ" dirty="0"/>
              <a:t>: Od výrazu k dialogu ve výchově. 1997, str. 145)</a:t>
            </a:r>
          </a:p>
          <a:p>
            <a:endParaRPr lang="cs-CZ" dirty="0"/>
          </a:p>
        </p:txBody>
      </p:sp>
    </p:spTree>
    <p:extLst>
      <p:ext uri="{BB962C8B-B14F-4D97-AF65-F5344CB8AC3E}">
        <p14:creationId xmlns:p14="http://schemas.microsoft.com/office/powerpoint/2010/main" val="376979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3 etapy </a:t>
            </a:r>
            <a:r>
              <a:rPr lang="cs-CZ" b="1" dirty="0" err="1"/>
              <a:t>sociokognitivního</a:t>
            </a:r>
            <a:r>
              <a:rPr lang="cs-CZ" b="1" dirty="0"/>
              <a:t> konfliktu </a:t>
            </a:r>
          </a:p>
        </p:txBody>
      </p:sp>
      <p:sp>
        <p:nvSpPr>
          <p:cNvPr id="3" name="Zástupný symbol pro obsah 2"/>
          <p:cNvSpPr>
            <a:spLocks noGrp="1"/>
          </p:cNvSpPr>
          <p:nvPr>
            <p:ph idx="1"/>
          </p:nvPr>
        </p:nvSpPr>
        <p:spPr/>
        <p:txBody>
          <a:bodyPr>
            <a:normAutofit/>
          </a:bodyPr>
          <a:lstStyle/>
          <a:p>
            <a:r>
              <a:rPr lang="cs-CZ" dirty="0" smtClean="0"/>
              <a:t>komparace</a:t>
            </a:r>
          </a:p>
          <a:p>
            <a:r>
              <a:rPr lang="cs-CZ" dirty="0" smtClean="0"/>
              <a:t>konfrontace </a:t>
            </a:r>
          </a:p>
          <a:p>
            <a:r>
              <a:rPr lang="cs-CZ" dirty="0" smtClean="0"/>
              <a:t>konsenzus </a:t>
            </a:r>
            <a:endParaRPr lang="cs-CZ" dirty="0"/>
          </a:p>
        </p:txBody>
      </p:sp>
    </p:spTree>
    <p:extLst>
      <p:ext uri="{BB962C8B-B14F-4D97-AF65-F5344CB8AC3E}">
        <p14:creationId xmlns:p14="http://schemas.microsoft.com/office/powerpoint/2010/main" val="1627362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Komparace</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smtClean="0"/>
              <a:t>expresivní </a:t>
            </a:r>
            <a:r>
              <a:rPr lang="cs-CZ" dirty="0"/>
              <a:t>a </a:t>
            </a:r>
            <a:r>
              <a:rPr lang="cs-CZ" dirty="0" smtClean="0"/>
              <a:t>intuitivní etapa </a:t>
            </a:r>
          </a:p>
          <a:p>
            <a:r>
              <a:rPr lang="cs-CZ" dirty="0" smtClean="0"/>
              <a:t>vyjadřování </a:t>
            </a:r>
            <a:r>
              <a:rPr lang="cs-CZ" dirty="0"/>
              <a:t>a porovnávání </a:t>
            </a:r>
            <a:r>
              <a:rPr lang="cs-CZ" dirty="0" err="1" smtClean="0"/>
              <a:t>prekonceptů</a:t>
            </a:r>
            <a:endParaRPr lang="cs-CZ" dirty="0" smtClean="0"/>
          </a:p>
          <a:p>
            <a:r>
              <a:rPr lang="cs-CZ" dirty="0" smtClean="0"/>
              <a:t>expresivní </a:t>
            </a:r>
            <a:r>
              <a:rPr lang="cs-CZ" dirty="0"/>
              <a:t>situace výrazové hry provokuje upřímnou a jedinečnou výpověď, která reprezentuje poznatkové a hodnotové zázemí svého aktéra. </a:t>
            </a:r>
            <a:endParaRPr lang="cs-CZ" dirty="0" smtClean="0"/>
          </a:p>
          <a:p>
            <a:r>
              <a:rPr lang="cs-CZ" dirty="0" smtClean="0"/>
              <a:t>srovnáváním </a:t>
            </a:r>
            <a:r>
              <a:rPr lang="cs-CZ" dirty="0" err="1"/>
              <a:t>prekonceptů</a:t>
            </a:r>
            <a:r>
              <a:rPr lang="cs-CZ" dirty="0"/>
              <a:t> je navozován intuitivní pocit </a:t>
            </a:r>
            <a:r>
              <a:rPr lang="cs-CZ" dirty="0" smtClean="0"/>
              <a:t>jedinečnosti </a:t>
            </a:r>
          </a:p>
          <a:p>
            <a:r>
              <a:rPr lang="cs-CZ" dirty="0" smtClean="0"/>
              <a:t>tušení osobitosti</a:t>
            </a:r>
          </a:p>
          <a:p>
            <a:r>
              <a:rPr lang="cs-CZ" dirty="0" smtClean="0"/>
              <a:t>Ve </a:t>
            </a:r>
            <a:r>
              <a:rPr lang="cs-CZ" dirty="0"/>
              <a:t>faktu osobitosti je obsažen moment samoty právě tak jako aspekt přiznání práva na svébytnost sobě i svému protějšku. Odtud vyrůstá existenciální prožitkový rámec výrazové hry – aktér do ní vstupuje sám za sebe, stává se sám sebou a jeho osobitost vstupuje do arény setkání s osobitostí partnerů.</a:t>
            </a:r>
          </a:p>
          <a:p>
            <a:endParaRPr lang="cs-CZ" dirty="0"/>
          </a:p>
        </p:txBody>
      </p:sp>
    </p:spTree>
    <p:extLst>
      <p:ext uri="{BB962C8B-B14F-4D97-AF65-F5344CB8AC3E}">
        <p14:creationId xmlns:p14="http://schemas.microsoft.com/office/powerpoint/2010/main" val="409072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Konfrontace</a:t>
            </a:r>
            <a:endParaRPr lang="cs-CZ" b="1" dirty="0"/>
          </a:p>
        </p:txBody>
      </p:sp>
      <p:sp>
        <p:nvSpPr>
          <p:cNvPr id="3" name="Zástupný symbol pro obsah 2"/>
          <p:cNvSpPr>
            <a:spLocks noGrp="1"/>
          </p:cNvSpPr>
          <p:nvPr>
            <p:ph idx="1"/>
          </p:nvPr>
        </p:nvSpPr>
        <p:spPr/>
        <p:txBody>
          <a:bodyPr>
            <a:normAutofit/>
          </a:bodyPr>
          <a:lstStyle/>
          <a:p>
            <a:r>
              <a:rPr lang="cs-CZ" dirty="0" smtClean="0"/>
              <a:t>těžištěm je </a:t>
            </a:r>
            <a:r>
              <a:rPr lang="cs-CZ" dirty="0"/>
              <a:t>reflektivní </a:t>
            </a:r>
            <a:r>
              <a:rPr lang="cs-CZ" dirty="0" smtClean="0"/>
              <a:t>dialog </a:t>
            </a:r>
          </a:p>
          <a:p>
            <a:r>
              <a:rPr lang="cs-CZ" dirty="0" smtClean="0"/>
              <a:t>transformace jednání do slov</a:t>
            </a:r>
          </a:p>
          <a:p>
            <a:r>
              <a:rPr lang="cs-CZ" dirty="0" smtClean="0"/>
              <a:t>nejprve prostý </a:t>
            </a:r>
            <a:r>
              <a:rPr lang="cs-CZ" dirty="0"/>
              <a:t>popis zážitků </a:t>
            </a:r>
            <a:endParaRPr lang="cs-CZ" dirty="0" smtClean="0"/>
          </a:p>
          <a:p>
            <a:r>
              <a:rPr lang="cs-CZ" dirty="0" smtClean="0"/>
              <a:t>poté zřetelné </a:t>
            </a:r>
            <a:r>
              <a:rPr lang="cs-CZ" dirty="0"/>
              <a:t>vědomí odlišností v chování nebo </a:t>
            </a:r>
            <a:r>
              <a:rPr lang="cs-CZ" dirty="0" smtClean="0"/>
              <a:t>uvažování</a:t>
            </a:r>
          </a:p>
          <a:p>
            <a:r>
              <a:rPr lang="cs-CZ" dirty="0" smtClean="0"/>
              <a:t>Slova </a:t>
            </a:r>
            <a:r>
              <a:rPr lang="cs-CZ" dirty="0"/>
              <a:t>dovršují proces komparace a směřují k dialogické konfrontaci různých hodnotových východisek. </a:t>
            </a:r>
            <a:endParaRPr lang="cs-CZ" dirty="0" smtClean="0"/>
          </a:p>
          <a:p>
            <a:r>
              <a:rPr lang="cs-CZ" dirty="0" smtClean="0"/>
              <a:t>Reflektivní </a:t>
            </a:r>
            <a:r>
              <a:rPr lang="cs-CZ" dirty="0"/>
              <a:t>dialog procesem vytváření osobních teorií a jejich dialogického vyrovnávání. Je tedy etapou, v  němž dialog </a:t>
            </a:r>
            <a:r>
              <a:rPr lang="cs-CZ" dirty="0" err="1"/>
              <a:t>prekonceptů</a:t>
            </a:r>
            <a:r>
              <a:rPr lang="cs-CZ" dirty="0"/>
              <a:t> směřuje k hlubšímu poznávání konceptu.</a:t>
            </a:r>
          </a:p>
          <a:p>
            <a:endParaRPr lang="cs-CZ" dirty="0"/>
          </a:p>
        </p:txBody>
      </p:sp>
    </p:spTree>
    <p:extLst>
      <p:ext uri="{BB962C8B-B14F-4D97-AF65-F5344CB8AC3E}">
        <p14:creationId xmlns:p14="http://schemas.microsoft.com/office/powerpoint/2010/main" val="161252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Konsenzus</a:t>
            </a:r>
            <a:endParaRPr lang="cs-CZ" b="1" dirty="0"/>
          </a:p>
        </p:txBody>
      </p:sp>
      <p:sp>
        <p:nvSpPr>
          <p:cNvPr id="3" name="Zástupný symbol pro obsah 2"/>
          <p:cNvSpPr>
            <a:spLocks noGrp="1"/>
          </p:cNvSpPr>
          <p:nvPr>
            <p:ph idx="1"/>
          </p:nvPr>
        </p:nvSpPr>
        <p:spPr/>
        <p:txBody>
          <a:bodyPr/>
          <a:lstStyle/>
          <a:p>
            <a:r>
              <a:rPr lang="cs-CZ" dirty="0" smtClean="0"/>
              <a:t>Společná fáze pro učitele i </a:t>
            </a:r>
            <a:r>
              <a:rPr lang="cs-CZ" dirty="0"/>
              <a:t>žáky </a:t>
            </a:r>
            <a:endParaRPr lang="cs-CZ" dirty="0" smtClean="0"/>
          </a:p>
          <a:p>
            <a:r>
              <a:rPr lang="cs-CZ" dirty="0" smtClean="0"/>
              <a:t>Učitel přináší </a:t>
            </a:r>
            <a:r>
              <a:rPr lang="cs-CZ" dirty="0"/>
              <a:t>s sebou </a:t>
            </a:r>
            <a:r>
              <a:rPr lang="cs-CZ" dirty="0" smtClean="0"/>
              <a:t>výbavu </a:t>
            </a:r>
            <a:r>
              <a:rPr lang="cs-CZ" dirty="0"/>
              <a:t>kulturní zkušenosti komunity, jejíž poznatky a hodnoty </a:t>
            </a:r>
            <a:r>
              <a:rPr lang="cs-CZ" dirty="0" smtClean="0"/>
              <a:t>reprezentuj</a:t>
            </a:r>
          </a:p>
          <a:p>
            <a:r>
              <a:rPr lang="cs-CZ" dirty="0" smtClean="0"/>
              <a:t>S </a:t>
            </a:r>
            <a:r>
              <a:rPr lang="cs-CZ" dirty="0"/>
              <a:t>pomocí jazyka své kultury učitel podporuje hledání společné řeči a </a:t>
            </a:r>
            <a:r>
              <a:rPr lang="cs-CZ" dirty="0" err="1"/>
              <a:t>sociokognitivního</a:t>
            </a:r>
            <a:r>
              <a:rPr lang="cs-CZ" dirty="0"/>
              <a:t> smíru. </a:t>
            </a:r>
            <a:endParaRPr lang="cs-CZ" dirty="0" smtClean="0"/>
          </a:p>
          <a:p>
            <a:r>
              <a:rPr lang="cs-CZ" dirty="0" smtClean="0"/>
              <a:t>Poznávací </a:t>
            </a:r>
            <a:r>
              <a:rPr lang="cs-CZ" dirty="0"/>
              <a:t>a postojové rozpory by měly být v závěrečné etapě vyřešeny aspoň natolik, aby přinesly uspokojení ze zahlédnutého východiska a radost z nalezeného porozumění. </a:t>
            </a:r>
          </a:p>
          <a:p>
            <a:endParaRPr lang="cs-CZ" dirty="0"/>
          </a:p>
        </p:txBody>
      </p:sp>
    </p:spTree>
    <p:extLst>
      <p:ext uri="{BB962C8B-B14F-4D97-AF65-F5344CB8AC3E}">
        <p14:creationId xmlns:p14="http://schemas.microsoft.com/office/powerpoint/2010/main" val="3094628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333" y="6003304"/>
            <a:ext cx="8514285" cy="854696"/>
          </a:xfrm>
        </p:spPr>
        <p:txBody>
          <a:bodyPr>
            <a:normAutofit/>
          </a:bodyPr>
          <a:lstStyle/>
          <a:p>
            <a:pPr algn="l"/>
            <a:r>
              <a:rPr lang="cs-CZ" sz="1400" i="1" dirty="0">
                <a:latin typeface="DB Sans"/>
                <a:cs typeface="DB Sans"/>
              </a:rPr>
              <a:t>Catherine </a:t>
            </a:r>
            <a:r>
              <a:rPr lang="cs-CZ" sz="1400" i="1" dirty="0" err="1">
                <a:latin typeface="DB Sans"/>
                <a:cs typeface="DB Sans"/>
              </a:rPr>
              <a:t>Opie</a:t>
            </a:r>
            <a:r>
              <a:rPr lang="cs-CZ" sz="1400" i="1" dirty="0">
                <a:latin typeface="DB Sans"/>
                <a:cs typeface="DB Sans"/>
              </a:rPr>
              <a:t>: </a:t>
            </a:r>
            <a:r>
              <a:rPr lang="cs-CZ" sz="1400" i="1" dirty="0" err="1">
                <a:latin typeface="DB Sans"/>
                <a:cs typeface="DB Sans"/>
              </a:rPr>
              <a:t>SelfPortrait</a:t>
            </a:r>
            <a:r>
              <a:rPr lang="cs-CZ" sz="1400" i="1" dirty="0">
                <a:latin typeface="DB Sans"/>
                <a:cs typeface="DB Sans"/>
              </a:rPr>
              <a:t>/</a:t>
            </a:r>
            <a:r>
              <a:rPr lang="cs-CZ" sz="1400" i="1" dirty="0" err="1">
                <a:latin typeface="DB Sans"/>
                <a:cs typeface="DB Sans"/>
              </a:rPr>
              <a:t>Pervert</a:t>
            </a:r>
            <a:r>
              <a:rPr lang="cs-CZ" sz="1400" i="1" dirty="0">
                <a:latin typeface="DB Sans"/>
                <a:cs typeface="DB Sans"/>
              </a:rPr>
              <a:t>, 1994.                                Catherine </a:t>
            </a:r>
            <a:r>
              <a:rPr lang="cs-CZ" sz="1400" i="1" dirty="0" err="1">
                <a:latin typeface="DB Sans"/>
                <a:cs typeface="DB Sans"/>
              </a:rPr>
              <a:t>Opie</a:t>
            </a:r>
            <a:r>
              <a:rPr lang="cs-CZ" sz="1400" i="1" dirty="0">
                <a:latin typeface="DB Sans"/>
                <a:cs typeface="DB Sans"/>
              </a:rPr>
              <a:t>: </a:t>
            </a:r>
            <a:r>
              <a:rPr lang="cs-CZ" sz="1400" i="1" dirty="0" err="1">
                <a:latin typeface="DB Sans"/>
                <a:cs typeface="DB Sans"/>
              </a:rPr>
              <a:t>SelfPortrait</a:t>
            </a:r>
            <a:r>
              <a:rPr lang="cs-CZ" sz="1400" i="1" dirty="0">
                <a:latin typeface="DB Sans"/>
                <a:cs typeface="DB Sans"/>
              </a:rPr>
              <a:t>/</a:t>
            </a:r>
            <a:r>
              <a:rPr lang="cs-CZ" sz="1400" i="1" dirty="0" err="1">
                <a:latin typeface="DB Sans"/>
                <a:cs typeface="DB Sans"/>
              </a:rPr>
              <a:t>Nursing</a:t>
            </a:r>
            <a:r>
              <a:rPr lang="cs-CZ" sz="1400" i="1" dirty="0">
                <a:latin typeface="DB Sans"/>
                <a:cs typeface="DB Sans"/>
              </a:rPr>
              <a:t>, 2002.</a:t>
            </a:r>
            <a:br>
              <a:rPr lang="cs-CZ" sz="1400" i="1" dirty="0">
                <a:latin typeface="DB Sans"/>
                <a:cs typeface="DB Sans"/>
              </a:rPr>
            </a:br>
            <a:r>
              <a:rPr lang="cs-CZ" sz="1400" i="1" dirty="0">
                <a:latin typeface="DB Sans"/>
                <a:cs typeface="DB Sans"/>
              </a:rPr>
              <a:t/>
            </a:r>
            <a:br>
              <a:rPr lang="cs-CZ" sz="1400" i="1" dirty="0">
                <a:latin typeface="DB Sans"/>
                <a:cs typeface="DB Sans"/>
              </a:rPr>
            </a:br>
            <a:endParaRPr lang="cs-CZ" sz="1400" i="1" dirty="0">
              <a:latin typeface="DB Sans"/>
              <a:cs typeface="DB Sans"/>
            </a:endParaRPr>
          </a:p>
        </p:txBody>
      </p:sp>
      <p:sp>
        <p:nvSpPr>
          <p:cNvPr id="6" name="Title 1"/>
          <p:cNvSpPr txBox="1">
            <a:spLocks/>
          </p:cNvSpPr>
          <p:nvPr/>
        </p:nvSpPr>
        <p:spPr>
          <a:xfrm>
            <a:off x="1981200" y="402683"/>
            <a:ext cx="8229600" cy="8142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000" b="0" i="1" u="none" strike="noStrike" kern="1200" cap="none" spc="0" normalizeH="0" baseline="0" noProof="0" dirty="0">
                <a:ln>
                  <a:noFill/>
                </a:ln>
                <a:solidFill>
                  <a:prstClr val="black"/>
                </a:solidFill>
                <a:effectLst/>
                <a:uLnTx/>
                <a:uFillTx/>
                <a:latin typeface="DB Sans"/>
                <a:ea typeface="+mj-ea"/>
                <a:cs typeface="DB Sans"/>
              </a:rPr>
              <a:t/>
            </a:r>
            <a:br>
              <a:rPr kumimoji="0" lang="cs-CZ" sz="1000" b="0" i="1" u="none" strike="noStrike" kern="1200" cap="none" spc="0" normalizeH="0" baseline="0" noProof="0" dirty="0">
                <a:ln>
                  <a:noFill/>
                </a:ln>
                <a:solidFill>
                  <a:prstClr val="black"/>
                </a:solidFill>
                <a:effectLst/>
                <a:uLnTx/>
                <a:uFillTx/>
                <a:latin typeface="DB Sans"/>
                <a:ea typeface="+mj-ea"/>
                <a:cs typeface="DB Sans"/>
              </a:rPr>
            </a:br>
            <a:endParaRPr kumimoji="0" lang="en-US" sz="1000" b="0" i="1" u="none" strike="noStrike" kern="1200" cap="none" spc="0" normalizeH="0" baseline="0" noProof="0" dirty="0">
              <a:ln>
                <a:noFill/>
              </a:ln>
              <a:solidFill>
                <a:prstClr val="black"/>
              </a:solidFill>
              <a:effectLst/>
              <a:uLnTx/>
              <a:uFillTx/>
              <a:latin typeface="DB Sans"/>
              <a:ea typeface="+mj-ea"/>
              <a:cs typeface="DB Sans"/>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703" y="213050"/>
            <a:ext cx="4479118" cy="5600623"/>
          </a:xfrm>
          <a:prstGeom prst="rect">
            <a:avLst/>
          </a:prstGeom>
          <a:ln>
            <a:noFill/>
          </a:ln>
          <a:effectLst>
            <a:outerShdw blurRad="190500" algn="tl" rotWithShape="0">
              <a:srgbClr val="000000">
                <a:alpha val="70000"/>
              </a:srgbClr>
            </a:outerShdw>
          </a:effectLst>
        </p:spPr>
      </p:pic>
      <p:pic>
        <p:nvPicPr>
          <p:cNvPr id="3" name="Zástupný symbol pro obsah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76419" y="213050"/>
            <a:ext cx="4278854" cy="5600623"/>
          </a:xfrm>
          <a:prstGeom prst="rect">
            <a:avLst/>
          </a:prstGeom>
          <a:ln>
            <a:noFill/>
          </a:ln>
          <a:effectLst>
            <a:outerShdw blurRad="190500" algn="tl" rotWithShape="0">
              <a:srgbClr val="000000">
                <a:alpha val="70000"/>
              </a:srgbClr>
            </a:outerShdw>
          </a:effectLst>
        </p:spPr>
      </p:pic>
      <p:sp>
        <p:nvSpPr>
          <p:cNvPr id="4" name="Obdélník 3"/>
          <p:cNvSpPr/>
          <p:nvPr/>
        </p:nvSpPr>
        <p:spPr>
          <a:xfrm>
            <a:off x="1962051" y="6508499"/>
            <a:ext cx="810928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cs-CZ"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Photos</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are </a:t>
            </a:r>
            <a:r>
              <a:rPr kumimoji="0" lang="cs-CZ"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downloaded</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cs-CZ"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from</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http://www.newyorker.com/magazine/2017/03/13/catherine-opie-all-american-subversive</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8" name="TextovéPole 7"/>
          <p:cNvSpPr txBox="1"/>
          <p:nvPr/>
        </p:nvSpPr>
        <p:spPr>
          <a:xfrm rot="16200000">
            <a:off x="-2433477" y="3108450"/>
            <a:ext cx="6437132" cy="646331"/>
          </a:xfrm>
          <a:prstGeom prst="rect">
            <a:avLst/>
          </a:prstGeom>
          <a:noFill/>
        </p:spPr>
        <p:txBody>
          <a:bodyPr wrap="square" rtlCol="0">
            <a:spAutoFit/>
          </a:bodyPr>
          <a:lstStyle/>
          <a:p>
            <a:r>
              <a:rPr lang="cs-CZ" dirty="0" smtClean="0"/>
              <a:t>Úkol: společné čtení obrazu</a:t>
            </a:r>
          </a:p>
          <a:p>
            <a:r>
              <a:rPr lang="cs-CZ" dirty="0" smtClean="0"/>
              <a:t>Nejprve vlastní </a:t>
            </a:r>
            <a:r>
              <a:rPr lang="cs-CZ" dirty="0" err="1" smtClean="0"/>
              <a:t>prekoncepty</a:t>
            </a:r>
            <a:r>
              <a:rPr lang="cs-CZ" dirty="0" smtClean="0"/>
              <a:t>, poté hledání společného porozumění</a:t>
            </a:r>
            <a:endParaRPr lang="cs-CZ" dirty="0"/>
          </a:p>
        </p:txBody>
      </p:sp>
    </p:spTree>
    <p:extLst>
      <p:ext uri="{BB962C8B-B14F-4D97-AF65-F5344CB8AC3E}">
        <p14:creationId xmlns:p14="http://schemas.microsoft.com/office/powerpoint/2010/main" val="3361095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76300" y="381000"/>
            <a:ext cx="10515600" cy="5961063"/>
          </a:xfrm>
        </p:spPr>
        <p:txBody>
          <a:bodyPr>
            <a:noAutofit/>
          </a:bodyPr>
          <a:lstStyle/>
          <a:p>
            <a:pPr marL="0" indent="0">
              <a:buNone/>
            </a:pPr>
            <a:r>
              <a:rPr lang="cs-CZ" b="1" dirty="0" smtClean="0"/>
              <a:t>Percepce </a:t>
            </a:r>
          </a:p>
          <a:p>
            <a:r>
              <a:rPr lang="cs-CZ" dirty="0" smtClean="0"/>
              <a:t>Smyslové vnímání – proces a zaznamenávání skutečnosti</a:t>
            </a:r>
          </a:p>
          <a:p>
            <a:pPr marL="0" indent="0">
              <a:buNone/>
            </a:pPr>
            <a:endParaRPr lang="cs-CZ" b="1" dirty="0" smtClean="0"/>
          </a:p>
          <a:p>
            <a:pPr marL="0" indent="0">
              <a:buNone/>
            </a:pPr>
            <a:r>
              <a:rPr lang="cs-CZ" b="1" dirty="0" smtClean="0"/>
              <a:t>Recepce </a:t>
            </a:r>
          </a:p>
          <a:p>
            <a:r>
              <a:rPr lang="cs-CZ" dirty="0" smtClean="0"/>
              <a:t>Přijímání, vnímání a chápání uměleckého díla, účinek a působení na recipientaꓼ schopnost probírat se významy, sledovat jejich vazby</a:t>
            </a:r>
          </a:p>
          <a:p>
            <a:pPr marL="0" indent="0">
              <a:buNone/>
            </a:pPr>
            <a:endParaRPr lang="cs-CZ" b="1" dirty="0" smtClean="0"/>
          </a:p>
          <a:p>
            <a:pPr marL="0" indent="0">
              <a:buNone/>
            </a:pPr>
            <a:r>
              <a:rPr lang="cs-CZ" b="1" dirty="0" smtClean="0"/>
              <a:t>Apercepce</a:t>
            </a:r>
          </a:p>
          <a:p>
            <a:r>
              <a:rPr lang="cs-CZ" dirty="0" smtClean="0"/>
              <a:t>Uvědomění si vnímaného na předchozí zkušenosti, zájmu, či motivaci</a:t>
            </a:r>
          </a:p>
          <a:p>
            <a:endParaRPr lang="cs-CZ" dirty="0" smtClean="0"/>
          </a:p>
          <a:p>
            <a:pPr marL="0" indent="0">
              <a:buNone/>
            </a:pPr>
            <a:r>
              <a:rPr lang="cs-CZ" b="1" dirty="0" smtClean="0"/>
              <a:t>Interpretace</a:t>
            </a:r>
          </a:p>
          <a:p>
            <a:r>
              <a:rPr lang="cs-CZ" dirty="0" smtClean="0"/>
              <a:t>Vysvětlení a výklad uměleckého díla, udělení významů</a:t>
            </a:r>
            <a:endParaRPr lang="cs-CZ" dirty="0"/>
          </a:p>
        </p:txBody>
      </p:sp>
    </p:spTree>
    <p:extLst>
      <p:ext uri="{BB962C8B-B14F-4D97-AF65-F5344CB8AC3E}">
        <p14:creationId xmlns:p14="http://schemas.microsoft.com/office/powerpoint/2010/main" val="3372609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Interpretace</a:t>
            </a:r>
            <a:endParaRPr lang="cs-CZ" dirty="0"/>
          </a:p>
        </p:txBody>
      </p:sp>
      <p:sp>
        <p:nvSpPr>
          <p:cNvPr id="3" name="Zástupný symbol pro obsah 2"/>
          <p:cNvSpPr>
            <a:spLocks noGrp="1"/>
          </p:cNvSpPr>
          <p:nvPr>
            <p:ph idx="1"/>
          </p:nvPr>
        </p:nvSpPr>
        <p:spPr/>
        <p:txBody>
          <a:bodyPr/>
          <a:lstStyle/>
          <a:p>
            <a:pPr fontAlgn="auto">
              <a:spcAft>
                <a:spcPts val="0"/>
              </a:spcAft>
              <a:defRPr/>
            </a:pPr>
            <a:r>
              <a:rPr lang="cs-CZ" dirty="0"/>
              <a:t>Hledání více významů a jejich porovnávání</a:t>
            </a:r>
          </a:p>
          <a:p>
            <a:pPr marL="0" indent="0">
              <a:buNone/>
              <a:defRPr/>
            </a:pPr>
            <a:r>
              <a:rPr lang="cs-CZ" dirty="0"/>
              <a:t>(Nehledáme jediný platný význam)</a:t>
            </a:r>
          </a:p>
          <a:p>
            <a:pPr fontAlgn="auto">
              <a:spcAft>
                <a:spcPts val="0"/>
              </a:spcAft>
              <a:defRPr/>
            </a:pPr>
            <a:r>
              <a:rPr lang="cs-CZ" dirty="0"/>
              <a:t>Cílem interpretace ve výtvarné výchově: poznání skutečnosti, poznání </a:t>
            </a:r>
            <a:r>
              <a:rPr lang="cs-CZ" dirty="0" err="1"/>
              <a:t>simulaker</a:t>
            </a:r>
            <a:r>
              <a:rPr lang="cs-CZ" dirty="0"/>
              <a:t> (obrazů obrazů) intertextuálně</a:t>
            </a:r>
          </a:p>
          <a:p>
            <a:pPr fontAlgn="auto">
              <a:spcAft>
                <a:spcPts val="0"/>
              </a:spcAft>
              <a:defRPr/>
            </a:pPr>
            <a:r>
              <a:rPr lang="cs-CZ" dirty="0"/>
              <a:t>Výpověď o zážitku</a:t>
            </a:r>
          </a:p>
          <a:p>
            <a:pPr fontAlgn="auto">
              <a:spcAft>
                <a:spcPts val="0"/>
              </a:spcAft>
              <a:defRPr/>
            </a:pPr>
            <a:r>
              <a:rPr lang="cs-CZ" dirty="0"/>
              <a:t>Bez důrazu na posuzování estetických hodnot</a:t>
            </a:r>
          </a:p>
          <a:p>
            <a:endParaRPr lang="cs-CZ" dirty="0"/>
          </a:p>
        </p:txBody>
      </p:sp>
    </p:spTree>
    <p:extLst>
      <p:ext uri="{BB962C8B-B14F-4D97-AF65-F5344CB8AC3E}">
        <p14:creationId xmlns:p14="http://schemas.microsoft.com/office/powerpoint/2010/main" val="3098552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1407769" y="173454"/>
            <a:ext cx="9376461" cy="6511092"/>
          </a:xfrm>
          <a:prstGeom prst="rect">
            <a:avLst/>
          </a:prstGeom>
        </p:spPr>
      </p:pic>
    </p:spTree>
    <p:extLst>
      <p:ext uri="{BB962C8B-B14F-4D97-AF65-F5344CB8AC3E}">
        <p14:creationId xmlns:p14="http://schemas.microsoft.com/office/powerpoint/2010/main" val="3070687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Námět: </a:t>
            </a:r>
            <a:r>
              <a:rPr lang="cs-CZ" b="1" i="1" dirty="0"/>
              <a:t>Zázrak stvoření</a:t>
            </a:r>
            <a:r>
              <a:rPr lang="cs-CZ" dirty="0"/>
              <a:t/>
            </a:r>
            <a:br>
              <a:rPr lang="cs-CZ" dirty="0"/>
            </a:br>
            <a:endParaRPr lang="cs-CZ" dirty="0"/>
          </a:p>
        </p:txBody>
      </p:sp>
      <p:sp>
        <p:nvSpPr>
          <p:cNvPr id="3" name="Zástupný symbol pro obsah 2"/>
          <p:cNvSpPr>
            <a:spLocks noGrp="1"/>
          </p:cNvSpPr>
          <p:nvPr>
            <p:ph sz="half" idx="1"/>
          </p:nvPr>
        </p:nvSpPr>
        <p:spPr>
          <a:xfrm>
            <a:off x="838200" y="1825625"/>
            <a:ext cx="9845842" cy="4351338"/>
          </a:xfrm>
        </p:spPr>
        <p:txBody>
          <a:bodyPr>
            <a:normAutofit fontScale="92500" lnSpcReduction="20000"/>
          </a:bodyPr>
          <a:lstStyle/>
          <a:p>
            <a:r>
              <a:rPr lang="cs-CZ" b="1" dirty="0" smtClean="0"/>
              <a:t>Koncepty</a:t>
            </a:r>
            <a:endParaRPr lang="cs-CZ" dirty="0"/>
          </a:p>
          <a:p>
            <a:r>
              <a:rPr lang="cs-CZ" dirty="0"/>
              <a:t>JÁ, DÍTĚ, PROMĚNA, ŽIVOT - VÝCHOVA</a:t>
            </a:r>
          </a:p>
          <a:p>
            <a:r>
              <a:rPr lang="cs-CZ" b="1" dirty="0"/>
              <a:t>Záměr</a:t>
            </a:r>
            <a:endParaRPr lang="cs-CZ" dirty="0"/>
          </a:p>
          <a:p>
            <a:r>
              <a:rPr lang="cs-CZ" dirty="0"/>
              <a:t>Udělat krásnou, vláčnou, dokonalou kouli, která bude představovat děťátko, </a:t>
            </a:r>
            <a:r>
              <a:rPr lang="cs-CZ" dirty="0" err="1"/>
              <a:t>vymazlené</a:t>
            </a:r>
            <a:r>
              <a:rPr lang="cs-CZ" dirty="0"/>
              <a:t>, hladké. Dokonalá představa dokonalého dítěte. Společné působení na objekt ve skupině.</a:t>
            </a:r>
          </a:p>
          <a:p>
            <a:r>
              <a:rPr lang="cs-CZ" b="1" dirty="0" smtClean="0"/>
              <a:t>Reflektivní </a:t>
            </a:r>
            <a:r>
              <a:rPr lang="cs-CZ" b="1" dirty="0"/>
              <a:t>otázky</a:t>
            </a:r>
            <a:endParaRPr lang="cs-CZ" dirty="0"/>
          </a:p>
          <a:p>
            <a:r>
              <a:rPr lang="cs-CZ" dirty="0"/>
              <a:t>Byla jsem spokojená se svým původním záměrem? Jak jsem se cítila, když na moje dílo působili ostatní? Bylo pro mě těžké působit i na ostatní výtvory? Byla jsem spokojená s dílem, které se ke mně vrátilo? Co jsem cítila, když jsem uviděla svoje přetvořené dílo? Udělala bych něco jinak?</a:t>
            </a:r>
          </a:p>
          <a:p>
            <a:endParaRPr lang="cs-CZ" dirty="0"/>
          </a:p>
        </p:txBody>
      </p:sp>
    </p:spTree>
    <p:extLst>
      <p:ext uri="{BB962C8B-B14F-4D97-AF65-F5344CB8AC3E}">
        <p14:creationId xmlns:p14="http://schemas.microsoft.com/office/powerpoint/2010/main" val="411167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450445" y="85054"/>
            <a:ext cx="9291109" cy="6687892"/>
          </a:xfrm>
          <a:prstGeom prst="rect">
            <a:avLst/>
          </a:prstGeom>
        </p:spPr>
      </p:pic>
    </p:spTree>
    <p:extLst>
      <p:ext uri="{BB962C8B-B14F-4D97-AF65-F5344CB8AC3E}">
        <p14:creationId xmlns:p14="http://schemas.microsoft.com/office/powerpoint/2010/main" val="91473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959505" y="42378"/>
            <a:ext cx="8272989" cy="6773243"/>
          </a:xfrm>
          <a:prstGeom prst="rect">
            <a:avLst/>
          </a:prstGeom>
        </p:spPr>
      </p:pic>
    </p:spTree>
    <p:extLst>
      <p:ext uri="{BB962C8B-B14F-4D97-AF65-F5344CB8AC3E}">
        <p14:creationId xmlns:p14="http://schemas.microsoft.com/office/powerpoint/2010/main" val="43179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71799" y="73997"/>
            <a:ext cx="9296202" cy="6784003"/>
          </a:xfrm>
          <a:prstGeom prst="rect">
            <a:avLst/>
          </a:prstGeom>
        </p:spPr>
      </p:pic>
    </p:spTree>
    <p:extLst>
      <p:ext uri="{BB962C8B-B14F-4D97-AF65-F5344CB8AC3E}">
        <p14:creationId xmlns:p14="http://schemas.microsoft.com/office/powerpoint/2010/main" val="3334627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a:stretch>
            <a:fillRect/>
          </a:stretch>
        </p:blipFill>
        <p:spPr>
          <a:xfrm>
            <a:off x="1408545" y="225841"/>
            <a:ext cx="9437011" cy="43278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0433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a:stretch>
            <a:fillRect/>
          </a:stretch>
        </p:blipFill>
        <p:spPr>
          <a:xfrm>
            <a:off x="0" y="1690688"/>
            <a:ext cx="6328196" cy="4212701"/>
          </a:xfrm>
          <a:prstGeom prst="rect">
            <a:avLst/>
          </a:prstGeom>
        </p:spPr>
      </p:pic>
      <p:pic>
        <p:nvPicPr>
          <p:cNvPr id="5" name="Obrázek 4"/>
          <p:cNvPicPr>
            <a:picLocks noChangeAspect="1"/>
          </p:cNvPicPr>
          <p:nvPr/>
        </p:nvPicPr>
        <p:blipFill>
          <a:blip r:embed="rId4"/>
          <a:stretch>
            <a:fillRect/>
          </a:stretch>
        </p:blipFill>
        <p:spPr>
          <a:xfrm>
            <a:off x="5982950" y="1690687"/>
            <a:ext cx="6322100" cy="4212701"/>
          </a:xfrm>
          <a:prstGeom prst="rect">
            <a:avLst/>
          </a:prstGeom>
        </p:spPr>
      </p:pic>
    </p:spTree>
    <p:extLst>
      <p:ext uri="{BB962C8B-B14F-4D97-AF65-F5344CB8AC3E}">
        <p14:creationId xmlns:p14="http://schemas.microsoft.com/office/powerpoint/2010/main" val="236531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Námět: </a:t>
            </a:r>
            <a:r>
              <a:rPr lang="cs-CZ" b="1" i="1" dirty="0"/>
              <a:t>Zázrak stvoření</a:t>
            </a:r>
            <a:endParaRPr lang="cs-CZ" dirty="0"/>
          </a:p>
        </p:txBody>
      </p:sp>
      <p:sp>
        <p:nvSpPr>
          <p:cNvPr id="3" name="Zástupný symbol pro obsah 2"/>
          <p:cNvSpPr>
            <a:spLocks noGrp="1"/>
          </p:cNvSpPr>
          <p:nvPr>
            <p:ph sz="half" idx="1"/>
          </p:nvPr>
        </p:nvSpPr>
        <p:spPr/>
        <p:txBody>
          <a:bodyPr/>
          <a:lstStyle/>
          <a:p>
            <a:endParaRPr lang="cs-CZ"/>
          </a:p>
        </p:txBody>
      </p:sp>
      <p:pic>
        <p:nvPicPr>
          <p:cNvPr id="6" name="Zástupný symbol pro obsah 5"/>
          <p:cNvPicPr>
            <a:picLocks noGrp="1" noChangeAspect="1"/>
          </p:cNvPicPr>
          <p:nvPr>
            <p:ph sz="half" idx="2"/>
          </p:nvPr>
        </p:nvPicPr>
        <p:blipFill>
          <a:blip r:embed="rId2"/>
          <a:stretch>
            <a:fillRect/>
          </a:stretch>
        </p:blipFill>
        <p:spPr>
          <a:xfrm>
            <a:off x="6235933" y="1825625"/>
            <a:ext cx="5054134" cy="4351338"/>
          </a:xfrm>
          <a:prstGeom prst="rect">
            <a:avLst/>
          </a:prstGeom>
        </p:spPr>
      </p:pic>
      <p:pic>
        <p:nvPicPr>
          <p:cNvPr id="5" name="Obrázek 4"/>
          <p:cNvPicPr>
            <a:picLocks noChangeAspect="1"/>
          </p:cNvPicPr>
          <p:nvPr/>
        </p:nvPicPr>
        <p:blipFill>
          <a:blip r:embed="rId3"/>
          <a:stretch>
            <a:fillRect/>
          </a:stretch>
        </p:blipFill>
        <p:spPr>
          <a:xfrm>
            <a:off x="804510" y="1825625"/>
            <a:ext cx="5248980" cy="4351338"/>
          </a:xfrm>
          <a:prstGeom prst="rect">
            <a:avLst/>
          </a:prstGeom>
        </p:spPr>
      </p:pic>
    </p:spTree>
    <p:extLst>
      <p:ext uri="{BB962C8B-B14F-4D97-AF65-F5344CB8AC3E}">
        <p14:creationId xmlns:p14="http://schemas.microsoft.com/office/powerpoint/2010/main" val="141726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Námět: </a:t>
            </a:r>
            <a:r>
              <a:rPr lang="cs-CZ" b="1" i="1" dirty="0"/>
              <a:t>Zázrak stvoření</a:t>
            </a:r>
            <a:r>
              <a:rPr lang="cs-CZ" dirty="0"/>
              <a:t/>
            </a:r>
            <a:br>
              <a:rPr lang="cs-CZ" dirty="0"/>
            </a:br>
            <a:endParaRPr lang="cs-CZ" dirty="0"/>
          </a:p>
        </p:txBody>
      </p:sp>
      <p:sp>
        <p:nvSpPr>
          <p:cNvPr id="3" name="Zástupný symbol pro obsah 2"/>
          <p:cNvSpPr>
            <a:spLocks noGrp="1"/>
          </p:cNvSpPr>
          <p:nvPr>
            <p:ph sz="half" idx="1"/>
          </p:nvPr>
        </p:nvSpPr>
        <p:spPr>
          <a:xfrm>
            <a:off x="838199" y="1825625"/>
            <a:ext cx="10019097" cy="4351338"/>
          </a:xfrm>
        </p:spPr>
        <p:txBody>
          <a:bodyPr>
            <a:normAutofit fontScale="85000" lnSpcReduction="20000"/>
          </a:bodyPr>
          <a:lstStyle/>
          <a:p>
            <a:pPr marL="0" indent="0">
              <a:buNone/>
            </a:pPr>
            <a:r>
              <a:rPr lang="cs-CZ" b="1" dirty="0"/>
              <a:t>Osobní postřehy</a:t>
            </a:r>
            <a:endParaRPr lang="cs-CZ" dirty="0"/>
          </a:p>
          <a:p>
            <a:pPr marL="0" indent="0">
              <a:buNone/>
            </a:pPr>
            <a:r>
              <a:rPr lang="cs-CZ" dirty="0"/>
              <a:t>Do své počáteční tvorby jsem si uvědomovala moje prožité mateřství, promítla jsem si svůj vztah k oběma svým dětem. Lásku bez jakýchkoli podmínek. Proto jsem udělala srdce – hladké, oblé, bez hran a ostrých linií, bez jakékoli rýhy, děr a záhybů, čisté a prosté, takové, jako když se narodí skutečné dítě, nepopsaný list bez zkušeností.  Bylo těžké pozorovat, jak se moje děťátko přetváří pod rukama jiných lidí, pociťovala jsem negativní emoce, cítila jsem posměch, který v určitou dobu proběhl. To když se kolegyně smála, že TO vypadá jako hroch, mrzelo mne to a bylo mi líto, že se mému děťátku smějí. Ale potom jsem si uvědomila, že formuje to dobré i to špatné. Je to něco, čím si v životě musíme projít. Jsou to zkušenosti, které nás posilují, posouvají. Při formaci ostatních děťátek jsem se snažila něco vylepšit, aby to bylo podle mých představ, aby dílo nepůsobilo negativně. Vadily mi obličeje, škleby, přetvářela jsem je na květiny. Když se mi vrátilo do ruky moje dítě, nebylo to pro mě negativní, líbilo se mi. Opět jsem si promítla své skutečné mateřství. Milovat své dítě takové, jaké je i s jeho klady a zápory, přijímat je bez podmínek.</a:t>
            </a:r>
          </a:p>
          <a:p>
            <a:endParaRPr lang="cs-CZ" dirty="0"/>
          </a:p>
        </p:txBody>
      </p:sp>
    </p:spTree>
    <p:extLst>
      <p:ext uri="{BB962C8B-B14F-4D97-AF65-F5344CB8AC3E}">
        <p14:creationId xmlns:p14="http://schemas.microsoft.com/office/powerpoint/2010/main" val="672604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sz="half" idx="1"/>
          </p:nvPr>
        </p:nvPicPr>
        <p:blipFill>
          <a:blip r:embed="rId2"/>
          <a:stretch>
            <a:fillRect/>
          </a:stretch>
        </p:blipFill>
        <p:spPr>
          <a:xfrm>
            <a:off x="-1636005" y="-146385"/>
            <a:ext cx="14316420" cy="8052986"/>
          </a:xfrm>
          <a:prstGeom prst="rect">
            <a:avLst/>
          </a:prstGeom>
        </p:spPr>
      </p:pic>
    </p:spTree>
    <p:extLst>
      <p:ext uri="{BB962C8B-B14F-4D97-AF65-F5344CB8AC3E}">
        <p14:creationId xmlns:p14="http://schemas.microsoft.com/office/powerpoint/2010/main" val="3136531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90090" y="0"/>
            <a:ext cx="12282090" cy="6908676"/>
          </a:xfrm>
          <a:prstGeom prst="rect">
            <a:avLst/>
          </a:prstGeom>
        </p:spPr>
      </p:pic>
    </p:spTree>
    <p:extLst>
      <p:ext uri="{BB962C8B-B14F-4D97-AF65-F5344CB8AC3E}">
        <p14:creationId xmlns:p14="http://schemas.microsoft.com/office/powerpoint/2010/main" val="387630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Koncept</a:t>
            </a:r>
            <a:endParaRPr lang="cs-CZ" dirty="0"/>
          </a:p>
        </p:txBody>
      </p:sp>
      <p:sp>
        <p:nvSpPr>
          <p:cNvPr id="3" name="Zástupný symbol pro obsah 2"/>
          <p:cNvSpPr>
            <a:spLocks noGrp="1"/>
          </p:cNvSpPr>
          <p:nvPr>
            <p:ph idx="1"/>
          </p:nvPr>
        </p:nvSpPr>
        <p:spPr/>
        <p:txBody>
          <a:bodyPr/>
          <a:lstStyle/>
          <a:p>
            <a:r>
              <a:rPr lang="cs-CZ" dirty="0" smtClean="0"/>
              <a:t>Konstantní prvek určitého typu zážitků, na jehož významu se lze relativně dobře shodnout s dalšími subjekty s obdobnou zkušeností</a:t>
            </a:r>
          </a:p>
          <a:p>
            <a:r>
              <a:rPr lang="cs-CZ" dirty="0" smtClean="0"/>
              <a:t>Shoda není absolutní</a:t>
            </a:r>
          </a:p>
          <a:p>
            <a:r>
              <a:rPr lang="cs-CZ" dirty="0" smtClean="0"/>
              <a:t>I z různých hledisek jsme schopni vidět shody a podobnosti</a:t>
            </a:r>
          </a:p>
        </p:txBody>
      </p:sp>
    </p:spTree>
    <p:extLst>
      <p:ext uri="{BB962C8B-B14F-4D97-AF65-F5344CB8AC3E}">
        <p14:creationId xmlns:p14="http://schemas.microsoft.com/office/powerpoint/2010/main" val="17417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marL="0" indent="0"/>
            <a:r>
              <a:rPr lang="cs-CZ" dirty="0" smtClean="0"/>
              <a:t>KONCEPT A PREKONCEPT</a:t>
            </a:r>
            <a:r>
              <a:rPr lang="cs-CZ" dirty="0"/>
              <a:t/>
            </a:r>
            <a:br>
              <a:rPr lang="cs-CZ" dirty="0"/>
            </a:br>
            <a:r>
              <a:rPr lang="cs-CZ" dirty="0"/>
              <a:t>Dvě podoby konceptu </a:t>
            </a:r>
          </a:p>
        </p:txBody>
      </p:sp>
      <p:sp>
        <p:nvSpPr>
          <p:cNvPr id="3" name="Zástupný symbol pro obsah 2"/>
          <p:cNvSpPr>
            <a:spLocks noGrp="1"/>
          </p:cNvSpPr>
          <p:nvPr>
            <p:ph idx="1"/>
          </p:nvPr>
        </p:nvSpPr>
        <p:spPr/>
        <p:txBody>
          <a:bodyPr/>
          <a:lstStyle/>
          <a:p>
            <a:pPr marL="0" indent="0">
              <a:buNone/>
            </a:pPr>
            <a:r>
              <a:rPr lang="cs-CZ" dirty="0" smtClean="0"/>
              <a:t>KONCEPT</a:t>
            </a:r>
          </a:p>
          <a:p>
            <a:r>
              <a:rPr lang="cs-CZ" dirty="0" smtClean="0"/>
              <a:t>Společné</a:t>
            </a:r>
            <a:r>
              <a:rPr lang="cs-CZ" dirty="0"/>
              <a:t>, na subjektu nezávislé východisko zážitku a podmínka porozumění v rámci určitého </a:t>
            </a:r>
            <a:r>
              <a:rPr lang="cs-CZ" dirty="0" smtClean="0"/>
              <a:t>jazyka</a:t>
            </a:r>
          </a:p>
          <a:p>
            <a:r>
              <a:rPr lang="cs-CZ" dirty="0" smtClean="0"/>
              <a:t>Vnější, esence, pojmenování</a:t>
            </a:r>
            <a:endParaRPr lang="cs-CZ" dirty="0"/>
          </a:p>
          <a:p>
            <a:pPr marL="0" indent="0">
              <a:buNone/>
            </a:pPr>
            <a:endParaRPr lang="cs-CZ" dirty="0" smtClean="0"/>
          </a:p>
          <a:p>
            <a:pPr marL="0" indent="0">
              <a:buNone/>
            </a:pPr>
            <a:r>
              <a:rPr lang="cs-CZ" dirty="0" smtClean="0"/>
              <a:t>PREKONCEPT</a:t>
            </a:r>
          </a:p>
          <a:p>
            <a:r>
              <a:rPr lang="cs-CZ" dirty="0" smtClean="0"/>
              <a:t>Individuálně rozdílné představy, dispozice a kulturní zkušenosti</a:t>
            </a:r>
          </a:p>
          <a:p>
            <a:r>
              <a:rPr lang="cs-CZ" dirty="0" smtClean="0"/>
              <a:t>Vnitřní, individuální pojetí, organizují vztahy jedince ke světu</a:t>
            </a:r>
            <a:endParaRPr lang="cs-CZ" dirty="0"/>
          </a:p>
        </p:txBody>
      </p:sp>
    </p:spTree>
    <p:extLst>
      <p:ext uri="{BB962C8B-B14F-4D97-AF65-F5344CB8AC3E}">
        <p14:creationId xmlns:p14="http://schemas.microsoft.com/office/powerpoint/2010/main" val="99154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Koncepty</a:t>
            </a:r>
            <a:endParaRPr lang="cs-CZ" dirty="0"/>
          </a:p>
        </p:txBody>
      </p:sp>
      <p:sp>
        <p:nvSpPr>
          <p:cNvPr id="3" name="Zástupný symbol pro obsah 2"/>
          <p:cNvSpPr>
            <a:spLocks noGrp="1"/>
          </p:cNvSpPr>
          <p:nvPr>
            <p:ph idx="1"/>
          </p:nvPr>
        </p:nvSpPr>
        <p:spPr/>
        <p:txBody>
          <a:bodyPr/>
          <a:lstStyle/>
          <a:p>
            <a:r>
              <a:rPr lang="cs-CZ" dirty="0" smtClean="0"/>
              <a:t>Významové (velká kulturní témata MUŽ, ŽENA, MATKA, OTEC, DÍTĚ, HRDINA, DOBRO-ZLO, ŽIVOT-SMRT, PROSTOR, ČAS, POHYB, DOMOV, ČISTOTA…)</a:t>
            </a:r>
          </a:p>
          <a:p>
            <a:r>
              <a:rPr lang="cs-CZ" dirty="0" smtClean="0"/>
              <a:t>Konstruktivní </a:t>
            </a:r>
            <a:r>
              <a:rPr lang="cs-CZ" smtClean="0"/>
              <a:t>(forma </a:t>
            </a:r>
            <a:r>
              <a:rPr lang="cs-CZ" dirty="0" smtClean="0"/>
              <a:t>TVAR, LINIE, SVĚTLO, BARVA, POVRCH, OBJEM, KOMPOZICE, RYTMUS, KRUH, ČTVEREC, KRYCHLE, KOULE, KUŽEL…)</a:t>
            </a:r>
          </a:p>
          <a:p>
            <a:r>
              <a:rPr lang="cs-CZ" dirty="0" smtClean="0"/>
              <a:t> Expresivní(psychosociální koncepty LÁSKA-NENÁVIST, PANOVAČNOST, AGRESIVITA, KRÁSA-ŠEREDNOST)</a:t>
            </a:r>
          </a:p>
          <a:p>
            <a:r>
              <a:rPr lang="cs-CZ" dirty="0" smtClean="0"/>
              <a:t> Prožitkové (vyjadřují emoční stavy – RADOST, ZLOST, STRACH, SMUTEK,…)</a:t>
            </a:r>
            <a:endParaRPr lang="cs-CZ" dirty="0"/>
          </a:p>
        </p:txBody>
      </p:sp>
    </p:spTree>
    <p:extLst>
      <p:ext uri="{BB962C8B-B14F-4D97-AF65-F5344CB8AC3E}">
        <p14:creationId xmlns:p14="http://schemas.microsoft.com/office/powerpoint/2010/main" val="48368666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1862</Words>
  <Application>Microsoft Office PowerPoint</Application>
  <PresentationFormat>Širokoúhlá obrazovka</PresentationFormat>
  <Paragraphs>136</Paragraphs>
  <Slides>24</Slides>
  <Notes>3</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24</vt:i4>
      </vt:variant>
    </vt:vector>
  </HeadingPairs>
  <TitlesOfParts>
    <vt:vector size="30" baseType="lpstr">
      <vt:lpstr>Arial</vt:lpstr>
      <vt:lpstr>Calibri</vt:lpstr>
      <vt:lpstr>Calibri Light</vt:lpstr>
      <vt:lpstr>DB Sans</vt:lpstr>
      <vt:lpstr>Motiv Office</vt:lpstr>
      <vt:lpstr>Motiv systému Office</vt:lpstr>
      <vt:lpstr>Zázrak stvoření – (komunikace)</vt:lpstr>
      <vt:lpstr>Námět: Zázrak stvoření </vt:lpstr>
      <vt:lpstr>Námět: Zázrak stvoření</vt:lpstr>
      <vt:lpstr>Námět: Zázrak stvoření </vt:lpstr>
      <vt:lpstr>Prezentace aplikace PowerPoint</vt:lpstr>
      <vt:lpstr>Prezentace aplikace PowerPoint</vt:lpstr>
      <vt:lpstr>Koncept</vt:lpstr>
      <vt:lpstr>KONCEPT A PREKONCEPT Dvě podoby konceptu </vt:lpstr>
      <vt:lpstr>Koncepty</vt:lpstr>
      <vt:lpstr>Sociokognitivní konflikt </vt:lpstr>
      <vt:lpstr>Sociokognitivní konflikt ve škole </vt:lpstr>
      <vt:lpstr>3 etapy sociokognitivního konfliktu </vt:lpstr>
      <vt:lpstr>Komparace</vt:lpstr>
      <vt:lpstr>Konfrontace</vt:lpstr>
      <vt:lpstr>Konsenzus</vt:lpstr>
      <vt:lpstr>Catherine Opie: SelfPortrait/Pervert, 1994.                                Catherine Opie: SelfPortrait/Nursing, 2002.  </vt:lpstr>
      <vt:lpstr>Prezentace aplikace PowerPoint</vt:lpstr>
      <vt:lpstr>Interpretace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Zázrak stvoření – (komunikace)</dc:title>
  <dc:creator>Zuzana Svatošová</dc:creator>
  <cp:lastModifiedBy>Zuzana Svatošová</cp:lastModifiedBy>
  <cp:revision>1</cp:revision>
  <dcterms:created xsi:type="dcterms:W3CDTF">2019-03-26T07:14:36Z</dcterms:created>
  <dcterms:modified xsi:type="dcterms:W3CDTF">2019-03-26T07:15:45Z</dcterms:modified>
</cp:coreProperties>
</file>