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76" r:id="rId2"/>
    <p:sldId id="336" r:id="rId3"/>
    <p:sldId id="337" r:id="rId4"/>
    <p:sldId id="338" r:id="rId5"/>
    <p:sldId id="339" r:id="rId6"/>
    <p:sldId id="340" r:id="rId7"/>
    <p:sldId id="341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49" r:id="rId16"/>
    <p:sldId id="35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Мелодика русской речи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/>
              <a:t>Фонетика русского языка</a:t>
            </a:r>
          </a:p>
        </p:txBody>
      </p:sp>
    </p:spTree>
    <p:extLst>
      <p:ext uri="{BB962C8B-B14F-4D97-AF65-F5344CB8AC3E}">
        <p14:creationId xmlns:p14="http://schemas.microsoft.com/office/powerpoint/2010/main" val="3069580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Функции интонации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 fontScale="92500" lnSpcReduction="20000"/>
          </a:bodyPr>
          <a:lstStyle/>
          <a:p>
            <a:r>
              <a:rPr lang="ru-RU" altLang="ru-RU" sz="2400" b="1" dirty="0"/>
              <a:t>Коммуникативная</a:t>
            </a:r>
            <a:r>
              <a:rPr lang="ru-RU" altLang="ru-RU" sz="2400" dirty="0"/>
              <a:t> функция (реализация коммуникативных типов высказываний).</a:t>
            </a:r>
          </a:p>
          <a:p>
            <a:r>
              <a:rPr lang="ru-RU" altLang="ru-RU" sz="2400" b="1" dirty="0"/>
              <a:t>Коммуникативно-дифференцирующая</a:t>
            </a:r>
            <a:r>
              <a:rPr lang="ru-RU" altLang="ru-RU" sz="2400" dirty="0"/>
              <a:t> функция (высказывание с одинаковым лексико-грамматическим строением).</a:t>
            </a:r>
          </a:p>
          <a:p>
            <a:r>
              <a:rPr lang="ru-RU" altLang="ru-RU" sz="2400" b="1" dirty="0"/>
              <a:t>Выделительная </a:t>
            </a:r>
            <a:r>
              <a:rPr lang="ru-RU" altLang="ru-RU" sz="2400" dirty="0"/>
              <a:t>функция (реализация смыслового/актуального членения; выделение определенного элемента высказывания).</a:t>
            </a:r>
            <a:endParaRPr lang="ru-RU" altLang="ru-RU" sz="2400" b="1" dirty="0"/>
          </a:p>
          <a:p>
            <a:r>
              <a:rPr lang="ru-RU" altLang="ru-RU" sz="2400" b="1" dirty="0"/>
              <a:t>Оформление высказывания.</a:t>
            </a:r>
            <a:endParaRPr lang="ru-RU" altLang="ru-RU" sz="2400" dirty="0"/>
          </a:p>
          <a:p>
            <a:r>
              <a:rPr lang="ru-RU" altLang="ru-RU" sz="2400" b="1" dirty="0"/>
              <a:t>Одно из средств выражения модальности.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548937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синтагма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2400" dirty="0"/>
              <a:t>Минимальный отрезок речевой цепи (в объеме целого высказывания или его части).</a:t>
            </a:r>
          </a:p>
          <a:p>
            <a:pPr marL="0" indent="0">
              <a:buNone/>
            </a:pPr>
            <a:r>
              <a:rPr lang="ru-RU" altLang="ru-RU" sz="2400" dirty="0"/>
              <a:t>Фонетическую целостность синтагмы создает </a:t>
            </a:r>
            <a:r>
              <a:rPr lang="ru-RU" altLang="ru-RU" sz="2400" b="1" dirty="0"/>
              <a:t>синтагматическое ударение</a:t>
            </a:r>
            <a:r>
              <a:rPr lang="ru-RU" altLang="ru-RU" sz="2400" dirty="0"/>
              <a:t>. </a:t>
            </a:r>
          </a:p>
          <a:p>
            <a:pPr marL="0" indent="0">
              <a:buNone/>
            </a:pPr>
            <a:r>
              <a:rPr lang="ru-RU" altLang="ru-RU" sz="2400" dirty="0"/>
              <a:t>Количество синтагматических ударений соответствует количеству синтагм в высказывании.</a:t>
            </a:r>
          </a:p>
          <a:p>
            <a:pPr marL="0" indent="0">
              <a:buNone/>
            </a:pP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3989526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Интонация повествовательных высказываний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altLang="ru-RU" sz="2400" dirty="0"/>
              <a:t>Основные дифференциальные признаки (ДП) повествования, состоящего из одной (конечной) синтагмы:</a:t>
            </a:r>
          </a:p>
          <a:p>
            <a:r>
              <a:rPr lang="ru-RU" altLang="ru-RU" sz="2400" dirty="0"/>
              <a:t>направление движения мелодики – нисходящее;</a:t>
            </a:r>
          </a:p>
          <a:p>
            <a:r>
              <a:rPr lang="ru-RU" altLang="ru-RU" sz="2400" dirty="0"/>
              <a:t>мелодический максимум – тяготеет к началу фразы;</a:t>
            </a:r>
          </a:p>
          <a:p>
            <a:r>
              <a:rPr lang="ru-RU" altLang="ru-RU" sz="2400" dirty="0"/>
              <a:t>уровень начала звучания – ниже среднего;</a:t>
            </a:r>
          </a:p>
          <a:p>
            <a:r>
              <a:rPr lang="ru-RU" altLang="ru-RU" sz="2400" dirty="0"/>
              <a:t>уровень конца - ниже начального уровня;</a:t>
            </a:r>
          </a:p>
          <a:p>
            <a:r>
              <a:rPr lang="ru-RU" altLang="ru-RU" sz="2400" dirty="0"/>
              <a:t>общий диапазон - средний.</a:t>
            </a:r>
          </a:p>
          <a:p>
            <a:pPr marL="0" indent="0">
              <a:buNone/>
            </a:pP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3397730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Интонация повествовательных высказываний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altLang="ru-RU" sz="2400" dirty="0"/>
              <a:t>Основные дифференциальные признаки (ДП) повествования, состоящего из одной (конечной) синтагмы:</a:t>
            </a:r>
          </a:p>
          <a:p>
            <a:r>
              <a:rPr lang="ru-RU" altLang="ru-RU" sz="2400" dirty="0"/>
              <a:t>направление движения мелодики – нисходящее;</a:t>
            </a:r>
          </a:p>
          <a:p>
            <a:r>
              <a:rPr lang="ru-RU" altLang="ru-RU" sz="2400" dirty="0"/>
              <a:t>мелодический максимум – тяготеет к началу фразы;</a:t>
            </a:r>
          </a:p>
          <a:p>
            <a:r>
              <a:rPr lang="ru-RU" altLang="ru-RU" sz="2400" dirty="0"/>
              <a:t>уровень начала звучания – ниже среднего;</a:t>
            </a:r>
          </a:p>
          <a:p>
            <a:r>
              <a:rPr lang="ru-RU" altLang="ru-RU" sz="2400" dirty="0"/>
              <a:t>уровень конца – ниже начального уровня;</a:t>
            </a:r>
          </a:p>
          <a:p>
            <a:r>
              <a:rPr lang="ru-RU" altLang="ru-RU" sz="2400" dirty="0"/>
              <a:t>общий диапазон – средний.</a:t>
            </a:r>
          </a:p>
          <a:p>
            <a:pPr marL="0" indent="0">
              <a:buNone/>
            </a:pP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1940701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Интонация вопросительных высказываний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2400" dirty="0"/>
              <a:t>Общий вопрос оформляется следующим образом:</a:t>
            </a:r>
          </a:p>
          <a:p>
            <a:r>
              <a:rPr lang="ru-RU" altLang="ru-RU" sz="2400" dirty="0"/>
              <a:t>восходящая мелодика с последующим падением;</a:t>
            </a:r>
          </a:p>
          <a:p>
            <a:r>
              <a:rPr lang="ru-RU" altLang="ru-RU" sz="2400" dirty="0"/>
              <a:t>мелодический максимум тяготеет к середине либо к концу;</a:t>
            </a:r>
          </a:p>
          <a:p>
            <a:r>
              <a:rPr lang="ru-RU" altLang="ru-RU" sz="2400" dirty="0"/>
              <a:t>уровень начала звучания – средний;</a:t>
            </a:r>
          </a:p>
          <a:p>
            <a:r>
              <a:rPr lang="ru-RU" altLang="ru-RU" sz="2400" dirty="0"/>
              <a:t>уровень конца звучания – ниже начального уровня;</a:t>
            </a:r>
          </a:p>
          <a:p>
            <a:r>
              <a:rPr lang="ru-RU" altLang="ru-RU" sz="2400" dirty="0"/>
              <a:t>общий диапазон – широкий.</a:t>
            </a:r>
          </a:p>
          <a:p>
            <a:pPr marL="0" indent="0">
              <a:buNone/>
            </a:pP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3237238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Интонация побудительных высказываний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altLang="ru-RU" sz="2400" dirty="0"/>
              <a:t>Побудительное высказывание описывается следующим образом:</a:t>
            </a:r>
          </a:p>
          <a:p>
            <a:r>
              <a:rPr lang="ru-RU" altLang="ru-RU" sz="2400" dirty="0"/>
              <a:t>направление движения мелодики – восходяще-нисходящее с ровным концом;</a:t>
            </a:r>
          </a:p>
          <a:p>
            <a:r>
              <a:rPr lang="ru-RU" altLang="ru-RU" sz="2400" dirty="0"/>
              <a:t>мелодический максимум – тяготеет к первой половине фразы;</a:t>
            </a:r>
          </a:p>
          <a:p>
            <a:r>
              <a:rPr lang="ru-RU" altLang="ru-RU" sz="2400" dirty="0"/>
              <a:t>уровень начала звучания – выше среднего;</a:t>
            </a:r>
          </a:p>
          <a:p>
            <a:r>
              <a:rPr lang="ru-RU" altLang="ru-RU" sz="2400" dirty="0"/>
              <a:t>уровень конца звучания – ниже (почти вдвое) начального уровня;</a:t>
            </a:r>
          </a:p>
          <a:p>
            <a:r>
              <a:rPr lang="ru-RU" altLang="ru-RU" sz="2400" dirty="0"/>
              <a:t>общий диапазон – широкий.</a:t>
            </a:r>
          </a:p>
          <a:p>
            <a:pPr marL="0" indent="0">
              <a:buNone/>
            </a:pP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24672719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Описание интонации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2400" dirty="0"/>
              <a:t>Изучение интонации отдельных предложений приводит к выводу о существовании интонации повествовательной, вопросительной, ответной, перечислительной, восклицательной и т. </a:t>
            </a:r>
            <a:r>
              <a:rPr lang="ru-RU" altLang="ru-RU" sz="2400"/>
              <a:t>п.</a:t>
            </a: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3038452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Интонология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altLang="ru-RU" sz="2400" dirty="0"/>
              <a:t>Раздел науки о звучащей речи, включающий весь </a:t>
            </a:r>
            <a:r>
              <a:rPr lang="ru-RU" altLang="ru-RU" sz="2400" b="1" dirty="0"/>
              <a:t>комплекс признаков описания речевого высказывания</a:t>
            </a:r>
            <a:r>
              <a:rPr lang="ru-RU" altLang="ru-RU" sz="2400" dirty="0"/>
              <a:t>:</a:t>
            </a:r>
          </a:p>
          <a:p>
            <a:r>
              <a:rPr lang="ru-RU" altLang="ru-RU" sz="2400" dirty="0"/>
              <a:t>мелодику, </a:t>
            </a:r>
          </a:p>
          <a:p>
            <a:r>
              <a:rPr lang="ru-RU" altLang="ru-RU" sz="2400" dirty="0"/>
              <a:t>динамику, </a:t>
            </a:r>
          </a:p>
          <a:p>
            <a:r>
              <a:rPr lang="ru-RU" altLang="ru-RU" sz="2400" dirty="0"/>
              <a:t>темп, </a:t>
            </a:r>
          </a:p>
          <a:p>
            <a:r>
              <a:rPr lang="ru-RU" altLang="ru-RU" sz="2400" dirty="0"/>
              <a:t>ритм, </a:t>
            </a:r>
          </a:p>
          <a:p>
            <a:r>
              <a:rPr lang="ru-RU" altLang="ru-RU" sz="2400" dirty="0"/>
              <a:t>тембр и др.</a:t>
            </a:r>
          </a:p>
        </p:txBody>
      </p:sp>
    </p:spTree>
    <p:extLst>
      <p:ext uri="{BB962C8B-B14F-4D97-AF65-F5344CB8AC3E}">
        <p14:creationId xmlns:p14="http://schemas.microsoft.com/office/powerpoint/2010/main" val="4152977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мелодика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altLang="ru-RU" sz="2400" dirty="0"/>
              <a:t>Изменение частоты основного тона, соотнесенное с колебаниями голосовых связок.</a:t>
            </a:r>
          </a:p>
          <a:p>
            <a:pPr>
              <a:buNone/>
            </a:pPr>
            <a:r>
              <a:rPr lang="ru-RU" altLang="ru-RU" sz="2400" dirty="0"/>
              <a:t>Признаки мелодики:</a:t>
            </a:r>
          </a:p>
          <a:p>
            <a:r>
              <a:rPr lang="ru-RU" altLang="ru-RU" sz="2400" b="1" dirty="0"/>
              <a:t>направление движения частоты основного тона </a:t>
            </a:r>
            <a:r>
              <a:rPr lang="ru-RU" altLang="ru-RU" sz="2400" dirty="0"/>
              <a:t>(мелодика: нисходящая, восходящая, нисходяще-восходящая, восходяще-нисходящая);</a:t>
            </a:r>
          </a:p>
          <a:p>
            <a:r>
              <a:rPr lang="ru-RU" altLang="ru-RU" sz="2400" b="1" dirty="0"/>
              <a:t>диапазон</a:t>
            </a:r>
            <a:r>
              <a:rPr lang="ru-RU" altLang="ru-RU" sz="2400" dirty="0"/>
              <a:t> (шкала границ частот в пределах отрезка речи);</a:t>
            </a:r>
          </a:p>
          <a:p>
            <a:r>
              <a:rPr lang="ru-RU" altLang="ru-RU" sz="2400" b="1" dirty="0"/>
              <a:t>интервал</a:t>
            </a:r>
            <a:r>
              <a:rPr lang="ru-RU" altLang="ru-RU" sz="2400" dirty="0"/>
              <a:t> (разност между частотой верхней и нижней точек мелодической кривой).</a:t>
            </a:r>
            <a:endParaRPr lang="ru-RU" altLang="ru-RU" sz="2400" b="1" dirty="0"/>
          </a:p>
          <a:p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1090217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мелодика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400" b="1" dirty="0"/>
              <a:t>Функции мелодики:</a:t>
            </a:r>
          </a:p>
          <a:p>
            <a:r>
              <a:rPr lang="ru-RU" altLang="ru-RU" sz="2400" dirty="0"/>
              <a:t>выражение и восприятие коммуникативного типа высказывания (повествования, вопроса, повеления);</a:t>
            </a:r>
          </a:p>
          <a:p>
            <a:r>
              <a:rPr lang="ru-RU" altLang="ru-RU" sz="2400" dirty="0"/>
              <a:t>выражение и восприятие субъективного отношения говорящего к высказываемому;</a:t>
            </a:r>
          </a:p>
          <a:p>
            <a:r>
              <a:rPr lang="ru-RU" altLang="ru-RU" sz="2400" dirty="0"/>
              <a:t>средство членения речевого потока на смысловые отрезки и связывания их воедино.</a:t>
            </a:r>
          </a:p>
        </p:txBody>
      </p:sp>
    </p:spTree>
    <p:extLst>
      <p:ext uri="{BB962C8B-B14F-4D97-AF65-F5344CB8AC3E}">
        <p14:creationId xmlns:p14="http://schemas.microsoft.com/office/powerpoint/2010/main" val="3334648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интонация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400" dirty="0"/>
              <a:t>Характеристика звучащей речи, которая создается такими речевыми средствами, как </a:t>
            </a:r>
            <a:r>
              <a:rPr lang="ru-RU" altLang="ru-RU" sz="2400" b="1" dirty="0"/>
              <a:t>тон</a:t>
            </a:r>
            <a:r>
              <a:rPr lang="ru-RU" altLang="ru-RU" sz="2400" dirty="0"/>
              <a:t> (высота голоса), </a:t>
            </a:r>
            <a:r>
              <a:rPr lang="ru-RU" altLang="ru-RU" sz="2400" b="1" dirty="0"/>
              <a:t>темп речи</a:t>
            </a:r>
            <a:r>
              <a:rPr lang="ru-RU" altLang="ru-RU" sz="2400" dirty="0"/>
              <a:t>, ее </a:t>
            </a:r>
            <a:r>
              <a:rPr lang="ru-RU" altLang="ru-RU" sz="2400" b="1" dirty="0"/>
              <a:t>интенсивность</a:t>
            </a:r>
            <a:r>
              <a:rPr lang="ru-RU" altLang="ru-RU" sz="2400" dirty="0"/>
              <a:t> (громкость), а также </a:t>
            </a:r>
            <a:r>
              <a:rPr lang="ru-RU" altLang="ru-RU" sz="2400" b="1" dirty="0"/>
              <a:t>тембр</a:t>
            </a:r>
            <a:r>
              <a:rPr lang="ru-RU" altLang="ru-RU" sz="2400" dirty="0"/>
              <a:t>. </a:t>
            </a:r>
          </a:p>
          <a:p>
            <a:pPr>
              <a:buNone/>
            </a:pPr>
            <a:r>
              <a:rPr lang="ru-RU" altLang="ru-RU" sz="2400" dirty="0"/>
              <a:t>Интонация является существенным признаком предложения</a:t>
            </a:r>
          </a:p>
        </p:txBody>
      </p:sp>
    </p:spTree>
    <p:extLst>
      <p:ext uri="{BB962C8B-B14F-4D97-AF65-F5344CB8AC3E}">
        <p14:creationId xmlns:p14="http://schemas.microsoft.com/office/powerpoint/2010/main" val="2763316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интонация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altLang="ru-RU" sz="2400" dirty="0"/>
              <a:t>При помощи интонации (как одного из средств) осуществляется:</a:t>
            </a:r>
          </a:p>
          <a:p>
            <a:r>
              <a:rPr lang="ru-RU" altLang="ru-RU" sz="2400" dirty="0"/>
              <a:t>грамматическая оформленность (интонация законченная, незаконченная);</a:t>
            </a:r>
          </a:p>
          <a:p>
            <a:r>
              <a:rPr lang="ru-RU" altLang="ru-RU" sz="2400" dirty="0"/>
              <a:t>модальность, целенаправленность (интонация сообщения, вопроса, побуждения);</a:t>
            </a:r>
          </a:p>
          <a:p>
            <a:r>
              <a:rPr lang="ru-RU" altLang="ru-RU" sz="2400" dirty="0"/>
              <a:t>выражение синтаксических отношений между частями предложения (интонация перечисления, сопоставления, пояснения и т.д.); </a:t>
            </a:r>
          </a:p>
          <a:p>
            <a:r>
              <a:rPr lang="ru-RU" altLang="ru-RU" sz="2400" dirty="0"/>
              <a:t>указание на эмоциональную окраску высказывания (восклицательная интонация).</a:t>
            </a:r>
          </a:p>
          <a:p>
            <a:endParaRPr lang="ru-RU" altLang="ru-RU" sz="2400" dirty="0"/>
          </a:p>
          <a:p>
            <a:pPr>
              <a:buNone/>
            </a:pP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2172621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интонема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400" dirty="0"/>
              <a:t>Комплексная </a:t>
            </a:r>
            <a:r>
              <a:rPr lang="ru-RU" altLang="ru-RU" sz="2400" b="1" dirty="0"/>
              <a:t>интонационная модель конкретного речевого высказывания</a:t>
            </a:r>
            <a:r>
              <a:rPr lang="ru-RU" altLang="ru-RU" sz="2400" dirty="0"/>
              <a:t> (существуют, например, интонемы для каждого из коммуникативных типов предложения: вопрос, завершенное повествование, незавершенное повествование и др.).</a:t>
            </a:r>
          </a:p>
        </p:txBody>
      </p:sp>
    </p:spTree>
    <p:extLst>
      <p:ext uri="{BB962C8B-B14F-4D97-AF65-F5344CB8AC3E}">
        <p14:creationId xmlns:p14="http://schemas.microsoft.com/office/powerpoint/2010/main" val="2592156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Тональный контур = интонационная конструкция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altLang="ru-RU" sz="2400" dirty="0"/>
              <a:t>У каждого говорящего свой «средний тон речи». Но в некоторых местах фонетической синтагмы и фразы происходит резкое повышение или понижение тона.</a:t>
            </a:r>
          </a:p>
          <a:p>
            <a:pPr>
              <a:buNone/>
            </a:pPr>
            <a:r>
              <a:rPr lang="ru-RU" altLang="ru-RU" sz="2400" dirty="0"/>
              <a:t>Движение тона на протяжении фонетической синтагмы называется ее тональным контуром (ТК по Л.Л. Касаткину) = интонационной конструкцией (ИК по Е.А. Брызгуновой). </a:t>
            </a:r>
          </a:p>
          <a:p>
            <a:pPr>
              <a:buNone/>
            </a:pPr>
            <a:r>
              <a:rPr lang="ru-RU" altLang="ru-RU" sz="2400" dirty="0"/>
              <a:t>Каждая ИК имеет центр - слог, на который падает основное ударение фонетической синтагмы. Центр - это место динамического акцента, место изменения основного движения тона.</a:t>
            </a:r>
          </a:p>
        </p:txBody>
      </p:sp>
    </p:spTree>
    <p:extLst>
      <p:ext uri="{BB962C8B-B14F-4D97-AF65-F5344CB8AC3E}">
        <p14:creationId xmlns:p14="http://schemas.microsoft.com/office/powerpoint/2010/main" val="3579534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Средства интонации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r>
              <a:rPr lang="ru-RU" altLang="ru-RU" sz="2400" dirty="0"/>
              <a:t>мелодика</a:t>
            </a:r>
          </a:p>
          <a:p>
            <a:r>
              <a:rPr lang="ru-RU" altLang="ru-RU" sz="2400" dirty="0"/>
              <a:t>интенсивность</a:t>
            </a:r>
          </a:p>
          <a:p>
            <a:r>
              <a:rPr lang="ru-RU" altLang="ru-RU" sz="2400" dirty="0"/>
              <a:t>длительность</a:t>
            </a:r>
          </a:p>
          <a:p>
            <a:r>
              <a:rPr lang="ru-RU" altLang="ru-RU" sz="2400" dirty="0"/>
              <a:t>пауза (та часто отделяет/связывает части высказывания)</a:t>
            </a:r>
          </a:p>
        </p:txBody>
      </p:sp>
    </p:spTree>
    <p:extLst>
      <p:ext uri="{BB962C8B-B14F-4D97-AF65-F5344CB8AC3E}">
        <p14:creationId xmlns:p14="http://schemas.microsoft.com/office/powerpoint/2010/main" val="1794044914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300</TotalTime>
  <Words>645</Words>
  <Application>Microsoft Office PowerPoint</Application>
  <PresentationFormat>Širokoúhlá obrazovka</PresentationFormat>
  <Paragraphs>80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Corbel</vt:lpstr>
      <vt:lpstr>Gill Sans MT</vt:lpstr>
      <vt:lpstr>Balík</vt:lpstr>
      <vt:lpstr>Мелодика русской речи</vt:lpstr>
      <vt:lpstr>Интонология</vt:lpstr>
      <vt:lpstr>мелодика</vt:lpstr>
      <vt:lpstr>мелодика</vt:lpstr>
      <vt:lpstr>интонация</vt:lpstr>
      <vt:lpstr>интонация</vt:lpstr>
      <vt:lpstr>интонема</vt:lpstr>
      <vt:lpstr>Тональный контур = интонационная конструкция</vt:lpstr>
      <vt:lpstr>Средства интонации</vt:lpstr>
      <vt:lpstr>Функции интонации</vt:lpstr>
      <vt:lpstr>синтагма</vt:lpstr>
      <vt:lpstr>Интонация повествовательных высказываний</vt:lpstr>
      <vt:lpstr>Интонация повествовательных высказываний</vt:lpstr>
      <vt:lpstr>Интонация вопросительных высказываний</vt:lpstr>
      <vt:lpstr>Интонация побудительных высказываний</vt:lpstr>
      <vt:lpstr>Описание интонации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Фонетика. Акустическая характеристика звуков.</dc:title>
  <dc:creator>Jakub Konečný</dc:creator>
  <cp:lastModifiedBy>Jakub Konečný</cp:lastModifiedBy>
  <cp:revision>67</cp:revision>
  <dcterms:created xsi:type="dcterms:W3CDTF">2016-10-10T18:00:22Z</dcterms:created>
  <dcterms:modified xsi:type="dcterms:W3CDTF">2019-09-14T20:28:48Z</dcterms:modified>
</cp:coreProperties>
</file>