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6" r:id="rId41"/>
    <p:sldId id="297" r:id="rId42"/>
    <p:sldId id="298" r:id="rId43"/>
    <p:sldId id="299" r:id="rId44"/>
    <p:sldId id="300" r:id="rId45"/>
    <p:sldId id="301" r:id="rId46"/>
    <p:sldId id="302" r:id="rId47"/>
    <p:sldId id="303" r:id="rId48"/>
    <p:sldId id="304" r:id="rId49"/>
    <p:sldId id="306" r:id="rId50"/>
    <p:sldId id="305"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78" d="100"/>
          <a:sy n="78" d="100"/>
        </p:scale>
        <p:origin x="82" y="2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cs-CZ"/>
              <a:t>Kliknutím lze upravit styl.</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cs-CZ"/>
              <a:t>Kliknutím lze upravit styl.</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cs-CZ"/>
              <a:t>Kliknutím lze upravit styl.</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cs-CZ"/>
              <a:t>Kliknutím lze upravit styl.</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cs-CZ"/>
              <a:t>Kliknutím lze upravit styl.</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dirty="0"/>
              <a:t>8/31/2020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cs-CZ"/>
              <a:t>Kliknutím lze upravit styl.</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dirty="0"/>
              <a:t>8/31/2020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cs-CZ"/>
              <a:t>Kliknutím lze upravit styl.</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cs-CZ"/>
              <a:t>Kliknutím lze upravit styl.</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8A87A34-81AB-432B-8DAE-1953F412C126}" type="datetimeFigureOut">
              <a:rPr lang="en-US" dirty="0"/>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cs-CZ"/>
              <a:t>Kliknutím lze upravit styl.</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cs-CZ"/>
              <a:t>Kliknutím lze upravit styl.</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Content Placeholder 3"/>
          <p:cNvSpPr>
            <a:spLocks noGrp="1"/>
          </p:cNvSpPr>
          <p:nvPr>
            <p:ph sz="quarter" idx="13"/>
          </p:nvPr>
        </p:nvSpPr>
        <p:spPr>
          <a:xfrm>
            <a:off x="913774" y="3051012"/>
            <a:ext cx="5106027" cy="274018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3" name="Content Placeholder 5"/>
          <p:cNvSpPr>
            <a:spLocks noGrp="1"/>
          </p:cNvSpPr>
          <p:nvPr>
            <p:ph sz="quarter" idx="14"/>
          </p:nvPr>
        </p:nvSpPr>
        <p:spPr>
          <a:xfrm>
            <a:off x="6172200" y="3051012"/>
            <a:ext cx="5105401" cy="274018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8/31/2020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cs-CZ"/>
              <a:t>Kliknutím lze upravit styl.</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8/31/2020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hi-edu.ru/e-books/xbook028/01/"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hyperlink" Target="http://www.klassika.ru/proza/dostoevskij/" TargetMode="Externa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3A0A4A-B916-4E12-8AF7-5C5DA4AC432F}"/>
              </a:ext>
            </a:extLst>
          </p:cNvPr>
          <p:cNvSpPr>
            <a:spLocks noGrp="1"/>
          </p:cNvSpPr>
          <p:nvPr>
            <p:ph type="ctrTitle"/>
          </p:nvPr>
        </p:nvSpPr>
        <p:spPr/>
        <p:txBody>
          <a:bodyPr/>
          <a:lstStyle/>
          <a:p>
            <a:r>
              <a:rPr lang="ru-RU" dirty="0">
                <a:solidFill>
                  <a:srgbClr val="C00000"/>
                </a:solidFill>
              </a:rPr>
              <a:t>Чтение и анализ текстов на русском языке</a:t>
            </a:r>
            <a:endParaRPr lang="cs-CZ" dirty="0">
              <a:solidFill>
                <a:srgbClr val="C00000"/>
              </a:solidFill>
            </a:endParaRPr>
          </a:p>
        </p:txBody>
      </p:sp>
      <p:sp>
        <p:nvSpPr>
          <p:cNvPr id="3" name="Podnadpis 2">
            <a:extLst>
              <a:ext uri="{FF2B5EF4-FFF2-40B4-BE49-F238E27FC236}">
                <a16:creationId xmlns:a16="http://schemas.microsoft.com/office/drawing/2014/main" id="{A7E8E4E5-60B4-47A3-A573-AEA120093B2E}"/>
              </a:ext>
            </a:extLst>
          </p:cNvPr>
          <p:cNvSpPr>
            <a:spLocks noGrp="1"/>
          </p:cNvSpPr>
          <p:nvPr>
            <p:ph type="subTitle" idx="1"/>
          </p:nvPr>
        </p:nvSpPr>
        <p:spPr/>
        <p:txBody>
          <a:bodyPr/>
          <a:lstStyle/>
          <a:p>
            <a:r>
              <a:rPr lang="ru-RU" dirty="0"/>
              <a:t>Почему при разборе текстов мы говорим именно о стилистическом анализе?</a:t>
            </a:r>
            <a:endParaRPr lang="cs-CZ" dirty="0"/>
          </a:p>
        </p:txBody>
      </p:sp>
    </p:spTree>
    <p:extLst>
      <p:ext uri="{BB962C8B-B14F-4D97-AF65-F5344CB8AC3E}">
        <p14:creationId xmlns:p14="http://schemas.microsoft.com/office/powerpoint/2010/main" val="263372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276A6F94-C07C-4A7A-8705-63AE78E9BCE5}"/>
              </a:ext>
            </a:extLst>
          </p:cNvPr>
          <p:cNvSpPr txBox="1"/>
          <p:nvPr/>
        </p:nvSpPr>
        <p:spPr>
          <a:xfrm>
            <a:off x="383458" y="553065"/>
            <a:ext cx="11287432" cy="5919569"/>
          </a:xfrm>
          <a:prstGeom prst="rect">
            <a:avLst/>
          </a:prstGeom>
        </p:spPr>
        <p:txBody>
          <a:bodyPr wrap="square">
            <a:spAutoFit/>
          </a:bodyPr>
          <a:lstStyle/>
          <a:p>
            <a:pPr algn="just">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ОФИЦИАЛЬНО-ДЕЛОВОЙ СТИЛЬ</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Этот стиль употребляется в официально-деловой сфере — в переписке граждан с учреждениями, учреждений с гражданами, учреждений друг с другом. Цель официально-делового стиля — информация. Обычная форма реализации этого стиля — монолог.</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В официально-деловом стиле имеет место предварительный отбор языковых средств.</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Официально-деловой стиль располагает своими жанрами: устав, кодекс, закон, указ, доверенность, расписка, объявление, акт, протокол, инструкция и др.</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В официально-деловом стиле по преимуществу используются нейтральные языковые средства, слова в прямом значении. Широко употребляются стандартные выражения (принимая во внимание и др.), составные предлоги и союзы, отглагольные существительные, развёрнутые предложения. В официально-деловом стиле обычно не допускается употребление экспрессивных речевых средств.</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Официально-деловой стиль требует предельной точности выражения, которая должна исключить разное толкование.</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В официально-деловом стиле используются специальные слова: дипломатические, общественно-политические, юридические.</a:t>
            </a:r>
            <a:endParaRPr lang="cs-CZ" sz="2000" dirty="0"/>
          </a:p>
        </p:txBody>
      </p:sp>
    </p:spTree>
    <p:extLst>
      <p:ext uri="{BB962C8B-B14F-4D97-AF65-F5344CB8AC3E}">
        <p14:creationId xmlns:p14="http://schemas.microsoft.com/office/powerpoint/2010/main" val="3989466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F4D69A85-424A-4527-9EBB-190A29B5DCE0}"/>
              </a:ext>
            </a:extLst>
          </p:cNvPr>
          <p:cNvSpPr txBox="1"/>
          <p:nvPr/>
        </p:nvSpPr>
        <p:spPr>
          <a:xfrm>
            <a:off x="1809135" y="702612"/>
            <a:ext cx="9016181" cy="5452775"/>
          </a:xfrm>
          <a:prstGeom prst="rect">
            <a:avLst/>
          </a:prstGeom>
          <a:noFill/>
        </p:spPr>
        <p:txBody>
          <a:bodyPr wrap="square">
            <a:spAutoFit/>
          </a:bodyPr>
          <a:lstStyle/>
          <a:p>
            <a:pPr algn="just">
              <a:lnSpc>
                <a:spcPts val="1560"/>
              </a:lnSpc>
              <a:spcAft>
                <a:spcPts val="1000"/>
              </a:spcAft>
            </a:pPr>
            <a:r>
              <a:rPr lang="ru-RU" sz="2000" b="1" dirty="0">
                <a:effectLst/>
                <a:latin typeface="Calibri" panose="020F0502020204030204" pitchFamily="34" charset="0"/>
                <a:ea typeface="Calibri" panose="020F0502020204030204" pitchFamily="34" charset="0"/>
                <a:cs typeface="Calibri" panose="020F0502020204030204" pitchFamily="34" charset="0"/>
              </a:rPr>
              <a:t>Задание №1</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ts val="1560"/>
              </a:lnSpc>
              <a:spcAft>
                <a:spcPts val="1000"/>
              </a:spcAft>
              <a:buFont typeface="+mj-lt"/>
              <a:buAutoNum type="arabicPeriod"/>
            </a:pPr>
            <a:r>
              <a:rPr lang="ru-RU" sz="2000" b="1" dirty="0">
                <a:effectLst/>
                <a:latin typeface="Calibri" panose="020F0502020204030204" pitchFamily="34" charset="0"/>
                <a:ea typeface="Calibri" panose="020F0502020204030204" pitchFamily="34" charset="0"/>
                <a:cs typeface="Calibri" panose="020F0502020204030204" pitchFamily="34" charset="0"/>
              </a:rPr>
              <a:t>Прочитайте текст.</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ts val="1560"/>
              </a:lnSpc>
              <a:spcAft>
                <a:spcPts val="375"/>
              </a:spcAft>
              <a:buFont typeface="+mj-lt"/>
              <a:buAutoNum type="arabicPeriod"/>
            </a:pPr>
            <a:r>
              <a:rPr lang="ru-RU" sz="2000" b="1" dirty="0">
                <a:solidFill>
                  <a:srgbClr val="333333"/>
                </a:solidFill>
                <a:effectLst/>
                <a:latin typeface="Calibri" panose="020F0502020204030204" pitchFamily="34" charset="0"/>
                <a:ea typeface="Times New Roman" panose="02020603050405020304" pitchFamily="18" charset="0"/>
              </a:rPr>
              <a:t>Объясните особенности использования языковых средств. Какова здесь роль официально-делового стиля?</a:t>
            </a:r>
            <a:endParaRPr lang="cs-CZ" sz="2400" dirty="0">
              <a:effectLst/>
              <a:latin typeface="Times New Roman" panose="02020603050405020304" pitchFamily="18" charset="0"/>
              <a:ea typeface="Times New Roman" panose="02020603050405020304" pitchFamily="18" charset="0"/>
            </a:endParaRPr>
          </a:p>
          <a:p>
            <a:pPr algn="just">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Согласно Гражданскому кодексу Российской Федерации, обществом с ограниченной ответственностью (далее – ООО) признается утвержденная одним или несколькими лицами коммерческая организация, уставный капитал которой разделен на доли, определенные учредительными документами. В отличие от акционерного общества, право на долю подтверждается не ценной бумагой, акцией, а лишь свидетельством, которое, в соответствии с уставом ООО, может выдаваться его участникам учредителям.</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Лексика:</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Морфология:</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ru-RU" sz="2000" b="1" dirty="0">
                <a:effectLst/>
                <a:latin typeface="Calibri" panose="020F0502020204030204" pitchFamily="34" charset="0"/>
                <a:ea typeface="Calibri" panose="020F0502020204030204" pitchFamily="34" charset="0"/>
                <a:cs typeface="Times New Roman" panose="02020603050405020304" pitchFamily="18" charset="0"/>
              </a:rPr>
              <a:t>Синтаксис:</a:t>
            </a:r>
            <a:endParaRPr lang="cs-CZ" sz="2000" dirty="0"/>
          </a:p>
        </p:txBody>
      </p:sp>
    </p:spTree>
    <p:extLst>
      <p:ext uri="{BB962C8B-B14F-4D97-AF65-F5344CB8AC3E}">
        <p14:creationId xmlns:p14="http://schemas.microsoft.com/office/powerpoint/2010/main" val="458987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5716A6F-C945-44A4-89C8-9E3A8162EE2B}"/>
              </a:ext>
            </a:extLst>
          </p:cNvPr>
          <p:cNvSpPr txBox="1"/>
          <p:nvPr/>
        </p:nvSpPr>
        <p:spPr>
          <a:xfrm>
            <a:off x="1219199" y="723259"/>
            <a:ext cx="9753601" cy="5411481"/>
          </a:xfrm>
          <a:prstGeom prst="rect">
            <a:avLst/>
          </a:prstGeom>
          <a:noFill/>
        </p:spPr>
        <p:txBody>
          <a:bodyPr wrap="square">
            <a:spAutoFit/>
          </a:bodyPr>
          <a:lstStyle/>
          <a:p>
            <a:pPr>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1. Лексика</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слова, которые называют </a:t>
            </a:r>
            <a:r>
              <a:rPr lang="ru-RU" sz="2000" u="sng" dirty="0">
                <a:effectLst/>
                <a:latin typeface="Calibri" panose="020F0502020204030204" pitchFamily="34" charset="0"/>
                <a:ea typeface="Calibri" panose="020F0502020204030204" pitchFamily="34" charset="0"/>
                <a:cs typeface="Times New Roman" panose="02020603050405020304" pitchFamily="18" charset="0"/>
              </a:rPr>
              <a:t>общеупотребительными</a:t>
            </a:r>
            <a:r>
              <a:rPr lang="ru-RU" sz="2000" dirty="0">
                <a:effectLst/>
                <a:latin typeface="Calibri" panose="020F0502020204030204" pitchFamily="34" charset="0"/>
                <a:ea typeface="Calibri" panose="020F0502020204030204" pitchFamily="34" charset="0"/>
                <a:cs typeface="Times New Roman" panose="02020603050405020304" pitchFamily="18" charset="0"/>
              </a:rPr>
              <a:t>: участники, документы, общество, лица, ограниченный;</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u="sng" dirty="0">
                <a:effectLst/>
                <a:latin typeface="Calibri" panose="020F0502020204030204" pitchFamily="34" charset="0"/>
                <a:ea typeface="Calibri" panose="020F0502020204030204" pitchFamily="34" charset="0"/>
                <a:cs typeface="Times New Roman" panose="02020603050405020304" pitchFamily="18" charset="0"/>
              </a:rPr>
              <a:t>термины</a:t>
            </a:r>
            <a:r>
              <a:rPr lang="ru-RU" sz="2000" dirty="0">
                <a:effectLst/>
                <a:latin typeface="Calibri" panose="020F0502020204030204" pitchFamily="34" charset="0"/>
                <a:ea typeface="Calibri" panose="020F0502020204030204" pitchFamily="34" charset="0"/>
                <a:cs typeface="Times New Roman" panose="02020603050405020304" pitchFamily="18" charset="0"/>
              </a:rPr>
              <a:t>: доли, общество с ограниченной ответственностью, кодекс, учредитель, уставный капитал, акция, коммерческая организация;</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речевые </a:t>
            </a:r>
            <a:r>
              <a:rPr lang="ru-RU" sz="2000" u="sng" dirty="0">
                <a:effectLst/>
                <a:latin typeface="Calibri" panose="020F0502020204030204" pitchFamily="34" charset="0"/>
                <a:ea typeface="Calibri" panose="020F0502020204030204" pitchFamily="34" charset="0"/>
                <a:cs typeface="Times New Roman" panose="02020603050405020304" pitchFamily="18" charset="0"/>
              </a:rPr>
              <a:t>клише</a:t>
            </a:r>
            <a:r>
              <a:rPr lang="ru-RU" sz="2000" dirty="0">
                <a:effectLst/>
                <a:latin typeface="Calibri" panose="020F0502020204030204" pitchFamily="34" charset="0"/>
                <a:ea typeface="Calibri" panose="020F0502020204030204" pitchFamily="34" charset="0"/>
                <a:cs typeface="Times New Roman" panose="02020603050405020304" pitchFamily="18" charset="0"/>
              </a:rPr>
              <a:t>: согласно кодексу, в отличие от, в соответствии с.</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2. Морфология</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u="sng" dirty="0">
                <a:effectLst/>
                <a:latin typeface="Calibri" panose="020F0502020204030204" pitchFamily="34" charset="0"/>
                <a:ea typeface="Calibri" panose="020F0502020204030204" pitchFamily="34" charset="0"/>
                <a:cs typeface="Times New Roman" panose="02020603050405020304" pitchFamily="18" charset="0"/>
              </a:rPr>
              <a:t>отглагольные существительные</a:t>
            </a:r>
            <a:r>
              <a:rPr lang="ru-RU" sz="2000" dirty="0">
                <a:effectLst/>
                <a:latin typeface="Calibri" panose="020F0502020204030204" pitchFamily="34" charset="0"/>
                <a:ea typeface="Calibri" panose="020F0502020204030204" pitchFamily="34" charset="0"/>
                <a:cs typeface="Times New Roman" panose="02020603050405020304" pitchFamily="18" charset="0"/>
              </a:rPr>
              <a:t> преобладают: организация, учредители, участники;</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часто встречаются </a:t>
            </a:r>
            <a:r>
              <a:rPr lang="ru-RU" sz="2000" u="sng" dirty="0">
                <a:effectLst/>
                <a:latin typeface="Calibri" panose="020F0502020204030204" pitchFamily="34" charset="0"/>
                <a:ea typeface="Calibri" panose="020F0502020204030204" pitchFamily="34" charset="0"/>
                <a:cs typeface="Times New Roman" panose="02020603050405020304" pitchFamily="18" charset="0"/>
              </a:rPr>
              <a:t>существительные с общим значением лиц</a:t>
            </a:r>
            <a:r>
              <a:rPr lang="ru-RU" sz="2000" dirty="0">
                <a:effectLst/>
                <a:latin typeface="Calibri" panose="020F0502020204030204" pitchFamily="34" charset="0"/>
                <a:ea typeface="Calibri" panose="020F0502020204030204" pitchFamily="34" charset="0"/>
                <a:cs typeface="Times New Roman" panose="02020603050405020304" pitchFamily="18" charset="0"/>
              </a:rPr>
              <a:t>: лица, участники;</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u="sng" dirty="0">
                <a:effectLst/>
                <a:latin typeface="Calibri" panose="020F0502020204030204" pitchFamily="34" charset="0"/>
                <a:ea typeface="Calibri" panose="020F0502020204030204" pitchFamily="34" charset="0"/>
                <a:cs typeface="Times New Roman" panose="02020603050405020304" pitchFamily="18" charset="0"/>
              </a:rPr>
              <a:t>нанизывание существительных в творительном и родительном падеже</a:t>
            </a:r>
            <a:r>
              <a:rPr lang="ru-RU" sz="2000" dirty="0">
                <a:effectLst/>
                <a:latin typeface="Calibri" panose="020F0502020204030204" pitchFamily="34" charset="0"/>
                <a:ea typeface="Calibri" panose="020F0502020204030204" pitchFamily="34" charset="0"/>
                <a:cs typeface="Times New Roman" panose="02020603050405020304" pitchFamily="18" charset="0"/>
              </a:rPr>
              <a:t>: В отличие от акционерного общества, право на долю подтверждается не ценной бумагой, акцией, а лишь свидетельством, которое, в соответствии с уставом ООО, может выдаваться его участникам учредителям;</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преобладание причастий и деепричастий над другими формами глагола.</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1147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27178BC-E034-47E7-A5E3-E4831CBF6D01}"/>
              </a:ext>
            </a:extLst>
          </p:cNvPr>
          <p:cNvSpPr txBox="1"/>
          <p:nvPr/>
        </p:nvSpPr>
        <p:spPr>
          <a:xfrm>
            <a:off x="1877961" y="1238391"/>
            <a:ext cx="9144000" cy="4057521"/>
          </a:xfrm>
          <a:prstGeom prst="rect">
            <a:avLst/>
          </a:prstGeom>
          <a:noFill/>
        </p:spPr>
        <p:txBody>
          <a:bodyPr wrap="square">
            <a:spAutoFit/>
          </a:bodyPr>
          <a:lstStyle/>
          <a:p>
            <a:pPr>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3. Синтаксис</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u="sng" dirty="0">
                <a:effectLst/>
                <a:latin typeface="Calibri" panose="020F0502020204030204" pitchFamily="34" charset="0"/>
                <a:ea typeface="Calibri" panose="020F0502020204030204" pitchFamily="34" charset="0"/>
                <a:cs typeface="Times New Roman" panose="02020603050405020304" pitchFamily="18" charset="0"/>
              </a:rPr>
              <a:t>предложения объемные</a:t>
            </a:r>
            <a:r>
              <a:rPr lang="ru-RU" sz="2000" dirty="0">
                <a:effectLst/>
                <a:latin typeface="Calibri" panose="020F0502020204030204" pitchFamily="34" charset="0"/>
                <a:ea typeface="Calibri" panose="020F0502020204030204" pitchFamily="34" charset="0"/>
                <a:cs typeface="Times New Roman" panose="02020603050405020304" pitchFamily="18" charset="0"/>
              </a:rPr>
              <a:t> (в данном случае мы имеем два таких предложения, и они полностью составляют приведенный отрывок);</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в предложениях используется </a:t>
            </a:r>
            <a:r>
              <a:rPr lang="ru-RU" sz="2000" u="sng" dirty="0">
                <a:effectLst/>
                <a:latin typeface="Calibri" panose="020F0502020204030204" pitchFamily="34" charset="0"/>
                <a:ea typeface="Calibri" panose="020F0502020204030204" pitchFamily="34" charset="0"/>
                <a:cs typeface="Times New Roman" panose="02020603050405020304" pitchFamily="18" charset="0"/>
              </a:rPr>
              <a:t>прямой порядок слов</a:t>
            </a:r>
            <a:r>
              <a:rPr lang="ru-RU" sz="2000" dirty="0">
                <a:effectLst/>
                <a:latin typeface="Calibri" panose="020F0502020204030204" pitchFamily="34" charset="0"/>
                <a:ea typeface="Calibri" panose="020F0502020204030204" pitchFamily="34" charset="0"/>
                <a:cs typeface="Times New Roman" panose="02020603050405020304" pitchFamily="18" charset="0"/>
              </a:rPr>
              <a:t>: обществом с ограниченной ответственностью признается…, уставный капитал… разделен;</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по цели высказывания в приведенном отрывке все </a:t>
            </a:r>
            <a:r>
              <a:rPr lang="ru-RU" sz="2000" u="sng" dirty="0">
                <a:effectLst/>
                <a:latin typeface="Calibri" panose="020F0502020204030204" pitchFamily="34" charset="0"/>
                <a:ea typeface="Calibri" panose="020F0502020204030204" pitchFamily="34" charset="0"/>
                <a:cs typeface="Times New Roman" panose="02020603050405020304" pitchFamily="18" charset="0"/>
              </a:rPr>
              <a:t>предложения повествовательные</a:t>
            </a:r>
            <a:r>
              <a:rPr lang="ru-RU" sz="2000" dirty="0">
                <a:effectLst/>
                <a:latin typeface="Calibri" panose="020F0502020204030204" pitchFamily="34" charset="0"/>
                <a:ea typeface="Calibri" panose="020F0502020204030204" pitchFamily="34" charset="0"/>
                <a:cs typeface="Times New Roman" panose="02020603050405020304" pitchFamily="18"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ru-RU" sz="2000" u="sng" dirty="0">
                <a:effectLst/>
                <a:latin typeface="Calibri" panose="020F0502020204030204" pitchFamily="34" charset="0"/>
                <a:ea typeface="Calibri" panose="020F0502020204030204" pitchFamily="34" charset="0"/>
                <a:cs typeface="Times New Roman" panose="02020603050405020304" pitchFamily="18" charset="0"/>
              </a:rPr>
              <a:t>сложноподчиненное предложение дополнительно осложнено</a:t>
            </a:r>
            <a:r>
              <a:rPr lang="ru-RU" sz="2000" dirty="0">
                <a:effectLst/>
                <a:latin typeface="Calibri" panose="020F0502020204030204" pitchFamily="34" charset="0"/>
                <a:ea typeface="Calibri" panose="020F0502020204030204" pitchFamily="34" charset="0"/>
                <a:cs typeface="Times New Roman" panose="02020603050405020304" pitchFamily="18" charset="0"/>
              </a:rPr>
              <a:t>, во-первых, причастным оборотам (определенные учредительными документами), а во-вторых, однородными членами (право на долю подтверждается не ценной бумагой, акцией, а лишь свидетельством).</a:t>
            </a:r>
            <a:endParaRPr lang="cs-CZ" sz="2000" dirty="0"/>
          </a:p>
        </p:txBody>
      </p:sp>
    </p:spTree>
    <p:extLst>
      <p:ext uri="{BB962C8B-B14F-4D97-AF65-F5344CB8AC3E}">
        <p14:creationId xmlns:p14="http://schemas.microsoft.com/office/powerpoint/2010/main" val="366528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DDFF03E-7B5D-4580-9863-2D6E1982F7B0}"/>
              </a:ext>
            </a:extLst>
          </p:cNvPr>
          <p:cNvSpPr txBox="1"/>
          <p:nvPr/>
        </p:nvSpPr>
        <p:spPr>
          <a:xfrm>
            <a:off x="1700980" y="1751490"/>
            <a:ext cx="9193161" cy="3067506"/>
          </a:xfrm>
          <a:prstGeom prst="rect">
            <a:avLst/>
          </a:prstGeom>
          <a:noFill/>
        </p:spPr>
        <p:txBody>
          <a:bodyPr wrap="square">
            <a:spAutoFit/>
          </a:bodyPr>
          <a:lstStyle/>
          <a:p>
            <a:pPr algn="just">
              <a:lnSpc>
                <a:spcPts val="1560"/>
              </a:lnSpc>
              <a:spcAft>
                <a:spcPts val="1000"/>
              </a:spcAft>
            </a:pPr>
            <a:r>
              <a:rPr lang="ru-RU" sz="2000" b="1" dirty="0">
                <a:effectLst/>
                <a:latin typeface="Calibri" panose="020F0502020204030204" pitchFamily="34" charset="0"/>
                <a:ea typeface="Calibri" panose="020F0502020204030204" pitchFamily="34" charset="0"/>
                <a:cs typeface="Calibri" panose="020F0502020204030204" pitchFamily="34" charset="0"/>
              </a:rPr>
              <a:t>Задание №2</a:t>
            </a:r>
          </a:p>
          <a:p>
            <a:pPr algn="just">
              <a:lnSpc>
                <a:spcPts val="1560"/>
              </a:lnSpc>
              <a:spcAft>
                <a:spcPts val="1000"/>
              </a:spcAft>
            </a:pP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ts val="1560"/>
              </a:lnSpc>
              <a:spcAft>
                <a:spcPts val="1000"/>
              </a:spcAft>
              <a:buFont typeface="+mj-lt"/>
              <a:buAutoNum type="arabicPeriod"/>
            </a:pPr>
            <a:r>
              <a:rPr lang="ru-RU" sz="2000" b="1" dirty="0">
                <a:effectLst/>
                <a:latin typeface="Calibri" panose="020F0502020204030204" pitchFamily="34" charset="0"/>
                <a:ea typeface="Calibri" panose="020F0502020204030204" pitchFamily="34" charset="0"/>
                <a:cs typeface="Calibri" panose="020F0502020204030204" pitchFamily="34" charset="0"/>
              </a:rPr>
              <a:t>Прочитайте текст.</a:t>
            </a:r>
          </a:p>
          <a:p>
            <a:pPr marL="457200" lvl="0" indent="-457200" algn="just">
              <a:lnSpc>
                <a:spcPts val="1560"/>
              </a:lnSpc>
              <a:spcAft>
                <a:spcPts val="1000"/>
              </a:spcAft>
              <a:buFont typeface="+mj-lt"/>
              <a:buAutoNum type="arabicPeriod"/>
            </a:pP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ts val="1560"/>
              </a:lnSpc>
              <a:spcAft>
                <a:spcPts val="375"/>
              </a:spcAft>
              <a:buFont typeface="+mj-lt"/>
              <a:buAutoNum type="arabicPeriod"/>
            </a:pPr>
            <a:r>
              <a:rPr lang="ru-RU" sz="2000" b="1" dirty="0">
                <a:solidFill>
                  <a:srgbClr val="333333"/>
                </a:solidFill>
                <a:effectLst/>
                <a:latin typeface="Calibri" panose="020F0502020204030204" pitchFamily="34" charset="0"/>
                <a:ea typeface="Times New Roman" panose="02020603050405020304" pitchFamily="18" charset="0"/>
              </a:rPr>
              <a:t>Объясните особенности использования автором языковых средств. Какова здесь роль официально-делового стиля?</a:t>
            </a:r>
          </a:p>
          <a:p>
            <a:pPr marL="457200" lvl="0" indent="-457200" algn="just">
              <a:lnSpc>
                <a:spcPts val="1560"/>
              </a:lnSpc>
              <a:spcAft>
                <a:spcPts val="375"/>
              </a:spcAft>
              <a:buFont typeface="+mj-lt"/>
              <a:buAutoNum type="arabicPeriod"/>
            </a:pPr>
            <a:endParaRPr lang="ru-RU" sz="2000" b="1" dirty="0">
              <a:solidFill>
                <a:srgbClr val="333333"/>
              </a:solidFill>
              <a:effectLst/>
              <a:latin typeface="Calibri" panose="020F0502020204030204" pitchFamily="34" charset="0"/>
              <a:ea typeface="Times New Roman" panose="02020603050405020304" pitchFamily="18" charset="0"/>
            </a:endParaRPr>
          </a:p>
          <a:p>
            <a:pPr marL="457200" indent="-457200">
              <a:buFont typeface="+mj-lt"/>
              <a:buAutoNum type="arabicPeriod"/>
            </a:pPr>
            <a:r>
              <a:rPr lang="ru-RU" sz="2000" b="1" dirty="0">
                <a:solidFill>
                  <a:srgbClr val="333333"/>
                </a:solidFill>
                <a:effectLst/>
                <a:latin typeface="Calibri" panose="020F0502020204030204" pitchFamily="34" charset="0"/>
                <a:ea typeface="Calibri" panose="020F0502020204030204" pitchFamily="34" charset="0"/>
              </a:rPr>
              <a:t>Попытайтесь перестроить приведенные предложения и согласовать их с литературной нормой, и проанализируйте их с точки зрения особенностей лексики, синтаксиса, морфологии.</a:t>
            </a:r>
            <a:endParaRPr lang="cs-CZ" sz="2000" dirty="0"/>
          </a:p>
        </p:txBody>
      </p:sp>
    </p:spTree>
    <p:extLst>
      <p:ext uri="{BB962C8B-B14F-4D97-AF65-F5344CB8AC3E}">
        <p14:creationId xmlns:p14="http://schemas.microsoft.com/office/powerpoint/2010/main" val="4286469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53A17DC-5F70-45F5-92CE-6265429E46E4}"/>
              </a:ext>
            </a:extLst>
          </p:cNvPr>
          <p:cNvSpPr txBox="1"/>
          <p:nvPr/>
        </p:nvSpPr>
        <p:spPr>
          <a:xfrm>
            <a:off x="776749" y="894973"/>
            <a:ext cx="11130116" cy="5068054"/>
          </a:xfrm>
          <a:prstGeom prst="rect">
            <a:avLst/>
          </a:prstGeom>
          <a:noFill/>
        </p:spPr>
        <p:txBody>
          <a:bodyPr wrap="square">
            <a:spAutoFit/>
          </a:bodyPr>
          <a:lstStyle/>
          <a:p>
            <a:pPr indent="450215" algn="just">
              <a:spcAft>
                <a:spcPts val="375"/>
              </a:spcAft>
            </a:pPr>
            <a:r>
              <a:rPr lang="ru-RU" sz="2000" dirty="0">
                <a:solidFill>
                  <a:srgbClr val="333333"/>
                </a:solidFill>
                <a:effectLst/>
                <a:latin typeface="Calibri" panose="020F0502020204030204" pitchFamily="34" charset="0"/>
                <a:ea typeface="Times New Roman" panose="02020603050405020304" pitchFamily="18" charset="0"/>
              </a:rPr>
              <a:t>Заявление</a:t>
            </a:r>
            <a:endParaRPr lang="cs-CZ" sz="2400" dirty="0">
              <a:effectLst/>
              <a:latin typeface="Times New Roman" panose="02020603050405020304" pitchFamily="18" charset="0"/>
              <a:ea typeface="Times New Roman" panose="02020603050405020304" pitchFamily="18" charset="0"/>
            </a:endParaRPr>
          </a:p>
          <a:p>
            <a:pPr indent="450215" algn="just">
              <a:spcAft>
                <a:spcPts val="375"/>
              </a:spcAft>
            </a:pPr>
            <a:r>
              <a:rPr lang="ru-RU" sz="2000" dirty="0">
                <a:solidFill>
                  <a:srgbClr val="333333"/>
                </a:solidFill>
                <a:effectLst/>
                <a:latin typeface="Calibri" panose="020F0502020204030204" pitchFamily="34" charset="0"/>
                <a:ea typeface="Times New Roman" panose="02020603050405020304" pitchFamily="18" charset="0"/>
              </a:rPr>
              <a:t>Состоя во вверенной вам канцелярии, сообщаю, что, возвра­щаясь вчера после трудового дня, я был остановлен каким-то со­циально-опасным преступником, который, подойдя ближе, велел снять зимнее с барашковым воротником пальто.</a:t>
            </a:r>
            <a:endParaRPr lang="cs-CZ" sz="2400" dirty="0">
              <a:effectLst/>
              <a:latin typeface="Times New Roman" panose="02020603050405020304" pitchFamily="18" charset="0"/>
              <a:ea typeface="Times New Roman" panose="02020603050405020304" pitchFamily="18" charset="0"/>
            </a:endParaRPr>
          </a:p>
          <a:p>
            <a:pPr indent="450215" algn="just">
              <a:spcAft>
                <a:spcPts val="375"/>
              </a:spcAft>
            </a:pPr>
            <a:r>
              <a:rPr lang="ru-RU" sz="2000" dirty="0">
                <a:solidFill>
                  <a:srgbClr val="333333"/>
                </a:solidFill>
                <a:effectLst/>
                <a:latin typeface="Calibri" panose="020F0502020204030204" pitchFamily="34" charset="0"/>
                <a:ea typeface="Times New Roman" panose="02020603050405020304" pitchFamily="18" charset="0"/>
              </a:rPr>
              <a:t>Удивившись наглому требованию, я удивленно посмотрел, заявив, что при мне нет казенных денег, а если бы они и были, то я не отдал бы и лучше смерть.</a:t>
            </a:r>
            <a:endParaRPr lang="cs-CZ" sz="2400" dirty="0">
              <a:effectLst/>
              <a:latin typeface="Times New Roman" panose="02020603050405020304" pitchFamily="18" charset="0"/>
              <a:ea typeface="Times New Roman" panose="02020603050405020304" pitchFamily="18" charset="0"/>
            </a:endParaRPr>
          </a:p>
          <a:p>
            <a:pPr indent="450215" algn="just">
              <a:spcAft>
                <a:spcPts val="375"/>
              </a:spcAft>
            </a:pPr>
            <a:r>
              <a:rPr lang="ru-RU" sz="2000" dirty="0">
                <a:solidFill>
                  <a:srgbClr val="333333"/>
                </a:solidFill>
                <a:effectLst/>
                <a:latin typeface="Calibri" panose="020F0502020204030204" pitchFamily="34" charset="0"/>
                <a:ea typeface="Times New Roman" panose="02020603050405020304" pitchFamily="18" charset="0"/>
              </a:rPr>
              <a:t>Тогда взбешенный неудачей преступник снова велел снимать единственное пальто. Не растерявшись и сняв пальто, я остался в одном легоньком пиджаке, каждую минуту рискуя простудиться и тем самым манкировать в дальнейшем службой.</a:t>
            </a:r>
            <a:endParaRPr lang="cs-CZ" sz="2400" dirty="0">
              <a:effectLst/>
              <a:latin typeface="Times New Roman" panose="02020603050405020304" pitchFamily="18" charset="0"/>
              <a:ea typeface="Times New Roman" panose="02020603050405020304" pitchFamily="18" charset="0"/>
            </a:endParaRPr>
          </a:p>
          <a:p>
            <a:pPr indent="450215" algn="just">
              <a:spcAft>
                <a:spcPts val="375"/>
              </a:spcAft>
            </a:pPr>
            <a:r>
              <a:rPr lang="ru-RU" sz="2000" dirty="0">
                <a:solidFill>
                  <a:srgbClr val="333333"/>
                </a:solidFill>
                <a:effectLst/>
                <a:latin typeface="Calibri" panose="020F0502020204030204" pitchFamily="34" charset="0"/>
                <a:ea typeface="Times New Roman" panose="02020603050405020304" pitchFamily="18" charset="0"/>
              </a:rPr>
              <a:t>Сняв с меня еще и галоши   — преступник обратился в бегство.</a:t>
            </a:r>
            <a:endParaRPr lang="cs-CZ" sz="2400" dirty="0">
              <a:effectLst/>
              <a:latin typeface="Times New Roman" panose="02020603050405020304" pitchFamily="18" charset="0"/>
              <a:ea typeface="Times New Roman" panose="02020603050405020304" pitchFamily="18" charset="0"/>
            </a:endParaRPr>
          </a:p>
          <a:p>
            <a:pPr indent="450215" algn="just">
              <a:spcAft>
                <a:spcPts val="375"/>
              </a:spcAft>
            </a:pPr>
            <a:r>
              <a:rPr lang="ru-RU" sz="2000" dirty="0">
                <a:solidFill>
                  <a:srgbClr val="333333"/>
                </a:solidFill>
                <a:effectLst/>
                <a:latin typeface="Calibri" panose="020F0502020204030204" pitchFamily="34" charset="0"/>
                <a:ea typeface="Times New Roman" panose="02020603050405020304" pitchFamily="18" charset="0"/>
              </a:rPr>
              <a:t>Закричав через полчаса о помощи, я был поднят прохожим и отвезен домой.</a:t>
            </a:r>
            <a:endParaRPr lang="cs-CZ" sz="2400" dirty="0">
              <a:effectLst/>
              <a:latin typeface="Times New Roman" panose="02020603050405020304" pitchFamily="18" charset="0"/>
              <a:ea typeface="Times New Roman" panose="02020603050405020304" pitchFamily="18" charset="0"/>
            </a:endParaRPr>
          </a:p>
          <a:p>
            <a:pPr indent="450215" algn="just">
              <a:spcAft>
                <a:spcPts val="375"/>
              </a:spcAft>
            </a:pPr>
            <a:r>
              <a:rPr lang="ru-RU" sz="2000" dirty="0">
                <a:solidFill>
                  <a:srgbClr val="333333"/>
                </a:solidFill>
                <a:effectLst/>
                <a:latin typeface="Calibri" panose="020F0502020204030204" pitchFamily="34" charset="0"/>
                <a:ea typeface="Times New Roman" panose="02020603050405020304" pitchFamily="18" charset="0"/>
              </a:rPr>
              <a:t>Оставшись в настоящее время совершенно раздетый вместе с моей престарелой матерью и не надеясь на бога как на религи­озный предрассудок, я обращаюсь с покорнейшей просьбой о вы­даче мне из казенных сумм субсидии на предмет покупки зимнего пальто хотя бы без воротника. </a:t>
            </a:r>
            <a:endParaRPr lang="cs-CZ" sz="2400" dirty="0">
              <a:effectLst/>
              <a:latin typeface="Times New Roman" panose="02020603050405020304" pitchFamily="18" charset="0"/>
              <a:ea typeface="Times New Roman" panose="02020603050405020304" pitchFamily="18" charset="0"/>
            </a:endParaRPr>
          </a:p>
          <a:p>
            <a:r>
              <a:rPr lang="ru-RU" sz="2000" dirty="0" err="1">
                <a:solidFill>
                  <a:srgbClr val="333333"/>
                </a:solidFill>
                <a:effectLst/>
                <a:latin typeface="Calibri" panose="020F0502020204030204" pitchFamily="34" charset="0"/>
                <a:ea typeface="Calibri" panose="020F0502020204030204" pitchFamily="34" charset="0"/>
              </a:rPr>
              <a:t>Конст</a:t>
            </a:r>
            <a:r>
              <a:rPr lang="ru-RU" sz="2000" dirty="0">
                <a:solidFill>
                  <a:srgbClr val="333333"/>
                </a:solidFill>
                <a:effectLst/>
                <a:latin typeface="Calibri" panose="020F0502020204030204" pitchFamily="34" charset="0"/>
                <a:ea typeface="Calibri" panose="020F0502020204030204" pitchFamily="34" charset="0"/>
              </a:rPr>
              <a:t>. Печенкин.</a:t>
            </a:r>
            <a:endParaRPr lang="cs-CZ" sz="2000" dirty="0"/>
          </a:p>
        </p:txBody>
      </p:sp>
    </p:spTree>
    <p:extLst>
      <p:ext uri="{BB962C8B-B14F-4D97-AF65-F5344CB8AC3E}">
        <p14:creationId xmlns:p14="http://schemas.microsoft.com/office/powerpoint/2010/main" val="3241921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9C54C0DC-5F5C-4A72-A0CF-D80503085D8A}"/>
              </a:ext>
            </a:extLst>
          </p:cNvPr>
          <p:cNvSpPr txBox="1"/>
          <p:nvPr/>
        </p:nvSpPr>
        <p:spPr>
          <a:xfrm>
            <a:off x="565354" y="843334"/>
            <a:ext cx="11061291" cy="5642570"/>
          </a:xfrm>
          <a:prstGeom prst="rect">
            <a:avLst/>
          </a:prstGeom>
        </p:spPr>
        <p:txBody>
          <a:bodyPr wrap="square">
            <a:spAutoFit/>
          </a:bodyPr>
          <a:lstStyle/>
          <a:p>
            <a:pPr algn="just">
              <a:lnSpc>
                <a:spcPct val="115000"/>
              </a:lnSpc>
              <a:spcAft>
                <a:spcPts val="1000"/>
              </a:spcAft>
            </a:pPr>
            <a:r>
              <a:rPr lang="ru-RU" sz="2000" b="1" dirty="0">
                <a:effectLst/>
                <a:latin typeface="Calibri" panose="020F0502020204030204" pitchFamily="34" charset="0"/>
                <a:ea typeface="Calibri" panose="020F0502020204030204" pitchFamily="34" charset="0"/>
                <a:cs typeface="Calibri" panose="020F0502020204030204" pitchFamily="34" charset="0"/>
              </a:rPr>
              <a:t>Задание №3</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b="1" dirty="0">
                <a:effectLst/>
                <a:latin typeface="Calibri" panose="020F0502020204030204" pitchFamily="34" charset="0"/>
                <a:ea typeface="Calibri" panose="020F0502020204030204" pitchFamily="34" charset="0"/>
                <a:cs typeface="Calibri" panose="020F0502020204030204" pitchFamily="34" charset="0"/>
              </a:rPr>
              <a:t>Проанализируйте текст.</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Системное меню</a:t>
            </a:r>
            <a:endParaRPr lang="cs-CZ"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Системное меню вызывается кнопкой, расположенной в левом верхнем углу окна. Команды данного меню стандартизированы для всех приложений среды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Windows</a:t>
            </a:r>
            <a:r>
              <a:rPr lang="ru-RU" sz="2000" dirty="0">
                <a:effectLst/>
                <a:latin typeface="Calibri" panose="020F0502020204030204" pitchFamily="34" charset="0"/>
                <a:ea typeface="Calibri" panose="020F0502020204030204" pitchFamily="34" charset="0"/>
                <a:cs typeface="Times New Roman" panose="02020603050405020304" pitchFamily="18" charset="0"/>
              </a:rPr>
              <a:t>. Системное меню имеется в наличии в каждом окне документа. Его можно вызвать даже в том случае, если окно свернуто до пиктограммы, щелкнув на пиктограмме один раз кнопкой мыши. Существует также способ открытия системного меню посредством клавиатуры — с помощью комбинации клавиш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Alt</a:t>
            </a:r>
            <a:r>
              <a:rPr lang="ru-RU" sz="2000" dirty="0">
                <a:effectLst/>
                <a:latin typeface="Calibri" panose="020F0502020204030204" pitchFamily="34" charset="0"/>
                <a:ea typeface="Calibri" panose="020F0502020204030204" pitchFamily="34" charset="0"/>
                <a:cs typeface="Times New Roman" panose="02020603050405020304" pitchFamily="18" charset="0"/>
              </a:rPr>
              <a:t>-пробел]. Команды системного меню выбираются с помощью мыши, клавиш управления курсором или путем ввода подчеркнутых в названии команды букв вместе с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Alt</a:t>
            </a:r>
            <a:r>
              <a:rPr lang="ru-RU" sz="2000" dirty="0">
                <a:effectLst/>
                <a:latin typeface="Calibri" panose="020F0502020204030204" pitchFamily="34" charset="0"/>
                <a:ea typeface="Calibri" panose="020F0502020204030204" pitchFamily="34" charset="0"/>
                <a:cs typeface="Times New Roman" panose="02020603050405020304" pitchFamily="18" charset="0"/>
              </a:rPr>
              <a:t>].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cs-CZ" sz="2000" dirty="0" err="1">
                <a:effectLst/>
                <a:latin typeface="Calibri" panose="020F0502020204030204" pitchFamily="34" charset="0"/>
                <a:ea typeface="Calibri" panose="020F0502020204030204" pitchFamily="34" charset="0"/>
                <a:cs typeface="Times New Roman" panose="02020603050405020304" pitchFamily="18" charset="0"/>
              </a:rPr>
              <a:t>Жанр</a:t>
            </a:r>
            <a:r>
              <a:rPr lang="ru-RU" sz="2000" dirty="0">
                <a:effectLst/>
                <a:latin typeface="Calibri" panose="020F0502020204030204" pitchFamily="34" charset="0"/>
                <a:ea typeface="Calibri" panose="020F0502020204030204" pitchFamily="34" charset="0"/>
                <a:cs typeface="Times New Roman" panose="02020603050405020304" pitchFamily="18"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cs-CZ" sz="2000" dirty="0" err="1">
                <a:effectLst/>
                <a:latin typeface="Calibri" panose="020F0502020204030204" pitchFamily="34" charset="0"/>
                <a:ea typeface="Calibri" panose="020F0502020204030204" pitchFamily="34" charset="0"/>
                <a:cs typeface="Times New Roman" panose="02020603050405020304" pitchFamily="18" charset="0"/>
              </a:rPr>
              <a:t>Задача</a:t>
            </a:r>
            <a:r>
              <a:rPr lang="cs-CZ" sz="2000" dirty="0">
                <a:effectLst/>
                <a:latin typeface="Calibri" panose="020F0502020204030204" pitchFamily="34" charset="0"/>
                <a:ea typeface="Calibri" panose="020F0502020204030204" pitchFamily="34" charset="0"/>
                <a:cs typeface="Times New Roman" panose="02020603050405020304" pitchFamily="18" charset="0"/>
              </a:rPr>
              <a:t> </a:t>
            </a:r>
            <a:r>
              <a:rPr lang="cs-CZ" sz="2000" dirty="0" err="1">
                <a:effectLst/>
                <a:latin typeface="Calibri" panose="020F0502020204030204" pitchFamily="34" charset="0"/>
                <a:ea typeface="Calibri" panose="020F0502020204030204" pitchFamily="34" charset="0"/>
                <a:cs typeface="Times New Roman" panose="02020603050405020304" pitchFamily="18" charset="0"/>
              </a:rPr>
              <a:t>текста</a:t>
            </a:r>
            <a:r>
              <a:rPr lang="ru-RU" sz="2000" dirty="0">
                <a:effectLst/>
                <a:latin typeface="Calibri" panose="020F0502020204030204" pitchFamily="34" charset="0"/>
                <a:ea typeface="Calibri" panose="020F0502020204030204" pitchFamily="34" charset="0"/>
                <a:cs typeface="Times New Roman" panose="02020603050405020304" pitchFamily="18"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По степени официальности текст…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cs-CZ" sz="2000" dirty="0" err="1">
                <a:effectLst/>
                <a:latin typeface="Calibri" panose="020F0502020204030204" pitchFamily="34" charset="0"/>
                <a:ea typeface="Calibri" panose="020F0502020204030204" pitchFamily="34" charset="0"/>
                <a:cs typeface="Times New Roman" panose="02020603050405020304" pitchFamily="18" charset="0"/>
              </a:rPr>
              <a:t>Языковые</a:t>
            </a:r>
            <a:r>
              <a:rPr lang="cs-CZ" sz="2000" dirty="0">
                <a:effectLst/>
                <a:latin typeface="Calibri" panose="020F0502020204030204" pitchFamily="34" charset="0"/>
                <a:ea typeface="Calibri" panose="020F0502020204030204" pitchFamily="34" charset="0"/>
                <a:cs typeface="Times New Roman" panose="02020603050405020304" pitchFamily="18" charset="0"/>
              </a:rPr>
              <a:t> </a:t>
            </a:r>
            <a:r>
              <a:rPr lang="cs-CZ" sz="2000" dirty="0" err="1">
                <a:effectLst/>
                <a:latin typeface="Calibri" panose="020F0502020204030204" pitchFamily="34" charset="0"/>
                <a:ea typeface="Calibri" panose="020F0502020204030204" pitchFamily="34" charset="0"/>
                <a:cs typeface="Times New Roman" panose="02020603050405020304" pitchFamily="18" charset="0"/>
              </a:rPr>
              <a:t>особенности</a:t>
            </a:r>
            <a:r>
              <a:rPr lang="cs-CZ" sz="2000" dirty="0">
                <a:effectLst/>
                <a:latin typeface="Calibri" panose="020F0502020204030204" pitchFamily="34" charset="0"/>
                <a:ea typeface="Calibri" panose="020F0502020204030204" pitchFamily="34" charset="0"/>
                <a:cs typeface="Times New Roman" panose="02020603050405020304" pitchFamily="18" charset="0"/>
              </a:rPr>
              <a:t> </a:t>
            </a:r>
            <a:r>
              <a:rPr lang="cs-CZ" sz="2000" dirty="0" err="1">
                <a:effectLst/>
                <a:latin typeface="Calibri" panose="020F0502020204030204" pitchFamily="34" charset="0"/>
                <a:ea typeface="Calibri" panose="020F0502020204030204" pitchFamily="34" charset="0"/>
                <a:cs typeface="Times New Roman" panose="02020603050405020304" pitchFamily="18" charset="0"/>
              </a:rPr>
              <a:t>текста</a:t>
            </a:r>
            <a:r>
              <a:rPr lang="cs-CZ" sz="2000" dirty="0">
                <a:effectLst/>
                <a:latin typeface="Calibri" panose="020F0502020204030204" pitchFamily="34" charset="0"/>
                <a:ea typeface="Calibri" panose="020F0502020204030204" pitchFamily="34" charset="0"/>
                <a:cs typeface="Times New Roman" panose="02020603050405020304" pitchFamily="18" charset="0"/>
              </a:rPr>
              <a:t>:</a:t>
            </a:r>
            <a:endParaRPr lang="cs-CZ" sz="2000" dirty="0"/>
          </a:p>
        </p:txBody>
      </p:sp>
    </p:spTree>
    <p:extLst>
      <p:ext uri="{BB962C8B-B14F-4D97-AF65-F5344CB8AC3E}">
        <p14:creationId xmlns:p14="http://schemas.microsoft.com/office/powerpoint/2010/main" val="1786589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495E463-DC20-4F50-922D-DF771ED7B00A}"/>
              </a:ext>
            </a:extLst>
          </p:cNvPr>
          <p:cNvSpPr txBox="1"/>
          <p:nvPr/>
        </p:nvSpPr>
        <p:spPr>
          <a:xfrm>
            <a:off x="1337187" y="707007"/>
            <a:ext cx="9802762" cy="5611793"/>
          </a:xfrm>
          <a:prstGeom prst="rect">
            <a:avLst/>
          </a:prstGeom>
          <a:noFill/>
        </p:spPr>
        <p:txBody>
          <a:bodyPr wrap="square">
            <a:spAutoFit/>
          </a:bodyPr>
          <a:lstStyle/>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Черты официально-делового стиля: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u="sng" dirty="0">
                <a:effectLst/>
                <a:latin typeface="Calibri" panose="020F0502020204030204" pitchFamily="34" charset="0"/>
                <a:ea typeface="Calibri" panose="020F0502020204030204" pitchFamily="34" charset="0"/>
                <a:cs typeface="Times New Roman" panose="02020603050405020304" pitchFamily="18" charset="0"/>
              </a:rPr>
              <a:t>Жанр</a:t>
            </a:r>
            <a:r>
              <a:rPr lang="ru-RU" sz="2000" dirty="0">
                <a:effectLst/>
                <a:latin typeface="Calibri" panose="020F0502020204030204" pitchFamily="34" charset="0"/>
                <a:ea typeface="Calibri" panose="020F0502020204030204" pitchFamily="34" charset="0"/>
                <a:cs typeface="Times New Roman" panose="02020603050405020304" pitchFamily="18" charset="0"/>
              </a:rPr>
              <a:t> данного текста —инструкция.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u="sng" dirty="0">
                <a:effectLst/>
                <a:latin typeface="Calibri" panose="020F0502020204030204" pitchFamily="34" charset="0"/>
                <a:ea typeface="Calibri" panose="020F0502020204030204" pitchFamily="34" charset="0"/>
                <a:cs typeface="Times New Roman" panose="02020603050405020304" pitchFamily="18" charset="0"/>
              </a:rPr>
              <a:t>Задача</a:t>
            </a:r>
            <a:r>
              <a:rPr lang="ru-RU" sz="2000" dirty="0">
                <a:effectLst/>
                <a:latin typeface="Calibri" panose="020F0502020204030204" pitchFamily="34" charset="0"/>
                <a:ea typeface="Calibri" panose="020F0502020204030204" pitchFamily="34" charset="0"/>
                <a:cs typeface="Times New Roman" panose="02020603050405020304" pitchFamily="18" charset="0"/>
              </a:rPr>
              <a:t> текста — сообщить точные сведения, имеющие практическое значение, дать точные рекомендации, указания.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u="sng" dirty="0">
                <a:effectLst/>
                <a:latin typeface="Calibri" panose="020F0502020204030204" pitchFamily="34" charset="0"/>
                <a:ea typeface="Calibri" panose="020F0502020204030204" pitchFamily="34" charset="0"/>
                <a:cs typeface="Times New Roman" panose="02020603050405020304" pitchFamily="18" charset="0"/>
              </a:rPr>
              <a:t>Высказывание</a:t>
            </a:r>
            <a:r>
              <a:rPr lang="ru-RU" sz="2000" dirty="0">
                <a:effectLst/>
                <a:latin typeface="Calibri" panose="020F0502020204030204" pitchFamily="34" charset="0"/>
                <a:ea typeface="Calibri" panose="020F0502020204030204" pitchFamily="34" charset="0"/>
                <a:cs typeface="Times New Roman" panose="02020603050405020304" pitchFamily="18" charset="0"/>
              </a:rPr>
              <a:t> официальное, точное, бесстрастное (без выражения эмоций).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ru-RU" sz="2000" u="sng" dirty="0">
                <a:effectLst/>
                <a:latin typeface="Calibri" panose="020F0502020204030204" pitchFamily="34" charset="0"/>
                <a:ea typeface="Calibri" panose="020F0502020204030204" pitchFamily="34" charset="0"/>
                <a:cs typeface="Times New Roman" panose="02020603050405020304" pitchFamily="18" charset="0"/>
              </a:rPr>
              <a:t>Языковые особенности</a:t>
            </a:r>
            <a:r>
              <a:rPr lang="ru-RU" sz="2000" dirty="0">
                <a:effectLst/>
                <a:latin typeface="Calibri" panose="020F0502020204030204" pitchFamily="34" charset="0"/>
                <a:ea typeface="Calibri" panose="020F0502020204030204" pitchFamily="34" charset="0"/>
                <a:cs typeface="Times New Roman" panose="02020603050405020304" pitchFamily="18" charset="0"/>
              </a:rPr>
              <a:t> текста: а) широкое использование терминологии (курсор, пиктограмма, системное меню, клавиатура, команда); б) употребление отглагольных существительных открытие, управление, ввод, комбинация вместо глаголов открыть, управлять, ввести, комбинировать; в) употребление отыменных предлогов (с помощью комбинации, путем ввода); г) употребление специфических оборотов официальной речи (имеется в наличии); д) в предложениях преимущественно прямой порядок слов; е) сказуемые выражаются возвратными глаголами (меню вызывается, команды выбираются), страдательными причастиями в краткой форме (стандартизованы).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r>
              <a:rPr lang="ru-RU" sz="2000" dirty="0">
                <a:effectLst/>
                <a:latin typeface="Calibri" panose="020F0502020204030204" pitchFamily="34" charset="0"/>
                <a:ea typeface="Calibri" panose="020F0502020204030204" pitchFamily="34" charset="0"/>
                <a:cs typeface="Times New Roman" panose="02020603050405020304" pitchFamily="18" charset="0"/>
              </a:rPr>
              <a:t>(источник: </a:t>
            </a:r>
            <a:r>
              <a:rPr lang="cs-CZ" sz="2000" dirty="0">
                <a:effectLst/>
                <a:latin typeface="Calibri" panose="020F0502020204030204" pitchFamily="34" charset="0"/>
                <a:ea typeface="Calibri" panose="020F0502020204030204" pitchFamily="34" charset="0"/>
                <a:cs typeface="Times New Roman" panose="02020603050405020304" pitchFamily="18" charset="0"/>
              </a:rPr>
              <a:t>http://prepadav.net/referaty/referat_1194_5273.html</a:t>
            </a:r>
            <a:r>
              <a:rPr lang="ru-RU" sz="2000" dirty="0">
                <a:effectLst/>
                <a:latin typeface="Calibri" panose="020F0502020204030204" pitchFamily="34" charset="0"/>
                <a:ea typeface="Calibri" panose="020F0502020204030204" pitchFamily="34" charset="0"/>
                <a:cs typeface="Times New Roman" panose="02020603050405020304" pitchFamily="18" charset="0"/>
              </a:rPr>
              <a:t>)</a:t>
            </a:r>
            <a:endParaRPr lang="cs-CZ" sz="2000" dirty="0"/>
          </a:p>
        </p:txBody>
      </p:sp>
    </p:spTree>
    <p:extLst>
      <p:ext uri="{BB962C8B-B14F-4D97-AF65-F5344CB8AC3E}">
        <p14:creationId xmlns:p14="http://schemas.microsoft.com/office/powerpoint/2010/main" val="2887514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219516C1-6B91-46DE-AF3F-874410A2B748}"/>
              </a:ext>
            </a:extLst>
          </p:cNvPr>
          <p:cNvSpPr txBox="1"/>
          <p:nvPr/>
        </p:nvSpPr>
        <p:spPr>
          <a:xfrm>
            <a:off x="919316" y="584256"/>
            <a:ext cx="10353367" cy="5919569"/>
          </a:xfrm>
          <a:prstGeom prst="rect">
            <a:avLst/>
          </a:prstGeom>
        </p:spPr>
        <p:txBody>
          <a:bodyPr wrap="square">
            <a:spAutoFit/>
          </a:bodyPr>
          <a:lstStyle/>
          <a:p>
            <a:pPr algn="just">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ПУБЛИЦИСТИЧЕСКИЙ СТИЛЬ</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Этот стиль употребляется чаще всего в СМИ. Цель публицистического стиля — воздействие на слушателей и читателей для распространения мнений / пропаганды и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информировнания</a:t>
            </a:r>
            <a:r>
              <a:rPr lang="ru-RU" sz="2000" dirty="0">
                <a:effectLst/>
                <a:latin typeface="Calibri" panose="020F0502020204030204" pitchFamily="34" charset="0"/>
                <a:ea typeface="Calibri" panose="020F0502020204030204" pitchFamily="34" charset="0"/>
                <a:cs typeface="Times New Roman" panose="02020603050405020304" pitchFamily="18" charset="0"/>
              </a:rPr>
              <a:t> в газетах и журналах, по радио и телевидению, на собраниях и митингах. Важной целью является также удержание внимания.</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В публицистическом стиле имеет место предварительный отбор языковых средств.</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Обычная форма реализации данного стиля — устный или письменный монолог.</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В публицистическом стиле широко используются, помимо нейтральных, высокие, торжественные слова и фразеологизмы (держава, воспрянуть, преодоление, стоять насмерть и др.), эмоционально окрашенные слова, частицы, междометия, несложные синтаксические конструкции, риторические вопросы, восклицания, повторы и т. д. В соответствии с основной целью данного стиля в нём употребляются общественно-политические и морально-этические слова и фразеологизмы (например: депутат, обороноспособность, вежливость, сострадание, чёрное золото и др.).</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Публицистический стиль реализуется в форме публицистической статьи, очерка, выступления, памфлета, фельетона.</a:t>
            </a:r>
            <a:endParaRPr lang="cs-CZ" sz="2000" dirty="0"/>
          </a:p>
        </p:txBody>
      </p:sp>
    </p:spTree>
    <p:extLst>
      <p:ext uri="{BB962C8B-B14F-4D97-AF65-F5344CB8AC3E}">
        <p14:creationId xmlns:p14="http://schemas.microsoft.com/office/powerpoint/2010/main" val="4019214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FB6CA72-6D7A-4083-A635-D3ADFD6E73C3}"/>
              </a:ext>
            </a:extLst>
          </p:cNvPr>
          <p:cNvSpPr txBox="1"/>
          <p:nvPr/>
        </p:nvSpPr>
        <p:spPr>
          <a:xfrm>
            <a:off x="3283974" y="564152"/>
            <a:ext cx="5348749" cy="5191165"/>
          </a:xfrm>
          <a:prstGeom prst="rect">
            <a:avLst/>
          </a:prstGeom>
          <a:noFill/>
        </p:spPr>
        <p:txBody>
          <a:bodyPr wrap="square">
            <a:spAutoFit/>
          </a:bodyPr>
          <a:lstStyle/>
          <a:p>
            <a:pPr algn="ctr">
              <a:lnSpc>
                <a:spcPct val="115000"/>
              </a:lnSpc>
              <a:spcAft>
                <a:spcPts val="1000"/>
              </a:spcAft>
            </a:pPr>
            <a:r>
              <a:rPr lang="ru-RU" sz="2000" b="1" u="sng" dirty="0">
                <a:effectLst/>
                <a:latin typeface="Calibri" panose="020F0502020204030204" pitchFamily="34" charset="0"/>
                <a:ea typeface="Calibri" panose="020F0502020204030204" pitchFamily="34" charset="0"/>
                <a:cs typeface="Times New Roman" panose="02020603050405020304" pitchFamily="18" charset="0"/>
              </a:rPr>
              <a:t>СИСТЕМА ЖАНРОВ ЖУРНАЛИСТИКИ</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Жанры различаются по:</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целям воздействия на аудиторию,</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широте освещения реальности,</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выразительно-изобразительным средствам,</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глубине анализа и широте обобщения.</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Жанры делятся на:</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информационные,</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аналитические,</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ru-RU" sz="2000" b="1" dirty="0">
                <a:effectLst/>
                <a:latin typeface="Calibri" panose="020F0502020204030204" pitchFamily="34" charset="0"/>
                <a:ea typeface="Calibri" panose="020F0502020204030204" pitchFamily="34" charset="0"/>
                <a:cs typeface="Times New Roman" panose="02020603050405020304" pitchFamily="18" charset="0"/>
              </a:rPr>
              <a:t>художественно-публицистические.</a:t>
            </a:r>
            <a:endParaRPr lang="cs-CZ" sz="2000" dirty="0"/>
          </a:p>
        </p:txBody>
      </p:sp>
    </p:spTree>
    <p:extLst>
      <p:ext uri="{BB962C8B-B14F-4D97-AF65-F5344CB8AC3E}">
        <p14:creationId xmlns:p14="http://schemas.microsoft.com/office/powerpoint/2010/main" val="460588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4810DA68-2276-40B1-9B4C-AE851B9D18B2}"/>
              </a:ext>
            </a:extLst>
          </p:cNvPr>
          <p:cNvSpPr txBox="1"/>
          <p:nvPr/>
        </p:nvSpPr>
        <p:spPr>
          <a:xfrm>
            <a:off x="1926454" y="914875"/>
            <a:ext cx="8993080" cy="4606133"/>
          </a:xfrm>
          <a:prstGeom prst="rect">
            <a:avLst/>
          </a:prstGeom>
          <a:noFill/>
        </p:spPr>
        <p:txBody>
          <a:bodyPr wrap="square">
            <a:spAutoFit/>
          </a:bodyPr>
          <a:lstStyle/>
          <a:p>
            <a:pPr algn="ctr">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НЕМНОГО ТЕОРИИ</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b="1" dirty="0">
                <a:effectLst/>
                <a:highlight>
                  <a:srgbClr val="C0C0C0"/>
                </a:highlight>
                <a:latin typeface="Calibri" panose="020F0502020204030204" pitchFamily="34" charset="0"/>
                <a:ea typeface="Calibri" panose="020F0502020204030204" pitchFamily="34" charset="0"/>
                <a:cs typeface="Times New Roman" panose="02020603050405020304" pitchFamily="18" charset="0"/>
              </a:rPr>
              <a:t>Голуб И.Б. Стилистика русского языка (</a:t>
            </a:r>
            <a:r>
              <a:rPr lang="ru-RU" sz="2000" b="1" dirty="0">
                <a:effectLst/>
                <a:highlight>
                  <a:srgbClr val="C0C0C0"/>
                </a:highlight>
                <a:latin typeface="Calibri" panose="020F0502020204030204" pitchFamily="34" charset="0"/>
                <a:ea typeface="Calibri" panose="020F0502020204030204" pitchFamily="34" charset="0"/>
                <a:cs typeface="Times New Roman" panose="02020603050405020304" pitchFamily="18" charset="0"/>
                <a:hlinkClick r:id="rId2"/>
              </a:rPr>
              <a:t>http://www.hi-edu.ru/e-books/xbook028/01/</a:t>
            </a:r>
            <a:r>
              <a:rPr lang="ru-RU" sz="2000" b="1" dirty="0">
                <a:effectLst/>
                <a:highlight>
                  <a:srgbClr val="C0C0C0"/>
                </a:highlight>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Языковой стиль</a:t>
            </a:r>
            <a:r>
              <a:rPr lang="ru-RU" sz="2000" dirty="0">
                <a:effectLst/>
                <a:latin typeface="Calibri" panose="020F0502020204030204" pitchFamily="34" charset="0"/>
                <a:ea typeface="Calibri" panose="020F0502020204030204" pitchFamily="34" charset="0"/>
                <a:cs typeface="Times New Roman" panose="02020603050405020304" pitchFamily="18" charset="0"/>
              </a:rPr>
              <a:t> – выбор и организация языковых средств в высказывании и способ построения высказывания.</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Стилистика изучает:</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сущность стиля</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стилистические нормы и категории</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характеризует стилеобразующие факторы</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разделяет стиль на виды и типы</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2227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B4DA3CA9-D1B9-4FDB-A330-C3EB6FC67EAB}"/>
              </a:ext>
            </a:extLst>
          </p:cNvPr>
          <p:cNvSpPr txBox="1"/>
          <p:nvPr/>
        </p:nvSpPr>
        <p:spPr>
          <a:xfrm>
            <a:off x="1632154" y="1266869"/>
            <a:ext cx="9566787" cy="4324261"/>
          </a:xfrm>
          <a:prstGeom prst="rect">
            <a:avLst/>
          </a:prstGeom>
          <a:noFill/>
        </p:spPr>
        <p:txBody>
          <a:bodyPr wrap="square">
            <a:spAutoFit/>
          </a:bodyPr>
          <a:lstStyle/>
          <a:p>
            <a:pPr>
              <a:lnSpc>
                <a:spcPct val="115000"/>
              </a:lnSpc>
              <a:spcAft>
                <a:spcPts val="1000"/>
              </a:spcAft>
            </a:pPr>
            <a:r>
              <a:rPr lang="ru-RU" sz="2000" b="1" u="sng" dirty="0">
                <a:effectLst/>
                <a:latin typeface="Calibri" panose="020F0502020204030204" pitchFamily="34" charset="0"/>
                <a:ea typeface="Calibri" panose="020F0502020204030204" pitchFamily="34" charset="0"/>
                <a:cs typeface="Times New Roman" panose="02020603050405020304" pitchFamily="18" charset="0"/>
              </a:rPr>
              <a:t>Информационные:</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новизна, актуальность факта, его оперативная подача.</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новость</a:t>
            </a:r>
            <a:r>
              <a:rPr lang="ru-RU" sz="2000" dirty="0">
                <a:effectLst/>
                <a:latin typeface="Calibri" panose="020F0502020204030204" pitchFamily="34" charset="0"/>
                <a:ea typeface="Calibri" panose="020F0502020204030204" pitchFamily="34" charset="0"/>
                <a:cs typeface="Times New Roman" panose="02020603050405020304" pitchFamily="18"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заметка</a:t>
            </a:r>
            <a:r>
              <a:rPr lang="ru-RU" sz="2000" dirty="0">
                <a:effectLst/>
                <a:latin typeface="Calibri" panose="020F0502020204030204" pitchFamily="34" charset="0"/>
                <a:ea typeface="Calibri" panose="020F0502020204030204" pitchFamily="34" charset="0"/>
                <a:cs typeface="Times New Roman" panose="02020603050405020304" pitchFamily="18" charset="0"/>
              </a:rPr>
              <a:t> (достаточно подробно, но лаконично излагается факт и его наиболее важные составляющие),</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b="1" dirty="0">
                <a:effectLst/>
                <a:latin typeface="Calibri" panose="020F0502020204030204" pitchFamily="34" charset="0"/>
                <a:ea typeface="Calibri" panose="020F0502020204030204" pitchFamily="34" charset="0"/>
                <a:cs typeface="Times New Roman" panose="02020603050405020304" pitchFamily="18" charset="0"/>
              </a:rPr>
              <a:t>репортаж</a:t>
            </a:r>
            <a:r>
              <a:rPr lang="ru-RU" sz="2000" dirty="0">
                <a:effectLst/>
                <a:latin typeface="Calibri" panose="020F0502020204030204" pitchFamily="34" charset="0"/>
                <a:ea typeface="Calibri" panose="020F0502020204030204" pitchFamily="34" charset="0"/>
                <a:cs typeface="Times New Roman" panose="02020603050405020304" pitchFamily="18" charset="0"/>
              </a:rPr>
              <a:t> (автор эмоционально воспринимает факты и рассказывает о них как очевидец, эффект присутствия, сопереживания, достоверности),</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интервью</a:t>
            </a:r>
            <a:r>
              <a:rPr lang="ru-RU" sz="2000" dirty="0">
                <a:effectLst/>
                <a:latin typeface="Calibri" panose="020F0502020204030204" pitchFamily="34" charset="0"/>
                <a:ea typeface="Calibri" panose="020F0502020204030204" pitchFamily="34" charset="0"/>
                <a:cs typeface="Times New Roman" panose="02020603050405020304" pitchFamily="18" charset="0"/>
              </a:rPr>
              <a:t> (те же особенности, что репортаж и пользуется практически всеми средствами публицистики. Это представляющие общественный интерес ответы конкретного лица, группы лиц),</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отчет</a:t>
            </a:r>
            <a:r>
              <a:rPr lang="ru-RU" sz="2000" dirty="0">
                <a:effectLst/>
                <a:latin typeface="Calibri" panose="020F0502020204030204" pitchFamily="34" charset="0"/>
                <a:ea typeface="Calibri" panose="020F0502020204030204" pitchFamily="34" charset="0"/>
                <a:cs typeface="Times New Roman" panose="02020603050405020304" pitchFamily="18" charset="0"/>
              </a:rPr>
              <a:t> (информационное сообщение, чаще всего о мероприятии).</a:t>
            </a:r>
            <a:endParaRPr lang="cs-CZ" sz="2000" dirty="0"/>
          </a:p>
        </p:txBody>
      </p:sp>
    </p:spTree>
    <p:extLst>
      <p:ext uri="{BB962C8B-B14F-4D97-AF65-F5344CB8AC3E}">
        <p14:creationId xmlns:p14="http://schemas.microsoft.com/office/powerpoint/2010/main" val="765611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EEA59DD2-0E96-4DF0-8647-C2D0DAEB3A8A}"/>
              </a:ext>
            </a:extLst>
          </p:cNvPr>
          <p:cNvSpPr txBox="1"/>
          <p:nvPr/>
        </p:nvSpPr>
        <p:spPr>
          <a:xfrm>
            <a:off x="1759973" y="1203185"/>
            <a:ext cx="9635613" cy="4760278"/>
          </a:xfrm>
          <a:prstGeom prst="rect">
            <a:avLst/>
          </a:prstGeom>
          <a:noFill/>
        </p:spPr>
        <p:txBody>
          <a:bodyPr wrap="square">
            <a:spAutoFit/>
          </a:bodyPr>
          <a:lstStyle/>
          <a:p>
            <a:pPr>
              <a:lnSpc>
                <a:spcPct val="115000"/>
              </a:lnSpc>
              <a:spcAft>
                <a:spcPts val="1000"/>
              </a:spcAft>
            </a:pPr>
            <a:r>
              <a:rPr lang="ru-RU" sz="2000" b="1" u="sng" dirty="0">
                <a:effectLst/>
                <a:latin typeface="Calibri" panose="020F0502020204030204" pitchFamily="34" charset="0"/>
                <a:ea typeface="Calibri" panose="020F0502020204030204" pitchFamily="34" charset="0"/>
                <a:cs typeface="Times New Roman" panose="02020603050405020304" pitchFamily="18" charset="0"/>
              </a:rPr>
              <a:t>Аналитические:</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Журналист-аналитик не ограничивается простой констатацией фактов. Он стремится анализировать, оценивать, сопоставлять явления, предлагает свое видение решения проблемы.</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Фактический материал здесь шире, он обобщается, анализируются разные аспекты проблемы.</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ru-RU" sz="2000" b="1" dirty="0">
                <a:effectLst/>
                <a:latin typeface="Calibri" panose="020F0502020204030204" pitchFamily="34" charset="0"/>
                <a:ea typeface="Calibri" panose="020F0502020204030204" pitchFamily="34" charset="0"/>
                <a:cs typeface="Times New Roman" panose="02020603050405020304" pitchFamily="18" charset="0"/>
              </a:rPr>
              <a:t>Статья </a:t>
            </a:r>
            <a:r>
              <a:rPr lang="ru-RU" sz="2000" dirty="0">
                <a:effectLst/>
                <a:latin typeface="Calibri" panose="020F0502020204030204" pitchFamily="34" charset="0"/>
                <a:ea typeface="Calibri" panose="020F0502020204030204" pitchFamily="34" charset="0"/>
                <a:cs typeface="Times New Roman" panose="02020603050405020304" pitchFamily="18" charset="0"/>
              </a:rPr>
              <a:t>– важнейший жанр. Автор обстоятельно, глубоко исследует, осмысливает и трактует предмет статьи. Статьи: </a:t>
            </a:r>
            <a:r>
              <a:rPr lang="ru-RU" sz="2000" b="1" dirty="0">
                <a:effectLst/>
                <a:latin typeface="Calibri" panose="020F0502020204030204" pitchFamily="34" charset="0"/>
                <a:ea typeface="Calibri" panose="020F0502020204030204" pitchFamily="34" charset="0"/>
                <a:cs typeface="Times New Roman" panose="02020603050405020304" pitchFamily="18" charset="0"/>
              </a:rPr>
              <a:t>научно-популярные, проблемные</a:t>
            </a:r>
            <a:r>
              <a:rPr lang="ru-RU" sz="2000" dirty="0">
                <a:effectLst/>
                <a:latin typeface="Calibri" panose="020F0502020204030204" pitchFamily="34" charset="0"/>
                <a:ea typeface="Calibri" panose="020F0502020204030204" pitchFamily="34" charset="0"/>
                <a:cs typeface="Times New Roman" panose="02020603050405020304" pitchFamily="18"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Корреспонденция</a:t>
            </a:r>
            <a:r>
              <a:rPr lang="ru-RU" sz="2000" dirty="0">
                <a:effectLst/>
                <a:latin typeface="Calibri" panose="020F0502020204030204" pitchFamily="34" charset="0"/>
                <a:ea typeface="Calibri" panose="020F0502020204030204" pitchFamily="34" charset="0"/>
                <a:cs typeface="Times New Roman" panose="02020603050405020304" pitchFamily="18" charset="0"/>
              </a:rPr>
              <a:t> (конкретный материал небольшого масштаба посвящен актуальной теме). Она может быть: информационная, аналитическая.</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Wingdings" panose="05000000000000000000" pitchFamily="2" charset="2"/>
              <a:buChar char="Ø"/>
            </a:pPr>
            <a:r>
              <a:rPr lang="ru-RU" sz="2000" b="1" dirty="0">
                <a:effectLst/>
                <a:latin typeface="Calibri" panose="020F0502020204030204" pitchFamily="34" charset="0"/>
                <a:ea typeface="Calibri" panose="020F0502020204030204" pitchFamily="34" charset="0"/>
                <a:cs typeface="Times New Roman" panose="02020603050405020304" pitchFamily="18" charset="0"/>
              </a:rPr>
              <a:t>Рецензия</a:t>
            </a:r>
            <a:r>
              <a:rPr lang="ru-RU" sz="2000" dirty="0">
                <a:effectLst/>
                <a:latin typeface="Calibri" panose="020F0502020204030204" pitchFamily="34" charset="0"/>
                <a:ea typeface="Calibri" panose="020F0502020204030204" pitchFamily="34" charset="0"/>
                <a:cs typeface="Times New Roman" panose="02020603050405020304" pitchFamily="18" charset="0"/>
              </a:rPr>
              <a:t> (журналист критикует, оценивает какое-либо произведение, напр. Театральные постановки, фильмы, книги.)</a:t>
            </a:r>
            <a:endParaRPr lang="cs-CZ" sz="2000" dirty="0"/>
          </a:p>
        </p:txBody>
      </p:sp>
    </p:spTree>
    <p:extLst>
      <p:ext uri="{BB962C8B-B14F-4D97-AF65-F5344CB8AC3E}">
        <p14:creationId xmlns:p14="http://schemas.microsoft.com/office/powerpoint/2010/main" val="1360723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EE684A7D-B5A7-44EB-9EC7-6D8820F64D04}"/>
              </a:ext>
            </a:extLst>
          </p:cNvPr>
          <p:cNvSpPr txBox="1"/>
          <p:nvPr/>
        </p:nvSpPr>
        <p:spPr>
          <a:xfrm>
            <a:off x="845575" y="276855"/>
            <a:ext cx="11139948" cy="6304290"/>
          </a:xfrm>
          <a:prstGeom prst="rect">
            <a:avLst/>
          </a:prstGeom>
        </p:spPr>
        <p:txBody>
          <a:bodyPr wrap="square">
            <a:spAutoFit/>
          </a:bodyPr>
          <a:lstStyle/>
          <a:p>
            <a:pPr>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Художественно-публицистические</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их отличие – в подаче фактов. Документальный факт на втором плане, на первом – впечатления автора, его оценка, мысли.</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Зарисовка </a:t>
            </a:r>
            <a:r>
              <a:rPr lang="ru-RU" sz="2000" dirty="0">
                <a:effectLst/>
                <a:latin typeface="Calibri" panose="020F0502020204030204" pitchFamily="34" charset="0"/>
                <a:ea typeface="Calibri" panose="020F0502020204030204" pitchFamily="34" charset="0"/>
                <a:cs typeface="Times New Roman" panose="02020603050405020304" pitchFamily="18" charset="0"/>
              </a:rPr>
              <a:t>рассказывает о не самом значимом факте, но изображает его зримо, ярко, наглядно. Отражает явление, событие, может быть конфликтной или бесконфликтной.</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Очерк </a:t>
            </a:r>
            <a:r>
              <a:rPr lang="ru-RU" sz="2000" dirty="0">
                <a:effectLst/>
                <a:latin typeface="Calibri" panose="020F0502020204030204" pitchFamily="34" charset="0"/>
                <a:ea typeface="Calibri" panose="020F0502020204030204" pitchFamily="34" charset="0"/>
                <a:cs typeface="Times New Roman" panose="02020603050405020304" pitchFamily="18" charset="0"/>
              </a:rPr>
              <a:t>позволяет журналисту ярко, оперативно и доступно для читателя отразить событие, явление, раскрыть образ интересного человека, рассказать о быте, нравах.</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По тематике: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портретный очерк,</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проблемный очерк,</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научно-популярный очерк.</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pPr>
            <a:r>
              <a:rPr lang="cs-CZ" sz="20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15000"/>
              </a:lnSpc>
              <a:spcAft>
                <a:spcPts val="1000"/>
              </a:spcAft>
              <a:buFont typeface="Wingdings" panose="05000000000000000000" pitchFamily="2" charset="2"/>
              <a:buChar char=""/>
            </a:pPr>
            <a:r>
              <a:rPr lang="ru-RU" sz="2000" b="1" dirty="0">
                <a:effectLst/>
                <a:latin typeface="Calibri" panose="020F0502020204030204" pitchFamily="34" charset="0"/>
                <a:ea typeface="Calibri" panose="020F0502020204030204" pitchFamily="34" charset="0"/>
                <a:cs typeface="Times New Roman" panose="02020603050405020304" pitchFamily="18" charset="0"/>
              </a:rPr>
              <a:t>Фельетон</a:t>
            </a:r>
            <a:r>
              <a:rPr lang="ru-RU" sz="2000" dirty="0">
                <a:effectLst/>
                <a:latin typeface="Calibri" panose="020F0502020204030204" pitchFamily="34" charset="0"/>
                <a:ea typeface="Calibri" panose="020F0502020204030204" pitchFamily="34" charset="0"/>
                <a:cs typeface="Times New Roman" panose="02020603050405020304" pitchFamily="18" charset="0"/>
              </a:rPr>
              <a:t> – это синтез трех начал: публицистического, сатирического, художественного. Часто носит характер насмешки.</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Памфлет</a:t>
            </a:r>
            <a:r>
              <a:rPr lang="ru-RU" sz="2000" dirty="0">
                <a:effectLst/>
                <a:latin typeface="Calibri" panose="020F0502020204030204" pitchFamily="34" charset="0"/>
                <a:ea typeface="Calibri" panose="020F0502020204030204" pitchFamily="34" charset="0"/>
                <a:cs typeface="Times New Roman" panose="02020603050405020304" pitchFamily="18" charset="0"/>
              </a:rPr>
              <a:t> – обличительное произведение. Главные черты: сарказм, патетика, высокая экспрессивность, злободневность, документальность.</a:t>
            </a:r>
            <a:endParaRPr lang="cs-CZ" sz="2000" dirty="0"/>
          </a:p>
        </p:txBody>
      </p:sp>
    </p:spTree>
    <p:extLst>
      <p:ext uri="{BB962C8B-B14F-4D97-AF65-F5344CB8AC3E}">
        <p14:creationId xmlns:p14="http://schemas.microsoft.com/office/powerpoint/2010/main" val="3869632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B11E326D-D2A8-4A13-8E57-4B7B4AD352ED}"/>
              </a:ext>
            </a:extLst>
          </p:cNvPr>
          <p:cNvSpPr txBox="1"/>
          <p:nvPr/>
        </p:nvSpPr>
        <p:spPr>
          <a:xfrm>
            <a:off x="0" y="0"/>
            <a:ext cx="12192000" cy="6801862"/>
          </a:xfrm>
          <a:prstGeom prst="rect">
            <a:avLst/>
          </a:prstGeom>
        </p:spPr>
        <p:txBody>
          <a:bodyPr wrap="square">
            <a:spAutoFit/>
          </a:bodyPr>
          <a:lstStyle/>
          <a:p>
            <a:pPr>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Проанализируйте текст и укажите на примерах черты публицистического стиля.</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Какая дикость! Совсем недавно объявили справедливо: падение рубля – национальная катастрофа. Но, простите, национальная катастрофа с падением рубля произошла гораздо раньше, когда рубль стал равен центу. Вот тогда надо было говорить и спохватываться. Мы все знаем: план экономических реформ никогда не был объявлен. Почему? Если его нет – тогда это авантюра, если он есть – тогда почему его скрывают? Нам известно из прессы: то там, то здесь происходят скандальные случаи приватизации за бесценок. И мы знаем, как катастрофически падает наша рядовая и блистательная наука, падает наше образование, падает медицина, миллиарды долларов в год разграбляются и увозятся из страны. Третий год мы слышим одно и то же: борьба с преступностью. Скажите, где открытые суды, где грозные приговоры? Можете вы назвать, слышали вы их?</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Функции и цели текста:</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Степень официальности:</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Фонетика:</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Лексика:</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Экспрессивность и эмоциональность:</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Морфология:</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Синтаксис:</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Позиция автора:</a:t>
            </a:r>
            <a:endParaRPr lang="cs-CZ" sz="2000" dirty="0"/>
          </a:p>
        </p:txBody>
      </p:sp>
    </p:spTree>
    <p:extLst>
      <p:ext uri="{BB962C8B-B14F-4D97-AF65-F5344CB8AC3E}">
        <p14:creationId xmlns:p14="http://schemas.microsoft.com/office/powerpoint/2010/main" val="1617969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6857FD02-AB24-481B-88B9-AD4EDE9BB7D7}"/>
              </a:ext>
            </a:extLst>
          </p:cNvPr>
          <p:cNvSpPr txBox="1"/>
          <p:nvPr/>
        </p:nvSpPr>
        <p:spPr>
          <a:xfrm>
            <a:off x="0" y="0"/>
            <a:ext cx="12260826" cy="6673622"/>
          </a:xfrm>
          <a:prstGeom prst="rect">
            <a:avLst/>
          </a:prstGeom>
        </p:spPr>
        <p:txBody>
          <a:bodyPr wrap="square">
            <a:spAutoFit/>
          </a:bodyPr>
          <a:lstStyle/>
          <a:p>
            <a:pPr>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Черты публицистического стиля:</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u="sng" dirty="0">
                <a:effectLst/>
                <a:latin typeface="Calibri" panose="020F0502020204030204" pitchFamily="34" charset="0"/>
                <a:ea typeface="Calibri" panose="020F0502020204030204" pitchFamily="34" charset="0"/>
                <a:cs typeface="Times New Roman" panose="02020603050405020304" pitchFamily="18" charset="0"/>
              </a:rPr>
              <a:t>Коммуникативными целями</a:t>
            </a:r>
            <a:r>
              <a:rPr lang="ru-RU" sz="2000" dirty="0">
                <a:effectLst/>
                <a:latin typeface="Calibri" panose="020F0502020204030204" pitchFamily="34" charset="0"/>
                <a:ea typeface="Calibri" panose="020F0502020204030204" pitchFamily="34" charset="0"/>
                <a:cs typeface="Times New Roman" panose="02020603050405020304" pitchFamily="18" charset="0"/>
              </a:rPr>
              <a:t> текста, в первую очередь, являются информационная и воздействующая.</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Так же присутствует </a:t>
            </a:r>
            <a:r>
              <a:rPr lang="ru-RU" sz="2000" u="sng" dirty="0">
                <a:effectLst/>
                <a:latin typeface="Calibri" panose="020F0502020204030204" pitchFamily="34" charset="0"/>
                <a:ea typeface="Calibri" panose="020F0502020204030204" pitchFamily="34" charset="0"/>
                <a:cs typeface="Times New Roman" panose="02020603050405020304" pitchFamily="18" charset="0"/>
              </a:rPr>
              <a:t>официальность</a:t>
            </a:r>
            <a:r>
              <a:rPr lang="ru-RU" sz="2000" dirty="0">
                <a:effectLst/>
                <a:latin typeface="Calibri" panose="020F0502020204030204" pitchFamily="34" charset="0"/>
                <a:ea typeface="Calibri" panose="020F0502020204030204" pitchFamily="34" charset="0"/>
                <a:cs typeface="Times New Roman" panose="02020603050405020304" pitchFamily="18" charset="0"/>
              </a:rPr>
              <a:t>, которая подчеркивает важность и особое значение фактов, приводимой информации («Мы все знаем: план экономических реформ никогда не был объявлен»).</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u="sng" dirty="0">
                <a:effectLst/>
                <a:latin typeface="Calibri" panose="020F0502020204030204" pitchFamily="34" charset="0"/>
                <a:ea typeface="Calibri" panose="020F0502020204030204" pitchFamily="34" charset="0"/>
                <a:cs typeface="Times New Roman" panose="02020603050405020304" pitchFamily="18" charset="0"/>
              </a:rPr>
              <a:t>Широкий диапазон лексики</a:t>
            </a:r>
            <a:r>
              <a:rPr lang="ru-RU" sz="2000" dirty="0">
                <a:effectLst/>
                <a:latin typeface="Calibri" panose="020F0502020204030204" pitchFamily="34" charset="0"/>
                <a:ea typeface="Calibri" panose="020F0502020204030204" pitchFamily="34" charset="0"/>
                <a:cs typeface="Times New Roman" panose="02020603050405020304" pitchFamily="18" charset="0"/>
              </a:rPr>
              <a:t>: начиная с научных и технических терминов и заканчивая словами обыденной просторечной лексики (дикость, разграбляются, падение рубля, цент, экономические реформы, грозные приговоры);</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u="sng" dirty="0">
                <a:effectLst/>
                <a:latin typeface="Calibri" panose="020F0502020204030204" pitchFamily="34" charset="0"/>
                <a:ea typeface="Calibri" panose="020F0502020204030204" pitchFamily="34" charset="0"/>
                <a:cs typeface="Times New Roman" panose="02020603050405020304" pitchFamily="18" charset="0"/>
              </a:rPr>
              <a:t>Наличие </a:t>
            </a:r>
            <a:r>
              <a:rPr lang="ru-RU" sz="2000" dirty="0">
                <a:effectLst/>
                <a:latin typeface="Calibri" panose="020F0502020204030204" pitchFamily="34" charset="0"/>
                <a:ea typeface="Calibri" panose="020F0502020204030204" pitchFamily="34" charset="0"/>
                <a:cs typeface="Times New Roman" panose="02020603050405020304" pitchFamily="18" charset="0"/>
              </a:rPr>
              <a:t>категорических </a:t>
            </a:r>
            <a:r>
              <a:rPr lang="ru-RU" sz="2000" u="sng" dirty="0">
                <a:effectLst/>
                <a:latin typeface="Calibri" panose="020F0502020204030204" pitchFamily="34" charset="0"/>
                <a:ea typeface="Calibri" panose="020F0502020204030204" pitchFamily="34" charset="0"/>
                <a:cs typeface="Times New Roman" panose="02020603050405020304" pitchFamily="18" charset="0"/>
              </a:rPr>
              <a:t>оценок</a:t>
            </a:r>
            <a:r>
              <a:rPr lang="ru-RU" sz="2000" dirty="0">
                <a:effectLst/>
                <a:latin typeface="Calibri" panose="020F0502020204030204" pitchFamily="34" charset="0"/>
                <a:ea typeface="Calibri" panose="020F0502020204030204" pitchFamily="34" charset="0"/>
                <a:cs typeface="Times New Roman" panose="02020603050405020304" pitchFamily="18" charset="0"/>
              </a:rPr>
              <a:t>, поданных через синтаксис и нестандартные лексические сочетания (национальная катастрофа, какая дикость, скандальные случаи приватизации, грозные приговоры, катастрофически падает);</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Непринужденное </a:t>
            </a:r>
            <a:r>
              <a:rPr lang="ru-RU" sz="2000" u="sng" dirty="0">
                <a:effectLst/>
                <a:latin typeface="Calibri" panose="020F0502020204030204" pitchFamily="34" charset="0"/>
                <a:ea typeface="Calibri" panose="020F0502020204030204" pitchFamily="34" charset="0"/>
                <a:cs typeface="Times New Roman" panose="02020603050405020304" pitchFamily="18" charset="0"/>
              </a:rPr>
              <a:t>использование одновременно экспрессивных и нейтральных языковых средств</a:t>
            </a:r>
            <a:r>
              <a:rPr lang="ru-RU" sz="2000" dirty="0">
                <a:effectLst/>
                <a:latin typeface="Calibri" panose="020F0502020204030204" pitchFamily="34" charset="0"/>
                <a:ea typeface="Calibri" panose="020F0502020204030204" pitchFamily="34" charset="0"/>
                <a:cs typeface="Times New Roman" panose="02020603050405020304" pitchFamily="18" charset="0"/>
              </a:rPr>
              <a:t> (грозные приговоры, тогда это авантюра);</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Сочетание в лексике абстрактных и конкретных понятий (национальное достояние, государство, рубль равен центу);</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Принципиальное </a:t>
            </a:r>
            <a:r>
              <a:rPr lang="ru-RU" sz="2000" u="sng" dirty="0">
                <a:effectLst/>
                <a:latin typeface="Calibri" panose="020F0502020204030204" pitchFamily="34" charset="0"/>
                <a:ea typeface="Calibri" panose="020F0502020204030204" pitchFamily="34" charset="0"/>
                <a:cs typeface="Times New Roman" panose="02020603050405020304" pitchFamily="18" charset="0"/>
              </a:rPr>
              <a:t>отождествление автора с рассказчиком</a:t>
            </a:r>
            <a:r>
              <a:rPr lang="ru-RU" sz="2000" dirty="0">
                <a:effectLst/>
                <a:latin typeface="Calibri" panose="020F0502020204030204" pitchFamily="34" charset="0"/>
                <a:ea typeface="Calibri" panose="020F0502020204030204" pitchFamily="34" charset="0"/>
                <a:cs typeface="Times New Roman" panose="02020603050405020304" pitchFamily="18"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В синтаксисе следует отметить правильность и четкость строения предложений, а также их простоту и ясность. Синтаксический параллелизм. Обращения, ввод речи Другого = диалогизм.</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r>
              <a:rPr lang="ru-RU" sz="2000" dirty="0">
                <a:effectLst/>
                <a:latin typeface="Calibri" panose="020F0502020204030204" pitchFamily="34" charset="0"/>
                <a:ea typeface="Calibri" panose="020F0502020204030204" pitchFamily="34" charset="0"/>
                <a:cs typeface="Times New Roman" panose="02020603050405020304" pitchFamily="18" charset="0"/>
              </a:rPr>
              <a:t>(источник: https://school-of-inspiration.ru/publicisticheskij-stil-cherty-i-primery)</a:t>
            </a:r>
            <a:endParaRPr lang="cs-CZ" sz="2000" dirty="0"/>
          </a:p>
        </p:txBody>
      </p:sp>
    </p:spTree>
    <p:extLst>
      <p:ext uri="{BB962C8B-B14F-4D97-AF65-F5344CB8AC3E}">
        <p14:creationId xmlns:p14="http://schemas.microsoft.com/office/powerpoint/2010/main" val="19489524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EF40B0AA-9A4B-4BFE-A503-6723C247294A}"/>
              </a:ext>
            </a:extLst>
          </p:cNvPr>
          <p:cNvSpPr txBox="1"/>
          <p:nvPr/>
        </p:nvSpPr>
        <p:spPr>
          <a:xfrm>
            <a:off x="1007806" y="382012"/>
            <a:ext cx="10176387" cy="6093976"/>
          </a:xfrm>
          <a:prstGeom prst="rect">
            <a:avLst/>
          </a:prstGeom>
        </p:spPr>
        <p:txBody>
          <a:bodyPr wrap="square">
            <a:spAutoFit/>
          </a:bodyPr>
          <a:lstStyle/>
          <a:p>
            <a:pPr algn="just">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Проанализируйте текст.</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20-е годы начались с места в карьер — старые правила игры сметает пандемия, главное и самое пугающее слово года известно уже сейчас — коронавирус. Количество заболевших в мире исчисляется сотнями тысяч, в России пока — сотнями. Но мы вовсю готовимся к смертельной атаке коронавируса, все прочие новости отошли на второй план. «РР» вместе с практиками, вирусологами и эпидемиологами отвечает на самые тревожные и важные вопросы о ситуации в России и в мире.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Коронавирус — просто еще один сезонный вирус не опаснее гриппа! — добрая половина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френдленты</a:t>
            </a:r>
            <a:r>
              <a:rPr lang="ru-RU" sz="2000" dirty="0">
                <a:effectLst/>
                <a:latin typeface="Calibri" panose="020F0502020204030204" pitchFamily="34" charset="0"/>
                <a:ea typeface="Calibri" panose="020F0502020204030204" pitchFamily="34" charset="0"/>
                <a:cs typeface="Times New Roman" panose="02020603050405020304" pitchFamily="18" charset="0"/>
              </a:rPr>
              <a:t> призывает другую одуматься и прекратить панику, пока не начался экономический коллапс. Спасайтесь, безумцы, завтра будет поздно, к нам пришла чума ХХI века, — хватается за голову вторая половина. — Выходить из дома без острой необходимости теперь неэтично, вы подвергаете смертельному риску самых уязвимых — стариков и людей с ослабленным организмом. Теперь каждый день начинается с обсуждения новых данных о вирусе, заболевших и погибших. И конечно, все как обычно разделились на две враждующие партии.</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r>
              <a:rPr lang="ru-RU" sz="2000" dirty="0">
                <a:effectLst/>
                <a:latin typeface="Calibri" panose="020F0502020204030204" pitchFamily="34" charset="0"/>
                <a:ea typeface="Calibri" panose="020F0502020204030204" pitchFamily="34" charset="0"/>
                <a:cs typeface="Times New Roman" panose="02020603050405020304" pitchFamily="18" charset="0"/>
              </a:rPr>
              <a:t>(Источник: «Русский репортер» №4, 2020 (492))</a:t>
            </a:r>
            <a:endParaRPr lang="cs-CZ" sz="2000" dirty="0"/>
          </a:p>
        </p:txBody>
      </p:sp>
    </p:spTree>
    <p:extLst>
      <p:ext uri="{BB962C8B-B14F-4D97-AF65-F5344CB8AC3E}">
        <p14:creationId xmlns:p14="http://schemas.microsoft.com/office/powerpoint/2010/main" val="42439041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9844396-1B05-44C4-AE39-DDEA81C027EF}"/>
              </a:ext>
            </a:extLst>
          </p:cNvPr>
          <p:cNvSpPr txBox="1"/>
          <p:nvPr/>
        </p:nvSpPr>
        <p:spPr>
          <a:xfrm>
            <a:off x="835740" y="912926"/>
            <a:ext cx="10825317" cy="5032147"/>
          </a:xfrm>
          <a:prstGeom prst="rect">
            <a:avLst/>
          </a:prstGeom>
          <a:noFill/>
        </p:spPr>
        <p:txBody>
          <a:bodyPr wrap="square">
            <a:spAutoFit/>
          </a:bodyPr>
          <a:lstStyle/>
          <a:p>
            <a:pPr algn="just">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Проанализируйте текст.</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Народ прищуривается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И вот жёсткая посадка. Деревенеющий рубль, прохудившийся бюджет, скудеющая продуктовая корзина, обезумевшие счета от ЖКХ и появившиеся на рынках телогрейки советского образца. Почти как у Маяковского: «Ни тебе аванса, ни пивной. Трезвость». На днях агентство «Ромир» опубликовало данные, свидетельствующие о том, что россияне «активно проедают сбережения». На нынешний день сбережения остались лишь у 27% домохозяйств, но и те тают, как весенний снег. Отвыкшее от экономии население никак не может приноровиться к падению доходов и продолжает тратить. «Едят собственные кишки», - говорят в таких случаях в народе. Благодушие тает. За «булыжник пролетариата», к счастью, никто не хватается. Но в письмах в газету всё чаще звучат неприятные вопросы: «С чего это «знать» так разгулялась?», «А есть ли у этих ребят совесть?»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r>
              <a:rPr lang="ru-RU" sz="2000" dirty="0">
                <a:effectLst/>
                <a:latin typeface="Calibri" panose="020F0502020204030204" pitchFamily="34" charset="0"/>
                <a:ea typeface="Calibri" panose="020F0502020204030204" pitchFamily="34" charset="0"/>
                <a:cs typeface="Times New Roman" panose="02020603050405020304" pitchFamily="18" charset="0"/>
              </a:rPr>
              <a:t>(источник: http://elar.uspu.ru/bitstream/uspu/9633/2/Borisova.pdf)</a:t>
            </a:r>
            <a:endParaRPr lang="cs-CZ" sz="2000" dirty="0"/>
          </a:p>
        </p:txBody>
      </p:sp>
    </p:spTree>
    <p:extLst>
      <p:ext uri="{BB962C8B-B14F-4D97-AF65-F5344CB8AC3E}">
        <p14:creationId xmlns:p14="http://schemas.microsoft.com/office/powerpoint/2010/main" val="10817887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DA35BA5A-CC45-41B2-8FBE-A90A8EB36983}"/>
              </a:ext>
            </a:extLst>
          </p:cNvPr>
          <p:cNvSpPr txBox="1"/>
          <p:nvPr/>
        </p:nvSpPr>
        <p:spPr>
          <a:xfrm>
            <a:off x="580103" y="674528"/>
            <a:ext cx="11257936" cy="5508944"/>
          </a:xfrm>
          <a:prstGeom prst="rect">
            <a:avLst/>
          </a:prstGeom>
        </p:spPr>
        <p:txBody>
          <a:bodyPr wrap="square">
            <a:spAutoFit/>
          </a:bodyPr>
          <a:lstStyle/>
          <a:p>
            <a:pPr algn="just">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НАУЧНЫЙ СТИЛЬ</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Эта разновидность литературного языка употребляется в научных трудах учёных для выражения результатов исследовательской деятельности.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Цель научного стиля — сообщение, объяснение научных результатов. Обычная форма реализации этого стиля — монолог.</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В научном стиле имеет место предварительный отбор языковых средств.</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Научный стиль реализуется в следующих присущих ему жанрах: монография, статья, диссертация, доклад, реферат, отзыв, рецензия, аннотация, учебник, лекция.</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В научном стиле широко используются следующие языковые средства: специальные слова (в том числе термины); специальная фразеология; сложные синтаксические конструкции, между которыми создаётся упорядоченная связь (для чего применяются, например, вводные слова); конструкция с обобщающими родовыми наименованиями.</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Слова употребляются преимущественно в прямом значении. Эмоционально-экспрессивные слова используются очень редко.</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В текстах научного стиля необходимы ссылки на источники, цитаты.</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40074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7FAEB10-CFC5-4832-9643-C5F09902DDF4}"/>
              </a:ext>
            </a:extLst>
          </p:cNvPr>
          <p:cNvSpPr txBox="1"/>
          <p:nvPr/>
        </p:nvSpPr>
        <p:spPr>
          <a:xfrm>
            <a:off x="791497" y="1382414"/>
            <a:ext cx="10609006" cy="4093172"/>
          </a:xfrm>
          <a:prstGeom prst="rect">
            <a:avLst/>
          </a:prstGeom>
          <a:noFill/>
        </p:spPr>
        <p:txBody>
          <a:bodyPr wrap="square">
            <a:spAutoFit/>
          </a:bodyPr>
          <a:lstStyle/>
          <a:p>
            <a:pPr algn="just">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Проанализируйте текст.</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Среди феноменологических моделей наибольшее распространение получили модели, основанные на лучевых представлениях полей рассеяния и модели базирующиеся на принципе Гюйгенса-Френеля, согласно которому каждая точка волнового фронта рассеянного поля рассматривается как источник вторичных волн. К этому типу моделей относится модель локальных источников рассеяния. Несмотря на то, что все эти модели имеют одни и те же методологические основы, они имеют особенности, которые проявляются при дополнительных упрощениях и допущениях математического и физического характера. Аналоговой моделью принято называть стохастическую модель «блестящих» точек, получившую широкое распространение при анализе рассеянных полей от объектов, которые представлены в виде совокупности локальных отражателей.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18427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D642257-AE2C-4A25-A74C-618FBEFEED1C}"/>
              </a:ext>
            </a:extLst>
          </p:cNvPr>
          <p:cNvSpPr txBox="1"/>
          <p:nvPr/>
        </p:nvSpPr>
        <p:spPr>
          <a:xfrm>
            <a:off x="2939844" y="805333"/>
            <a:ext cx="9930581" cy="5247334"/>
          </a:xfrm>
          <a:prstGeom prst="rect">
            <a:avLst/>
          </a:prstGeom>
          <a:noFill/>
        </p:spPr>
        <p:txBody>
          <a:bodyPr wrap="square">
            <a:spAutoFit/>
          </a:bodyPr>
          <a:lstStyle/>
          <a:p>
            <a:pPr algn="just">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Образец анализа:</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highlight>
                  <a:srgbClr val="C0C0C0"/>
                </a:highlight>
                <a:latin typeface="Calibri" panose="020F0502020204030204" pitchFamily="34" charset="0"/>
                <a:ea typeface="Calibri" panose="020F0502020204030204" pitchFamily="34" charset="0"/>
                <a:cs typeface="Times New Roman" panose="02020603050405020304" pitchFamily="18" charset="0"/>
              </a:rPr>
              <a:t>Главные стилевые черты</a:t>
            </a:r>
            <a:r>
              <a:rPr lang="ru-RU" sz="2000" dirty="0">
                <a:effectLst/>
                <a:latin typeface="Calibri" panose="020F0502020204030204" pitchFamily="34" charset="0"/>
                <a:ea typeface="Calibri" panose="020F0502020204030204" pitchFamily="34" charset="0"/>
                <a:cs typeface="Times New Roman" panose="02020603050405020304" pitchFamily="18" charset="0"/>
              </a:rPr>
              <a:t> в данном отрывке таковы: </a:t>
            </a:r>
          </a:p>
          <a:p>
            <a:pPr marL="342900" indent="-342900" algn="just">
              <a:lnSpc>
                <a:spcPct val="115000"/>
              </a:lnSpc>
              <a:spcAft>
                <a:spcPts val="1000"/>
              </a:spcAft>
              <a:buFont typeface="Wingdings" panose="05000000000000000000" pitchFamily="2" charset="2"/>
              <a:buChar char="ü"/>
            </a:pPr>
            <a:r>
              <a:rPr lang="ru-RU" sz="2000" u="sng" dirty="0">
                <a:effectLst/>
                <a:latin typeface="Calibri" panose="020F0502020204030204" pitchFamily="34" charset="0"/>
                <a:ea typeface="Calibri" panose="020F0502020204030204" pitchFamily="34" charset="0"/>
                <a:cs typeface="Times New Roman" panose="02020603050405020304" pitchFamily="18" charset="0"/>
              </a:rPr>
              <a:t>употребление терминов и их последующая интерпретация, </a:t>
            </a:r>
          </a:p>
          <a:p>
            <a:pPr marL="342900" indent="-342900" algn="just">
              <a:lnSpc>
                <a:spcPct val="115000"/>
              </a:lnSpc>
              <a:spcAft>
                <a:spcPts val="1000"/>
              </a:spcAft>
              <a:buFont typeface="Wingdings" panose="05000000000000000000" pitchFamily="2" charset="2"/>
              <a:buChar char="ü"/>
            </a:pPr>
            <a:r>
              <a:rPr lang="ru-RU" sz="2000" u="sng" dirty="0">
                <a:effectLst/>
                <a:latin typeface="Calibri" panose="020F0502020204030204" pitchFamily="34" charset="0"/>
                <a:ea typeface="Calibri" panose="020F0502020204030204" pitchFamily="34" charset="0"/>
                <a:cs typeface="Times New Roman" panose="02020603050405020304" pitchFamily="18" charset="0"/>
              </a:rPr>
              <a:t>безликость авторского «я», </a:t>
            </a:r>
          </a:p>
          <a:p>
            <a:pPr marL="342900" indent="-342900" algn="just">
              <a:lnSpc>
                <a:spcPct val="115000"/>
              </a:lnSpc>
              <a:spcAft>
                <a:spcPts val="1000"/>
              </a:spcAft>
              <a:buFont typeface="Wingdings" panose="05000000000000000000" pitchFamily="2" charset="2"/>
              <a:buChar char="ü"/>
            </a:pPr>
            <a:r>
              <a:rPr lang="ru-RU" sz="2000" u="sng" dirty="0" err="1">
                <a:effectLst/>
                <a:latin typeface="Calibri" panose="020F0502020204030204" pitchFamily="34" charset="0"/>
                <a:ea typeface="Calibri" panose="020F0502020204030204" pitchFamily="34" charset="0"/>
                <a:cs typeface="Times New Roman" panose="02020603050405020304" pitchFamily="18" charset="0"/>
              </a:rPr>
              <a:t>монологичность</a:t>
            </a:r>
            <a:r>
              <a:rPr lang="ru-RU" sz="2000" u="sng" dirty="0">
                <a:effectLst/>
                <a:latin typeface="Calibri" panose="020F0502020204030204" pitchFamily="34" charset="0"/>
                <a:ea typeface="Calibri" panose="020F0502020204030204" pitchFamily="34" charset="0"/>
                <a:cs typeface="Times New Roman" panose="02020603050405020304" pitchFamily="18" charset="0"/>
              </a:rPr>
              <a:t>, </a:t>
            </a:r>
          </a:p>
          <a:p>
            <a:pPr marL="342900" indent="-342900" algn="just">
              <a:lnSpc>
                <a:spcPct val="115000"/>
              </a:lnSpc>
              <a:spcAft>
                <a:spcPts val="1000"/>
              </a:spcAft>
              <a:buFont typeface="Wingdings" panose="05000000000000000000" pitchFamily="2" charset="2"/>
              <a:buChar char="ü"/>
            </a:pPr>
            <a:r>
              <a:rPr lang="ru-RU" sz="2000" u="sng" dirty="0">
                <a:effectLst/>
                <a:latin typeface="Calibri" panose="020F0502020204030204" pitchFamily="34" charset="0"/>
                <a:ea typeface="Calibri" panose="020F0502020204030204" pitchFamily="34" charset="0"/>
                <a:cs typeface="Times New Roman" panose="02020603050405020304" pitchFamily="18" charset="0"/>
              </a:rPr>
              <a:t>однозначность слов, </a:t>
            </a:r>
          </a:p>
          <a:p>
            <a:pPr marL="342900" indent="-342900" algn="just">
              <a:lnSpc>
                <a:spcPct val="115000"/>
              </a:lnSpc>
              <a:spcAft>
                <a:spcPts val="1000"/>
              </a:spcAft>
              <a:buFont typeface="Wingdings" panose="05000000000000000000" pitchFamily="2" charset="2"/>
              <a:buChar char="ü"/>
            </a:pPr>
            <a:r>
              <a:rPr lang="ru-RU" sz="2000" u="sng" dirty="0">
                <a:effectLst/>
                <a:latin typeface="Calibri" panose="020F0502020204030204" pitchFamily="34" charset="0"/>
                <a:ea typeface="Calibri" panose="020F0502020204030204" pitchFamily="34" charset="0"/>
                <a:cs typeface="Times New Roman" panose="02020603050405020304" pitchFamily="18" charset="0"/>
              </a:rPr>
              <a:t>доказательное изложение, </a:t>
            </a:r>
          </a:p>
          <a:p>
            <a:pPr marL="342900" indent="-342900" algn="just">
              <a:lnSpc>
                <a:spcPct val="115000"/>
              </a:lnSpc>
              <a:spcAft>
                <a:spcPts val="1000"/>
              </a:spcAft>
              <a:buFont typeface="Wingdings" panose="05000000000000000000" pitchFamily="2" charset="2"/>
              <a:buChar char="ü"/>
            </a:pPr>
            <a:r>
              <a:rPr lang="ru-RU" sz="2000" u="sng" dirty="0">
                <a:effectLst/>
                <a:latin typeface="Calibri" panose="020F0502020204030204" pitchFamily="34" charset="0"/>
                <a:ea typeface="Calibri" panose="020F0502020204030204" pitchFamily="34" charset="0"/>
                <a:cs typeface="Times New Roman" panose="02020603050405020304" pitchFamily="18" charset="0"/>
              </a:rPr>
              <a:t>наличие важной информации, </a:t>
            </a:r>
          </a:p>
          <a:p>
            <a:pPr marL="342900" indent="-342900" algn="just">
              <a:lnSpc>
                <a:spcPct val="115000"/>
              </a:lnSpc>
              <a:spcAft>
                <a:spcPts val="1000"/>
              </a:spcAft>
              <a:buFont typeface="Wingdings" panose="05000000000000000000" pitchFamily="2" charset="2"/>
              <a:buChar char="ü"/>
            </a:pPr>
            <a:r>
              <a:rPr lang="ru-RU" sz="2000" u="sng" dirty="0">
                <a:effectLst/>
                <a:latin typeface="Calibri" panose="020F0502020204030204" pitchFamily="34" charset="0"/>
                <a:ea typeface="Calibri" panose="020F0502020204030204" pitchFamily="34" charset="0"/>
                <a:cs typeface="Times New Roman" panose="02020603050405020304" pitchFamily="18" charset="0"/>
              </a:rPr>
              <a:t>официальность, </a:t>
            </a:r>
          </a:p>
          <a:p>
            <a:pPr marL="342900" indent="-342900" algn="just">
              <a:lnSpc>
                <a:spcPct val="115000"/>
              </a:lnSpc>
              <a:spcAft>
                <a:spcPts val="1000"/>
              </a:spcAft>
              <a:buFont typeface="Wingdings" panose="05000000000000000000" pitchFamily="2" charset="2"/>
              <a:buChar char="ü"/>
            </a:pPr>
            <a:r>
              <a:rPr lang="ru-RU" sz="2000" u="sng" dirty="0">
                <a:effectLst/>
                <a:latin typeface="Calibri" panose="020F0502020204030204" pitchFamily="34" charset="0"/>
                <a:ea typeface="Calibri" panose="020F0502020204030204" pitchFamily="34" charset="0"/>
                <a:cs typeface="Times New Roman" panose="02020603050405020304" pitchFamily="18" charset="0"/>
              </a:rPr>
              <a:t>точность, </a:t>
            </a:r>
            <a:r>
              <a:rPr lang="ru-RU" sz="2000" u="sng" dirty="0">
                <a:latin typeface="Calibri" panose="020F0502020204030204" pitchFamily="34" charset="0"/>
                <a:ea typeface="Calibri" panose="020F0502020204030204" pitchFamily="34" charset="0"/>
                <a:cs typeface="Times New Roman" panose="02020603050405020304" pitchFamily="18" charset="0"/>
              </a:rPr>
              <a:t>четкость изложения,</a:t>
            </a:r>
            <a:endParaRPr lang="ru-RU" sz="2000" u="sng"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15000"/>
              </a:lnSpc>
              <a:spcAft>
                <a:spcPts val="1000"/>
              </a:spcAft>
              <a:buFont typeface="Wingdings" panose="05000000000000000000" pitchFamily="2" charset="2"/>
              <a:buChar char="ü"/>
            </a:pPr>
            <a:r>
              <a:rPr lang="ru-RU" sz="2000" u="sng" dirty="0" err="1">
                <a:effectLst/>
                <a:latin typeface="Calibri" panose="020F0502020204030204" pitchFamily="34" charset="0"/>
                <a:ea typeface="Calibri" panose="020F0502020204030204" pitchFamily="34" charset="0"/>
                <a:cs typeface="Times New Roman" panose="02020603050405020304" pitchFamily="18" charset="0"/>
              </a:rPr>
              <a:t>стандартизованность</a:t>
            </a:r>
            <a:r>
              <a:rPr lang="ru-RU" sz="2000" u="sng" dirty="0">
                <a:effectLst/>
                <a:latin typeface="Calibri" panose="020F0502020204030204" pitchFamily="34" charset="0"/>
                <a:ea typeface="Calibri" panose="020F0502020204030204" pitchFamily="34" charset="0"/>
                <a:cs typeface="Times New Roman" panose="02020603050405020304" pitchFamily="18"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8465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A9F62BDC-25A5-4CA3-BC03-E935B4645608}"/>
              </a:ext>
            </a:extLst>
          </p:cNvPr>
          <p:cNvSpPr txBox="1"/>
          <p:nvPr/>
        </p:nvSpPr>
        <p:spPr>
          <a:xfrm>
            <a:off x="1580225" y="2389903"/>
            <a:ext cx="10324730" cy="1743811"/>
          </a:xfrm>
          <a:prstGeom prst="rect">
            <a:avLst/>
          </a:prstGeom>
          <a:noFill/>
        </p:spPr>
        <p:txBody>
          <a:bodyPr wrap="square">
            <a:spAutoFit/>
          </a:bodyPr>
          <a:lstStyle/>
          <a:p>
            <a:pPr>
              <a:lnSpc>
                <a:spcPct val="115000"/>
              </a:lnSpc>
              <a:spcAft>
                <a:spcPts val="1000"/>
              </a:spcAft>
            </a:pPr>
            <a:r>
              <a:rPr lang="ru-RU" sz="2000" b="1" u="sng" dirty="0">
                <a:effectLst/>
                <a:latin typeface="Calibri" panose="020F0502020204030204" pitchFamily="34" charset="0"/>
                <a:ea typeface="Calibri" panose="020F0502020204030204" pitchFamily="34" charset="0"/>
                <a:cs typeface="Times New Roman" panose="02020603050405020304" pitchFamily="18" charset="0"/>
              </a:rPr>
              <a:t>Стилеобразующие факторы:</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a:t>
            </a:r>
            <a:r>
              <a:rPr lang="ru-RU" sz="2000" b="1" dirty="0">
                <a:effectLst/>
                <a:latin typeface="Calibri" panose="020F0502020204030204" pitchFamily="34" charset="0"/>
                <a:ea typeface="Calibri" panose="020F0502020204030204" pitchFamily="34" charset="0"/>
                <a:cs typeface="Times New Roman" panose="02020603050405020304" pitchFamily="18" charset="0"/>
              </a:rPr>
              <a:t>объективные</a:t>
            </a:r>
            <a:r>
              <a:rPr lang="ru-RU" sz="2000" dirty="0">
                <a:effectLst/>
                <a:latin typeface="Calibri" panose="020F0502020204030204" pitchFamily="34" charset="0"/>
                <a:ea typeface="Calibri" panose="020F0502020204030204" pitchFamily="34" charset="0"/>
                <a:cs typeface="Times New Roman" panose="02020603050405020304" pitchFamily="18" charset="0"/>
              </a:rPr>
              <a:t>: функция</a:t>
            </a:r>
            <a:r>
              <a:rPr lang="cs-CZ" sz="2000" dirty="0">
                <a:effectLst/>
                <a:latin typeface="Calibri" panose="020F0502020204030204" pitchFamily="34" charset="0"/>
                <a:ea typeface="Calibri" panose="020F0502020204030204" pitchFamily="34" charset="0"/>
                <a:cs typeface="Times New Roman" panose="02020603050405020304" pitchFamily="18" charset="0"/>
              </a:rPr>
              <a:t>,</a:t>
            </a:r>
            <a:r>
              <a:rPr lang="ru-RU" sz="2000" dirty="0">
                <a:effectLst/>
                <a:latin typeface="Calibri" panose="020F0502020204030204" pitchFamily="34" charset="0"/>
                <a:ea typeface="Calibri" panose="020F0502020204030204" pitchFamily="34" charset="0"/>
                <a:cs typeface="Times New Roman" panose="02020603050405020304" pitchFamily="18" charset="0"/>
              </a:rPr>
              <a:t> тема, форма, среда, непосредственность общения</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a:t>
            </a:r>
            <a:r>
              <a:rPr lang="ru-RU" sz="2000" b="1" dirty="0">
                <a:effectLst/>
                <a:latin typeface="Calibri" panose="020F0502020204030204" pitchFamily="34" charset="0"/>
                <a:ea typeface="Calibri" panose="020F0502020204030204" pitchFamily="34" charset="0"/>
                <a:cs typeface="Times New Roman" panose="02020603050405020304" pitchFamily="18" charset="0"/>
              </a:rPr>
              <a:t>субъективные</a:t>
            </a:r>
            <a:r>
              <a:rPr lang="ru-RU" sz="2000" dirty="0">
                <a:effectLst/>
                <a:latin typeface="Calibri" panose="020F0502020204030204" pitchFamily="34" charset="0"/>
                <a:ea typeface="Calibri" panose="020F0502020204030204" pitchFamily="34" charset="0"/>
                <a:cs typeface="Times New Roman" panose="02020603050405020304" pitchFamily="18" charset="0"/>
              </a:rPr>
              <a:t>: характер, возраст, пол, профессия, социальный слой, образование говорящего</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4145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FA6D09C4-E0EB-4F66-AD93-5B0AF6840B39}"/>
              </a:ext>
            </a:extLst>
          </p:cNvPr>
          <p:cNvSpPr txBox="1"/>
          <p:nvPr/>
        </p:nvSpPr>
        <p:spPr>
          <a:xfrm>
            <a:off x="0" y="54857"/>
            <a:ext cx="12192000" cy="6832640"/>
          </a:xfrm>
          <a:prstGeom prst="rect">
            <a:avLst/>
          </a:prstGeom>
        </p:spPr>
        <p:txBody>
          <a:bodyPr wrap="square">
            <a:spAutoFit/>
          </a:bodyPr>
          <a:lstStyle/>
          <a:p>
            <a:pPr algn="just">
              <a:lnSpc>
                <a:spcPct val="115000"/>
              </a:lnSpc>
              <a:spcAft>
                <a:spcPts val="1000"/>
              </a:spcAft>
            </a:pPr>
            <a:r>
              <a:rPr lang="ru-RU" sz="2000" dirty="0">
                <a:effectLst/>
                <a:highlight>
                  <a:srgbClr val="C0C0C0"/>
                </a:highlight>
                <a:latin typeface="Calibri" panose="020F0502020204030204" pitchFamily="34" charset="0"/>
                <a:ea typeface="Calibri" panose="020F0502020204030204" pitchFamily="34" charset="0"/>
                <a:cs typeface="Times New Roman" panose="02020603050405020304" pitchFamily="18" charset="0"/>
              </a:rPr>
              <a:t>Дополнительно</a:t>
            </a:r>
            <a:r>
              <a:rPr lang="ru-RU" sz="2000" dirty="0">
                <a:effectLst/>
                <a:latin typeface="Calibri" panose="020F0502020204030204" pitchFamily="34" charset="0"/>
                <a:ea typeface="Calibri" panose="020F0502020204030204" pitchFamily="34" charset="0"/>
                <a:cs typeface="Times New Roman" panose="02020603050405020304" pitchFamily="18" charset="0"/>
              </a:rPr>
              <a:t> можно назвать следующие черты:</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1)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терминологичность</a:t>
            </a:r>
            <a:r>
              <a:rPr lang="ru-RU" sz="2000" dirty="0">
                <a:effectLst/>
                <a:latin typeface="Calibri" panose="020F0502020204030204" pitchFamily="34" charset="0"/>
                <a:ea typeface="Calibri" panose="020F0502020204030204" pitchFamily="34" charset="0"/>
                <a:cs typeface="Times New Roman" panose="02020603050405020304" pitchFamily="18" charset="0"/>
              </a:rPr>
              <a:t> (феноменологические модели, модели основанные на лучевых представлениях полей рассеяния, совокупности локальных отражателей);</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2) количественное </a:t>
            </a:r>
            <a:r>
              <a:rPr lang="ru-RU" sz="2000" u="sng" dirty="0">
                <a:effectLst/>
                <a:latin typeface="Calibri" panose="020F0502020204030204" pitchFamily="34" charset="0"/>
                <a:ea typeface="Calibri" panose="020F0502020204030204" pitchFamily="34" charset="0"/>
                <a:cs typeface="Times New Roman" panose="02020603050405020304" pitchFamily="18" charset="0"/>
              </a:rPr>
              <a:t>преобладание существительных и прилагательных</a:t>
            </a:r>
            <a:r>
              <a:rPr lang="ru-RU" sz="2000" dirty="0">
                <a:effectLst/>
                <a:latin typeface="Calibri" panose="020F0502020204030204" pitchFamily="34" charset="0"/>
                <a:ea typeface="Calibri" panose="020F0502020204030204" pitchFamily="34" charset="0"/>
                <a:cs typeface="Times New Roman" panose="02020603050405020304" pitchFamily="18" charset="0"/>
              </a:rPr>
              <a:t> в тексте над глаголами (Аналоговой моделью принято называть стохастическую модель «блестящих» точек,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получивую</a:t>
            </a:r>
            <a:r>
              <a:rPr lang="ru-RU" sz="2000" dirty="0">
                <a:effectLst/>
                <a:latin typeface="Calibri" panose="020F0502020204030204" pitchFamily="34" charset="0"/>
                <a:ea typeface="Calibri" panose="020F0502020204030204" pitchFamily="34" charset="0"/>
                <a:cs typeface="Times New Roman" panose="02020603050405020304" pitchFamily="18" charset="0"/>
              </a:rPr>
              <a:t> широкое распространение при анализе рассеянных полей от объектов, которые представлены в виде совокупности локальных отражателей);</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3) выбор </a:t>
            </a:r>
            <a:r>
              <a:rPr lang="ru-RU" sz="2000" u="sng" dirty="0">
                <a:effectLst/>
                <a:latin typeface="Calibri" panose="020F0502020204030204" pitchFamily="34" charset="0"/>
                <a:ea typeface="Calibri" panose="020F0502020204030204" pitchFamily="34" charset="0"/>
                <a:cs typeface="Times New Roman" panose="02020603050405020304" pitchFamily="18" charset="0"/>
              </a:rPr>
              <a:t>отглагольных оборотов и слов</a:t>
            </a:r>
            <a:r>
              <a:rPr lang="ru-RU" sz="2000" dirty="0">
                <a:effectLst/>
                <a:latin typeface="Calibri" panose="020F0502020204030204" pitchFamily="34" charset="0"/>
                <a:ea typeface="Calibri" panose="020F0502020204030204" pitchFamily="34" charset="0"/>
                <a:cs typeface="Times New Roman" panose="02020603050405020304" pitchFamily="18" charset="0"/>
              </a:rPr>
              <a:t> (широкое распространение, отражатели, допущения и пр.);</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4) </a:t>
            </a:r>
            <a:r>
              <a:rPr lang="ru-RU" sz="2000" u="sng" dirty="0">
                <a:effectLst/>
                <a:latin typeface="Calibri" panose="020F0502020204030204" pitchFamily="34" charset="0"/>
                <a:ea typeface="Calibri" panose="020F0502020204030204" pitchFamily="34" charset="0"/>
                <a:cs typeface="Times New Roman" panose="02020603050405020304" pitchFamily="18" charset="0"/>
              </a:rPr>
              <a:t>использование глаголов в настоящем времени</a:t>
            </a:r>
            <a:r>
              <a:rPr lang="ru-RU" sz="2000" dirty="0">
                <a:effectLst/>
                <a:latin typeface="Calibri" panose="020F0502020204030204" pitchFamily="34" charset="0"/>
                <a:ea typeface="Calibri" panose="020F0502020204030204" pitchFamily="34" charset="0"/>
                <a:cs typeface="Times New Roman" panose="02020603050405020304" pitchFamily="18" charset="0"/>
              </a:rPr>
              <a:t>, которые выражают «</a:t>
            </a:r>
            <a:r>
              <a:rPr lang="ru-RU" sz="2000" u="sng" dirty="0">
                <a:effectLst/>
                <a:latin typeface="Calibri" panose="020F0502020204030204" pitchFamily="34" charset="0"/>
                <a:ea typeface="Calibri" panose="020F0502020204030204" pitchFamily="34" charset="0"/>
                <a:cs typeface="Times New Roman" panose="02020603050405020304" pitchFamily="18" charset="0"/>
              </a:rPr>
              <a:t>вневременное</a:t>
            </a:r>
            <a:r>
              <a:rPr lang="ru-RU" sz="2000" dirty="0">
                <a:effectLst/>
                <a:latin typeface="Calibri" panose="020F0502020204030204" pitchFamily="34" charset="0"/>
                <a:ea typeface="Calibri" panose="020F0502020204030204" pitchFamily="34" charset="0"/>
                <a:cs typeface="Times New Roman" panose="02020603050405020304" pitchFamily="18" charset="0"/>
              </a:rPr>
              <a:t>», другими словами, признаковое значение и у которых ослаблено лексико-грамматическое значение времени, лица, числа (принято называть, представлены, получили);</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5) широкое применение </a:t>
            </a:r>
            <a:r>
              <a:rPr lang="ru-RU" sz="2000" u="sng" dirty="0">
                <a:effectLst/>
                <a:latin typeface="Calibri" panose="020F0502020204030204" pitchFamily="34" charset="0"/>
                <a:ea typeface="Calibri" panose="020F0502020204030204" pitchFamily="34" charset="0"/>
                <a:cs typeface="Times New Roman" panose="02020603050405020304" pitchFamily="18" charset="0"/>
              </a:rPr>
              <a:t>предложений большой длины</a:t>
            </a:r>
            <a:r>
              <a:rPr lang="ru-RU" sz="2000" dirty="0">
                <a:effectLst/>
                <a:latin typeface="Calibri" panose="020F0502020204030204" pitchFamily="34" charset="0"/>
                <a:ea typeface="Calibri" panose="020F0502020204030204" pitchFamily="34" charset="0"/>
                <a:cs typeface="Times New Roman" panose="02020603050405020304" pitchFamily="18" charset="0"/>
              </a:rPr>
              <a:t>, и при этом следует отметить их безличный характер в совокупности с пассивными конструкциями и необычным расположением членов предложений (Среди феноменологических моделей наибольшее распространение получили модели основанные на лучевых представлениях полей рассеяния и модели базирующиеся на принципе Гюйгенса-Френеля, согласно которому каждая точка волнового фронта рассеянного поля рассматривается как источник вторичных волн).</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r>
              <a:rPr lang="ru-RU" sz="2000" dirty="0">
                <a:effectLst/>
                <a:latin typeface="Calibri" panose="020F0502020204030204" pitchFamily="34" charset="0"/>
                <a:ea typeface="Calibri" panose="020F0502020204030204" pitchFamily="34" charset="0"/>
                <a:cs typeface="Times New Roman" panose="02020603050405020304" pitchFamily="18" charset="0"/>
              </a:rPr>
              <a:t>(источник: https://school-of-inspiration.ru/nauchnyj-stil-ponyatie-priznaki-i-primery#primer1)</a:t>
            </a:r>
            <a:endParaRPr lang="cs-CZ" sz="2000" dirty="0"/>
          </a:p>
        </p:txBody>
      </p:sp>
    </p:spTree>
    <p:extLst>
      <p:ext uri="{BB962C8B-B14F-4D97-AF65-F5344CB8AC3E}">
        <p14:creationId xmlns:p14="http://schemas.microsoft.com/office/powerpoint/2010/main" val="39589913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84A4DF2-C3CD-4010-9729-C3D01D688258}"/>
              </a:ext>
            </a:extLst>
          </p:cNvPr>
          <p:cNvSpPr txBox="1"/>
          <p:nvPr/>
        </p:nvSpPr>
        <p:spPr>
          <a:xfrm>
            <a:off x="870154" y="1400632"/>
            <a:ext cx="10451691" cy="4606133"/>
          </a:xfrm>
          <a:prstGeom prst="rect">
            <a:avLst/>
          </a:prstGeom>
          <a:noFill/>
        </p:spPr>
        <p:txBody>
          <a:bodyPr wrap="square">
            <a:spAutoFit/>
          </a:bodyPr>
          <a:lstStyle/>
          <a:p>
            <a:pPr algn="just">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Укажите языковые "приметы" научного стиля в тексте.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Методы передачи записок в классе</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1. Дальнее расстояние. Метод поруки.  Уровень опасности: 4 из 5.</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Передавать записки на дальнее расстояние вообще опасно, а схема со многими вовлеченными элементами опасна сама по себе: процесс протяжен во времени, и кто-нибудь все равно облажается. Но может подойти, если у класса высокие показатели сплоченности. Включает в себя детали всех остальных способов.</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2. Дальнее расстояние. Метод навеса.  Уровень опасности: 5 из 5.</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Неестественное перемещение инородных элементов по пространству класса бросается в глаза, но происходит настолько быстро, что его можно провернуть, пока учитель отвернулся. К тому же бросок навесом смягчит удар и сделает приземление записки мягким.</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00961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0CB8E8D-11FC-4259-9C8F-FD469D7B36C7}"/>
              </a:ext>
            </a:extLst>
          </p:cNvPr>
          <p:cNvSpPr txBox="1"/>
          <p:nvPr/>
        </p:nvSpPr>
        <p:spPr>
          <a:xfrm>
            <a:off x="968477" y="771850"/>
            <a:ext cx="10255045" cy="5550237"/>
          </a:xfrm>
          <a:prstGeom prst="rect">
            <a:avLst/>
          </a:prstGeom>
          <a:noFill/>
        </p:spPr>
        <p:txBody>
          <a:bodyPr wrap="square">
            <a:spAutoFit/>
          </a:bodyPr>
          <a:lstStyle/>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3. Близкое расстояние. Метод перевертыша.  Степень опасности: 3 из 5.</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Передать записку человеку, сидящему сзади, сложнее, чем кажется на первый взгляд. Учитель хорошо натренирован на подглядывания у впереди и сзади сидящих, потому что по этой линии пишут один вариант контрольной. Но, если заручиться поддержкой, можно выработать неплохую стратегию, научившись выгибать руку особенным образом, не разворачивая корпуса.</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4. Близкое расстояние. Метод «Рука в руку». Степень опасности: 2 из 5.</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Просто протянуть руку чуть ниже поверхности парты и передать записку сидящему через проход. Метод особенно подходит обладателям небольших классов и сидящим на рядах, удаленных от учителя.</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5. Близкое расстояние. Метод «Брось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каку</a:t>
            </a:r>
            <a:r>
              <a:rPr lang="ru-RU" sz="2000" dirty="0">
                <a:effectLst/>
                <a:latin typeface="Calibri" panose="020F0502020204030204" pitchFamily="34" charset="0"/>
                <a:ea typeface="Calibri" panose="020F0502020204030204" pitchFamily="34" charset="0"/>
                <a:cs typeface="Times New Roman" panose="02020603050405020304" pitchFamily="18" charset="0"/>
              </a:rPr>
              <a:t>». Степень опасности: 3 из 5.</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r>
              <a:rPr lang="ru-RU" sz="2000" dirty="0">
                <a:effectLst/>
                <a:latin typeface="Calibri" panose="020F0502020204030204" pitchFamily="34" charset="0"/>
                <a:ea typeface="Calibri" panose="020F0502020204030204" pitchFamily="34" charset="0"/>
                <a:cs typeface="Times New Roman" panose="02020603050405020304" pitchFamily="18" charset="0"/>
              </a:rPr>
              <a:t>Легким движением руки записка сбрасывается на пол. Ваш потенциальный собеседник делает вид, что уронил ручку, и, наклоняясь, убивает двух зайцев. Не подходит для интенсивного общения — одноразовый вариант.</a:t>
            </a:r>
            <a:endParaRPr lang="cs-CZ" sz="2000" dirty="0"/>
          </a:p>
        </p:txBody>
      </p:sp>
    </p:spTree>
    <p:extLst>
      <p:ext uri="{BB962C8B-B14F-4D97-AF65-F5344CB8AC3E}">
        <p14:creationId xmlns:p14="http://schemas.microsoft.com/office/powerpoint/2010/main" val="31232138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7A330FB4-7682-4153-A82C-E2FCC800B744}"/>
              </a:ext>
            </a:extLst>
          </p:cNvPr>
          <p:cNvSpPr txBox="1"/>
          <p:nvPr/>
        </p:nvSpPr>
        <p:spPr>
          <a:xfrm>
            <a:off x="938980" y="348669"/>
            <a:ext cx="10314039" cy="6160661"/>
          </a:xfrm>
          <a:prstGeom prst="rect">
            <a:avLst/>
          </a:prstGeom>
        </p:spPr>
        <p:txBody>
          <a:bodyPr wrap="square">
            <a:spAutoFit/>
          </a:bodyPr>
          <a:lstStyle/>
          <a:p>
            <a:pPr algn="just">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Проанализируйте текст </a:t>
            </a:r>
            <a:r>
              <a:rPr lang="ru-RU" sz="2000" b="1" dirty="0">
                <a:latin typeface="Calibri" panose="020F0502020204030204" pitchFamily="34" charset="0"/>
                <a:ea typeface="Calibri" panose="020F0502020204030204" pitchFamily="34" charset="0"/>
                <a:cs typeface="Times New Roman" panose="02020603050405020304" pitchFamily="18" charset="0"/>
              </a:rPr>
              <a:t>из книги Ю.Н. Караулова «Русский язык и языковая личность». С. 35–36</a:t>
            </a:r>
            <a:r>
              <a:rPr lang="ru-RU" sz="2000" b="1" dirty="0">
                <a:effectLst/>
                <a:latin typeface="Calibri" panose="020F0502020204030204" pitchFamily="34" charset="0"/>
                <a:ea typeface="Calibri" panose="020F0502020204030204" pitchFamily="34" charset="0"/>
                <a:cs typeface="Times New Roman" panose="02020603050405020304" pitchFamily="18"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2000" dirty="0">
                <a:effectLst/>
                <a:latin typeface="Calibri" panose="020F0502020204030204" pitchFamily="34" charset="0"/>
                <a:ea typeface="Calibri" panose="020F0502020204030204" pitchFamily="34" charset="0"/>
                <a:cs typeface="Times New Roman" panose="02020603050405020304" pitchFamily="18" charset="0"/>
              </a:rPr>
              <a:t>1) Что же следует понимать под языковой личностью? 2) Каково в самом общем виде содержание этого понятия? 3) В решении этого вопроса надо, очевидно, исходить из понимания современной наукой личности вообще. 4) В психологии личность трактуется как относительно стабильная организация мотивационных предрасположений, которые возникают в процессе деятельности из взаимодействия между биологическими побуждениями и социальным и физическим окружением, условиями. 5) В повседневном понимании, говоря о личности, мы имеем в виду стиль жизни индивида или характерный способ реагирования на жизненные проблемы. 6) В итоге получается, что и по определению, и по сложившейся исследовательской практике при изучении личности и ее описании в психологии в центре внимания исследователей находятся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некогнитивные</a:t>
            </a:r>
            <a:r>
              <a:rPr lang="ru-RU" sz="2000" dirty="0">
                <a:effectLst/>
                <a:latin typeface="Calibri" panose="020F0502020204030204" pitchFamily="34" charset="0"/>
                <a:ea typeface="Calibri" panose="020F0502020204030204" pitchFamily="34" charset="0"/>
                <a:cs typeface="Times New Roman" panose="02020603050405020304" pitchFamily="18" charset="0"/>
              </a:rPr>
              <a:t> аспекты человека, т. е. его эмоциональные характеристики и воля, а не интеллект и способности. 7) Последние могут, конечно, быть объектом изучения психолога, но как бы сами по себе, в отвлечении от человека, вне личности … 8) Он попадает в поле зрения исследователя личности только в том случае, если речь идет о втором для нее языке … 9) Следовательно, языковая личность начинается по ту сторону обыденного языка, когда в игру ступают интеллектуальные силы, и первый уровень (после нулевого) ее изучения – выявление, установление иерархии смыслов и ценностей в ее картине мира, в ее тезаурусе.</a:t>
            </a:r>
            <a:endParaRPr lang="cs-CZ" sz="2000" dirty="0"/>
          </a:p>
        </p:txBody>
      </p:sp>
    </p:spTree>
    <p:extLst>
      <p:ext uri="{BB962C8B-B14F-4D97-AF65-F5344CB8AC3E}">
        <p14:creationId xmlns:p14="http://schemas.microsoft.com/office/powerpoint/2010/main" val="33854139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 name="TextovéPole 4">
            <a:extLst>
              <a:ext uri="{FF2B5EF4-FFF2-40B4-BE49-F238E27FC236}">
                <a16:creationId xmlns:a16="http://schemas.microsoft.com/office/drawing/2014/main" id="{E54E541F-301E-4493-B678-7C84F119AC90}"/>
              </a:ext>
            </a:extLst>
          </p:cNvPr>
          <p:cNvSpPr txBox="1"/>
          <p:nvPr/>
        </p:nvSpPr>
        <p:spPr>
          <a:xfrm>
            <a:off x="0" y="151179"/>
            <a:ext cx="12192000" cy="6555641"/>
          </a:xfrm>
          <a:prstGeom prst="rect">
            <a:avLst/>
          </a:prstGeom>
        </p:spPr>
        <p:txBody>
          <a:bodyPr wrap="square">
            <a:spAutoFit/>
          </a:bodyPr>
          <a:lstStyle/>
          <a:p>
            <a:pPr algn="just"/>
            <a:r>
              <a:rPr lang="ru-RU" sz="2000" dirty="0"/>
              <a:t>Образец анализа:</a:t>
            </a:r>
          </a:p>
          <a:p>
            <a:pPr algn="just"/>
            <a:r>
              <a:rPr lang="ru-RU" sz="2000" dirty="0"/>
              <a:t>Данный фрагмент текста принадлежит научному стилю. В нём реализуется информативная функция языка. Типичным признаком научного стиля речи, отразившимся в тексте, является точность, которая достигается тщательным подбором слов, используемых в прямом значении. Кроме того, употребляется научная терминология и специальная лексика: личность, языковая личность, картина мира, психология, интеллект, биологические побуждения, мотивационные предрасположения, когнитивный, индивид, тезаурус; общенаучная лексика: понятие, вопрос, наука, исследователь, организация, ценности, аспект, объект, уровень, смысл, способ, практика, процесс, деятельность, иерархия. Использованием терминов, специальных понятий также достигается точность научной речи. В тексте встречаются повторы ключевых слов: личность, языковая личность и т.д.</a:t>
            </a:r>
          </a:p>
          <a:p>
            <a:pPr algn="just"/>
            <a:r>
              <a:rPr lang="ru-RU" sz="2000" dirty="0"/>
              <a:t>Для данной статьи характерна отвлеченность и обобщенность. Примечательно, что даже конкретная лексика здесь выступает для обозначения общих понятий: «личность трактуется…»- имеется в виду личность вообще, а не конкретный человек; «стиль жизни индивида…», т.е. индивид вообще. В обобщенно-отвлеченном значении употребляются и глаголы в форме настоящего времени: «в психологии личность трактуется», «языковая личность начинается» и т.д. Глаголы в настоящем времени преобладают в тексте (следует, трактуется, возникают, получается, находятся, могут, попадает, идет, начинается, вступают). Широко употребляются глаголы несовершенного вида (как более абстрактные). В тексте отсутствуют образные средства языка: эпитеты, метафоры, художественные сравнения. Много отглагольных существительных, оканчивающимися на –</a:t>
            </a:r>
            <a:r>
              <a:rPr lang="ru-RU" sz="2000" dirty="0" err="1"/>
              <a:t>ние</a:t>
            </a:r>
            <a:r>
              <a:rPr lang="ru-RU" sz="2000" dirty="0"/>
              <a:t> (-</a:t>
            </a:r>
            <a:r>
              <a:rPr lang="ru-RU" sz="2000" dirty="0" err="1"/>
              <a:t>ие</a:t>
            </a:r>
            <a:r>
              <a:rPr lang="ru-RU" sz="2000" dirty="0"/>
              <a:t>), таких как содержание, решение, понимание, взаимодействие, побуждение, окружение, реагирование, изучение, отвлечение, выявление, установление, описание; они передают объективные процессы и явления, а объективность – это еще один признак научного стиля.</a:t>
            </a:r>
          </a:p>
        </p:txBody>
      </p:sp>
    </p:spTree>
    <p:extLst>
      <p:ext uri="{BB962C8B-B14F-4D97-AF65-F5344CB8AC3E}">
        <p14:creationId xmlns:p14="http://schemas.microsoft.com/office/powerpoint/2010/main" val="24047633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F0BF2002-BD77-40EC-8EDA-BB86F6FFB486}"/>
              </a:ext>
            </a:extLst>
          </p:cNvPr>
          <p:cNvSpPr txBox="1"/>
          <p:nvPr/>
        </p:nvSpPr>
        <p:spPr>
          <a:xfrm>
            <a:off x="0" y="167285"/>
            <a:ext cx="12192000" cy="6796091"/>
          </a:xfrm>
          <a:prstGeom prst="rect">
            <a:avLst/>
          </a:prstGeom>
        </p:spPr>
        <p:txBody>
          <a:bodyPr wrap="square">
            <a:spAutoFit/>
          </a:bodyPr>
          <a:lstStyle/>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Все части жестко связаны по смыслу и располагаются строго последовательно; выводы вытекают из фактов, излагаемых в тексте. На последовательность развития мысли указывают такие словосочетания, как «в психологии личность трактуется как…», «в повседневном понимании, говоря о личности, мы имеем в виду…», «в итоге получается…». В конце текста автор делает вывод о специфике понятия «языковая личность». Для того чтобы логически правильно оформить свои мысли, автор использует вводные слова: очевидно, конечно, следовательно, благодаря чему все предложения тесно связаны между собой. Использование сложноподчиненных предложений с разными видами придаточных также способствует созданию логичности и доказательности научного текста. Например, придаточное определительное (4), придаточное условия (8), обстоятельственное (9), изъяснительное (6) Предложения, осложненные однородными членами (4, 5, 6, 7, 9):между побуждениями и окружением, условиями; и социальным и физическим; стиль или способ; и по определению, и по практике; при изучении и описании; его характеристики и воля; интеллект и способности; смыслов и ценностей; в ее картине мира, в ее тезаурусе. Отвлеченность и обобщенность научной речи достигается использованием безличных и обобщенно-личных конструкций: следует понимать; надо исходить; в итоге получается. Для научного стиля характерно также использование конструкций родительного падежа (словосочетания типа: существительное + существительное в родительном падеже), например, содержание понятия, решение вопроса, понимание личности, организация предрасположений, в процессе деятельности, стиль жизни индивида, способ реагирования, при изучении личности, в центре внимания, объект изучения психолога, объект анализа, поле зрения исследователя личности, по ту сторону языка, уровень изучения, установление иерархии смыслов и ценностей. </a:t>
            </a:r>
            <a:endParaRPr lang="cs-CZ" sz="2000" dirty="0"/>
          </a:p>
        </p:txBody>
      </p:sp>
    </p:spTree>
    <p:extLst>
      <p:ext uri="{BB962C8B-B14F-4D97-AF65-F5344CB8AC3E}">
        <p14:creationId xmlns:p14="http://schemas.microsoft.com/office/powerpoint/2010/main" val="10714899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FFACFD0-6375-44A1-8083-C761B17B3469}"/>
              </a:ext>
            </a:extLst>
          </p:cNvPr>
          <p:cNvSpPr txBox="1"/>
          <p:nvPr/>
        </p:nvSpPr>
        <p:spPr>
          <a:xfrm>
            <a:off x="845573" y="1671484"/>
            <a:ext cx="10304207" cy="2554545"/>
          </a:xfrm>
          <a:prstGeom prst="rect">
            <a:avLst/>
          </a:prstGeom>
          <a:noFill/>
        </p:spPr>
        <p:txBody>
          <a:bodyPr wrap="square">
            <a:spAutoFit/>
          </a:bodyPr>
          <a:lstStyle/>
          <a:p>
            <a:pPr algn="just"/>
            <a:r>
              <a:rPr lang="ru-RU" sz="2000" dirty="0"/>
              <a:t>В тексте предложения имеют прямой порядок слов. Преобладают предложения осложненные, например, обособленным обстоятельством, выраженным деепричастным оборотом: «В повседневном понимании, говоря о личности, мы имеем в виду стиль жизни индивида…».</a:t>
            </a:r>
          </a:p>
          <a:p>
            <a:pPr algn="just"/>
            <a:r>
              <a:rPr lang="ru-RU" sz="2000" dirty="0"/>
              <a:t>По типу речи текст представляет собой рассуждение. В самом начале автор помещает тезис, а потом его доказывает. Все признаки стиля (логичность, отвлеченность, обобщенность, объективность) отражены в тексте.</a:t>
            </a:r>
          </a:p>
          <a:p>
            <a:pPr algn="just"/>
            <a:r>
              <a:rPr lang="ru-RU" sz="2000" dirty="0"/>
              <a:t>(источник: https://studfile.net/preview/6321033/page:30/)</a:t>
            </a:r>
          </a:p>
        </p:txBody>
      </p:sp>
    </p:spTree>
    <p:extLst>
      <p:ext uri="{BB962C8B-B14F-4D97-AF65-F5344CB8AC3E}">
        <p14:creationId xmlns:p14="http://schemas.microsoft.com/office/powerpoint/2010/main" val="33421455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D93362B7-DA7E-4989-B793-0EA9992F15F0}"/>
              </a:ext>
            </a:extLst>
          </p:cNvPr>
          <p:cNvSpPr txBox="1"/>
          <p:nvPr/>
        </p:nvSpPr>
        <p:spPr>
          <a:xfrm>
            <a:off x="1170037" y="623103"/>
            <a:ext cx="10009239" cy="5611793"/>
          </a:xfrm>
          <a:prstGeom prst="rect">
            <a:avLst/>
          </a:prstGeom>
          <a:noFill/>
        </p:spPr>
        <p:txBody>
          <a:bodyPr wrap="square">
            <a:spAutoFit/>
          </a:bodyPr>
          <a:lstStyle/>
          <a:p>
            <a:pPr algn="just">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Проанализируйте текст.</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При нормативной оценке избыточных сочетаний необходимо иметь в виду, что многие из них служат стилистическим целям, являются одним из способов усиления признака целенаправленной характеристики предмета высказывания. Неслучайно поэтому соединение синонимов и некоторые тавтологические сочетания имеют общую психо-эмоциональную основу, сосредоточение внимания на значимом представлении путем повторения одних и тех же или родственных сигналов. Мы, замечал еще выдающийся русский ученый А. А. Потебня, чтобы выразить лучше нашу мысль, нагромождаем слова, которые значат приблизительно одно и то же. В устном народном творчестве, в классической и современной литературе встречается много сочетаний слов, которые в той или иной степени повторяют (усиливают) основной признак выражаемого понятия. Но ведь никто не станет браковать такие, например, широко употребительные выражения как истинная правда, всякая всячина, слыхом не слыхивать, криком кричать, вокруг да около и т.д.</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r>
              <a:rPr lang="ru-RU" sz="2000" dirty="0">
                <a:effectLst/>
                <a:latin typeface="Calibri" panose="020F0502020204030204" pitchFamily="34" charset="0"/>
                <a:ea typeface="Calibri" panose="020F0502020204030204" pitchFamily="34" charset="0"/>
                <a:cs typeface="Times New Roman" panose="02020603050405020304" pitchFamily="18" charset="0"/>
              </a:rPr>
              <a:t>(источник: https://school-of-inspiration.ru/nauchnyj-stil-ponyatie-priznaki-i-primery#primer1)</a:t>
            </a:r>
            <a:endParaRPr lang="cs-CZ" sz="2000" dirty="0"/>
          </a:p>
        </p:txBody>
      </p:sp>
    </p:spTree>
    <p:extLst>
      <p:ext uri="{BB962C8B-B14F-4D97-AF65-F5344CB8AC3E}">
        <p14:creationId xmlns:p14="http://schemas.microsoft.com/office/powerpoint/2010/main" val="23125410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1D014EF1-565F-492C-8A35-54C3F2FE5A98}"/>
              </a:ext>
            </a:extLst>
          </p:cNvPr>
          <p:cNvSpPr txBox="1"/>
          <p:nvPr/>
        </p:nvSpPr>
        <p:spPr>
          <a:xfrm>
            <a:off x="1052052" y="1288027"/>
            <a:ext cx="9812594" cy="4575355"/>
          </a:xfrm>
          <a:prstGeom prst="rect">
            <a:avLst/>
          </a:prstGeom>
        </p:spPr>
        <p:txBody>
          <a:bodyPr wrap="square">
            <a:spAutoFit/>
          </a:bodyPr>
          <a:lstStyle/>
          <a:p>
            <a:pPr algn="just">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ХУДОЖЕСТВЕННЫЙ СТИЛЬ (СТИЛЬ ХУДОЖЕСТВЕННОЙ ЛИТЕРАТУРЫ)</a:t>
            </a:r>
          </a:p>
          <a:p>
            <a:pPr algn="just">
              <a:lnSpc>
                <a:spcPct val="115000"/>
              </a:lnSpc>
              <a:spcAft>
                <a:spcPts val="1000"/>
              </a:spcAft>
            </a:pP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Художественный стиль (стиль художественной литературы) употребляется в словесно-художественном творчестве. Цель художественного стиля — воздействие с помощью созданных образов на чувства и мысли читателей и слушателей.</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Художественный стиль предполагает предварительный отбор языковых средств.</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В художественном стиле для создания образов используются все языковые средства.</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Художественный стиль реализуется в форме драмы, прозы и поэзии, которые делятся на соответствующие жанры (например: трагедия, комедия, драма и другие драматургические жанры; роман, новелла, повесть и другие прозаические жанры; стихотворение, басня, поэма, романс и другие поэтические жанры).</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pPr>
            <a:r>
              <a:rPr lang="cs-CZ" sz="20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5483904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78645E29-0D74-4B8F-B74A-C5014621FB96}"/>
              </a:ext>
            </a:extLst>
          </p:cNvPr>
          <p:cNvSpPr txBox="1"/>
          <p:nvPr/>
        </p:nvSpPr>
        <p:spPr>
          <a:xfrm>
            <a:off x="889819" y="1064250"/>
            <a:ext cx="10412361" cy="4729500"/>
          </a:xfrm>
          <a:prstGeom prst="rect">
            <a:avLst/>
          </a:prstGeom>
          <a:noFill/>
        </p:spPr>
        <p:txBody>
          <a:bodyPr wrap="square">
            <a:spAutoFit/>
          </a:bodyPr>
          <a:lstStyle/>
          <a:p>
            <a:pPr marL="342900" lvl="0" indent="-342900" algn="just">
              <a:lnSpc>
                <a:spcPct val="115000"/>
              </a:lnSpc>
              <a:buFont typeface="Wingdings" panose="05000000000000000000" pitchFamily="2"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Возможно совпадение автора и рассказчика, яркое и свободное выражение авторского «я».</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Языковые средства являются способом передачи художественного образа, эмоционального состояния и настроения рассказчика.</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Использование стилистических фигур – метафор, сравнений, метонимий и др., эмоционально-экспрессивной лексики, фразеологизмов.</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ru-RU" sz="2000" dirty="0" err="1">
                <a:effectLst/>
                <a:latin typeface="Calibri" panose="020F0502020204030204" pitchFamily="34" charset="0"/>
                <a:ea typeface="Calibri" panose="020F0502020204030204" pitchFamily="34" charset="0"/>
                <a:cs typeface="Times New Roman" panose="02020603050405020304" pitchFamily="18" charset="0"/>
              </a:rPr>
              <a:t>Многостильность</a:t>
            </a:r>
            <a:r>
              <a:rPr lang="ru-RU" sz="2000" dirty="0">
                <a:effectLst/>
                <a:latin typeface="Calibri" panose="020F0502020204030204" pitchFamily="34" charset="0"/>
                <a:ea typeface="Calibri" panose="020F0502020204030204" pitchFamily="34" charset="0"/>
                <a:cs typeface="Times New Roman" panose="02020603050405020304" pitchFamily="18" charset="0"/>
              </a:rPr>
              <a:t>. Применение языковых средств иных стилей (разговорного, публицистического) подчинено выполнению творческого замысла. Из этих сочетаний постепенно складывается то, что называют авторским стилем.</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Использование речевой многозначности – слова побираются так, чтобы и их помощью не только образы «рисовать», но и вкладывать в них скрытый смысл.</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ru-RU" sz="2000" dirty="0">
                <a:effectLst/>
                <a:latin typeface="Calibri" panose="020F0502020204030204" pitchFamily="34" charset="0"/>
                <a:ea typeface="Calibri" panose="020F0502020204030204" pitchFamily="34" charset="0"/>
                <a:cs typeface="Times New Roman" panose="02020603050405020304" pitchFamily="18" charset="0"/>
              </a:rPr>
              <a:t>Функция передачи информации часто скрыта. Цель художественного стиля – передать эмоции автора, создать у читателя настроение, эмоциональный настрой.</a:t>
            </a:r>
            <a:endParaRPr lang="cs-CZ" sz="2000" dirty="0"/>
          </a:p>
        </p:txBody>
      </p:sp>
    </p:spTree>
    <p:extLst>
      <p:ext uri="{BB962C8B-B14F-4D97-AF65-F5344CB8AC3E}">
        <p14:creationId xmlns:p14="http://schemas.microsoft.com/office/powerpoint/2010/main" val="1843030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6BC2C54B-AD21-4F74-9D3C-9EFF2B204397}"/>
              </a:ext>
            </a:extLst>
          </p:cNvPr>
          <p:cNvSpPr txBox="1"/>
          <p:nvPr/>
        </p:nvSpPr>
        <p:spPr>
          <a:xfrm>
            <a:off x="1180730" y="568132"/>
            <a:ext cx="10164932" cy="5919569"/>
          </a:xfrm>
          <a:prstGeom prst="rect">
            <a:avLst/>
          </a:prstGeom>
        </p:spPr>
        <p:txBody>
          <a:bodyPr wrap="square">
            <a:spAutoFit/>
          </a:bodyPr>
          <a:lstStyle/>
          <a:p>
            <a:pPr>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Функциональная стилистика</a:t>
            </a:r>
            <a:r>
              <a:rPr lang="ru-RU" sz="2000" dirty="0">
                <a:effectLst/>
                <a:latin typeface="Calibri" panose="020F0502020204030204" pitchFamily="34" charset="0"/>
                <a:ea typeface="Calibri" panose="020F0502020204030204" pitchFamily="34" charset="0"/>
                <a:cs typeface="Times New Roman" panose="02020603050405020304" pitchFamily="18" charset="0"/>
              </a:rPr>
              <a:t> (основа – работы Щербы, Винокура, Виноградова)</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Много внимания уделяется разговорной речи</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Нормы устанавливаются отдельно для каждого стиля. Х Разработка норм литературного языка.</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На первый план выдвигает изучение стил. функций. Элементы стиля изучаются с точки зрения их динамики, реального существования. Изучается не только состав.</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Изучает стиль как содержательную форму.</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ФС – стилистика речи Х классическая - языка</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pPr>
            <a:r>
              <a:rPr lang="ru-RU" sz="2000" dirty="0">
                <a:effectLst/>
                <a:latin typeface="Calibri" panose="020F0502020204030204" pitchFamily="34" charset="0"/>
                <a:ea typeface="Calibri" panose="020F0502020204030204" pitchFamily="34" charset="0"/>
                <a:cs typeface="Times New Roman" panose="02020603050405020304" pitchFamily="18" charset="0"/>
              </a:rPr>
              <a:t>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pPr>
            <a:r>
              <a:rPr lang="ru-RU" sz="2000" b="1" dirty="0">
                <a:effectLst/>
                <a:latin typeface="Calibri" panose="020F0502020204030204" pitchFamily="34" charset="0"/>
                <a:ea typeface="Calibri" panose="020F0502020204030204" pitchFamily="34" charset="0"/>
                <a:cs typeface="Times New Roman" panose="02020603050405020304" pitchFamily="18" charset="0"/>
              </a:rPr>
              <a:t>Функциональный стиль</a:t>
            </a:r>
            <a:r>
              <a:rPr lang="ru-RU" sz="2000" dirty="0">
                <a:effectLst/>
                <a:latin typeface="Calibri" panose="020F0502020204030204" pitchFamily="34" charset="0"/>
                <a:ea typeface="Calibri" panose="020F0502020204030204" pitchFamily="34" charset="0"/>
                <a:cs typeface="Times New Roman" panose="02020603050405020304" pitchFamily="18" charset="0"/>
              </a:rPr>
              <a:t> – это определенная социально осознанная разновидность речи.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Wingdings" panose="05000000000000000000" pitchFamily="2"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Обладает своеобразной стилистической окраской.</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Wingdings" panose="05000000000000000000" pitchFamily="2"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Имеет свои нормы отбора и сочетания языковых единиц (определяются задачами общения).</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r>
              <a:rPr lang="ru-RU" sz="2000" dirty="0">
                <a:effectLst/>
                <a:latin typeface="Calibri" panose="020F0502020204030204" pitchFamily="34" charset="0"/>
                <a:ea typeface="Calibri" panose="020F0502020204030204" pitchFamily="34" charset="0"/>
                <a:cs typeface="Times New Roman" panose="02020603050405020304" pitchFamily="18" charset="0"/>
              </a:rPr>
              <a:t>Стиль – явление не чисто лингвистическое → моделирование стиля включает экстралингвистические факторы.</a:t>
            </a:r>
            <a:endParaRPr lang="cs-CZ" sz="2000" dirty="0"/>
          </a:p>
        </p:txBody>
      </p:sp>
    </p:spTree>
    <p:extLst>
      <p:ext uri="{BB962C8B-B14F-4D97-AF65-F5344CB8AC3E}">
        <p14:creationId xmlns:p14="http://schemas.microsoft.com/office/powerpoint/2010/main" val="18085222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B79384D4-690B-494F-A9E9-32E0BD94595A}"/>
              </a:ext>
            </a:extLst>
          </p:cNvPr>
          <p:cNvSpPr txBox="1"/>
          <p:nvPr/>
        </p:nvSpPr>
        <p:spPr>
          <a:xfrm>
            <a:off x="0" y="-30809"/>
            <a:ext cx="12192000" cy="6888809"/>
          </a:xfrm>
          <a:prstGeom prst="rect">
            <a:avLst/>
          </a:prstGeom>
        </p:spPr>
        <p:txBody>
          <a:bodyPr wrap="square">
            <a:spAutoFit/>
          </a:bodyPr>
          <a:lstStyle/>
          <a:p>
            <a:pPr>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Проанализируйте отрывок из рассказа Ф. Абрамова «Вокруг да около»</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 Здорово, Тихоновна, - сказал Ананий Егорович, подходя к огороду. Старуха живо разогнулась, хитровато прищурила один глаз.</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 Признал. А я гляжу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споднизу</a:t>
            </a:r>
            <a:r>
              <a:rPr lang="ru-RU" sz="2000" dirty="0">
                <a:effectLst/>
                <a:latin typeface="Calibri" panose="020F0502020204030204" pitchFamily="34" charset="0"/>
                <a:ea typeface="Calibri" panose="020F0502020204030204" pitchFamily="34" charset="0"/>
                <a:cs typeface="Times New Roman" panose="02020603050405020304" pitchFamily="18" charset="0"/>
              </a:rPr>
              <a:t> да думаю: возгордился - мимо пройдет али окликнет?</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 Ну, тебя нетрудно признать. Вон ведь как сияешь!</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 Молчи ты, бога ради. Не стыди. Сама знаю, что неладно. В этом повойнике-то я еще молодицей хаживала. Все Маруське берегла. А раз Маруська не носит - не пропадать же добру. Кто осудит, а кто и поймет.</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Агафью Тихоновну знал чуть ли не весь служивый люд района. Старуха приветливая, общительная - пока пьешь чай, она тебе все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обскажет</a:t>
            </a:r>
            <a:r>
              <a:rPr lang="ru-RU" sz="2000" dirty="0">
                <a:effectLst/>
                <a:latin typeface="Calibri" panose="020F0502020204030204" pitchFamily="34" charset="0"/>
                <a:ea typeface="Calibri" panose="020F0502020204030204" pitchFamily="34" charset="0"/>
                <a:cs typeface="Times New Roman" panose="02020603050405020304" pitchFamily="18" charset="0"/>
              </a:rPr>
              <a:t>: все картинно, со смешком, с прибаутками.</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 Пойдем в избу, - со свойственной ей гостеприимностью предложила Тихоновна, выходя из огородика с горсточкой лука. У меня самовар шумит. Ноги-то сухие? Дать валенки?</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 Нет, это, пожалуй, лишне.</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 Ешь-пей, гостенек, - сказала Тихоновна и поклонилась гостю в пояс.</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 Надо бы тебя не чаем угощать-то. Дорогой гость! А светлого у бабушки нету. Была тут маленькая, да внук выманил. Позавчера вкатывается пьяный: «Бабка, давай вина, а то подожгу». - «Что ты, - говорю, - пьяная харя, не стыдно бабке-то так говорить?» А потом отдала - все от греха подальше.</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0755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624FE44-0F86-4A1A-8953-A584C4DB2687}"/>
              </a:ext>
            </a:extLst>
          </p:cNvPr>
          <p:cNvSpPr txBox="1"/>
          <p:nvPr/>
        </p:nvSpPr>
        <p:spPr>
          <a:xfrm>
            <a:off x="1582993" y="1861798"/>
            <a:ext cx="9360309" cy="2862322"/>
          </a:xfrm>
          <a:prstGeom prst="rect">
            <a:avLst/>
          </a:prstGeom>
          <a:noFill/>
        </p:spPr>
        <p:txBody>
          <a:bodyPr wrap="square">
            <a:spAutoFit/>
          </a:bodyPr>
          <a:lstStyle/>
          <a:p>
            <a:r>
              <a:rPr lang="ru-RU" sz="2000" dirty="0">
                <a:effectLst/>
                <a:latin typeface="Calibri" panose="020F0502020204030204" pitchFamily="34" charset="0"/>
                <a:ea typeface="Calibri" panose="020F0502020204030204" pitchFamily="34" charset="0"/>
                <a:cs typeface="Times New Roman" panose="02020603050405020304" pitchFamily="18" charset="0"/>
              </a:rPr>
              <a:t>Примечание. </a:t>
            </a:r>
          </a:p>
          <a:p>
            <a:pPr algn="just"/>
            <a:r>
              <a:rPr lang="ru-RU" sz="2000" dirty="0">
                <a:effectLst/>
                <a:latin typeface="Calibri" panose="020F0502020204030204" pitchFamily="34" charset="0"/>
                <a:ea typeface="Calibri" panose="020F0502020204030204" pitchFamily="34" charset="0"/>
                <a:cs typeface="Times New Roman" panose="02020603050405020304" pitchFamily="18" charset="0"/>
              </a:rPr>
              <a:t>Вокруг да около - разг. Здорово - прост. Тихоновна - разг. Признал - прост. Али - прост.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Споднизу</a:t>
            </a:r>
            <a:r>
              <a:rPr lang="ru-RU" sz="2000" dirty="0">
                <a:effectLst/>
                <a:latin typeface="Calibri" panose="020F0502020204030204" pitchFamily="34" charset="0"/>
                <a:ea typeface="Calibri" panose="020F0502020204030204" pitchFamily="34" charset="0"/>
                <a:cs typeface="Times New Roman" panose="02020603050405020304" pitchFamily="18" charset="0"/>
              </a:rPr>
              <a:t> - прост. Гляжу - разг. Бога ради - разг.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Обскажет</a:t>
            </a:r>
            <a:r>
              <a:rPr lang="ru-RU" sz="2000" dirty="0">
                <a:effectLst/>
                <a:latin typeface="Calibri" panose="020F0502020204030204" pitchFamily="34" charset="0"/>
                <a:ea typeface="Calibri" panose="020F0502020204030204" pitchFamily="34" charset="0"/>
                <a:cs typeface="Times New Roman" panose="02020603050405020304" pitchFamily="18" charset="0"/>
              </a:rPr>
              <a:t> - прост. Повойник - разг. (устар.). Молодица - прост. Хаживала - разг. (устар.). Неладно - разг. Служивый - разг. (устар.). Люд - разг. (устар.). Лишне - разг. Со смешком - разг. От греха подальше - разг. Гостенек - разг. Нету - разг. Не пропадать же добру - разг. Маруська - разг.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суф</a:t>
            </a:r>
            <a:r>
              <a:rPr lang="ru-RU" sz="2000" dirty="0">
                <a:effectLst/>
                <a:latin typeface="Calibri" panose="020F0502020204030204" pitchFamily="34" charset="0"/>
                <a:ea typeface="Calibri" panose="020F0502020204030204" pitchFamily="34" charset="0"/>
                <a:cs typeface="Times New Roman" panose="02020603050405020304" pitchFamily="18" charset="0"/>
              </a:rPr>
              <a:t>.). Ну - разг. Вон - разг. Вкатывается - разг. (в знач. «входит»). Бабка - прост. Давай - прост. Надо бы - разг. Харя - прост.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бран</a:t>
            </a:r>
            <a:r>
              <a:rPr lang="ru-RU" sz="2000" dirty="0">
                <a:effectLst/>
                <a:latin typeface="Calibri" panose="020F0502020204030204" pitchFamily="34" charset="0"/>
                <a:ea typeface="Calibri" panose="020F0502020204030204" pitchFamily="34" charset="0"/>
                <a:cs typeface="Times New Roman" panose="02020603050405020304" pitchFamily="18" charset="0"/>
              </a:rPr>
              <a:t>.).</a:t>
            </a:r>
            <a:br>
              <a:rPr lang="ru-RU" sz="2000" b="1" dirty="0">
                <a:effectLst/>
                <a:latin typeface="Calibri" panose="020F0502020204030204" pitchFamily="34" charset="0"/>
                <a:ea typeface="Calibri" panose="020F0502020204030204" pitchFamily="34" charset="0"/>
                <a:cs typeface="Times New Roman" panose="02020603050405020304" pitchFamily="18" charset="0"/>
              </a:rPr>
            </a:br>
            <a:endParaRPr lang="cs-CZ" sz="2000" dirty="0"/>
          </a:p>
        </p:txBody>
      </p:sp>
    </p:spTree>
    <p:extLst>
      <p:ext uri="{BB962C8B-B14F-4D97-AF65-F5344CB8AC3E}">
        <p14:creationId xmlns:p14="http://schemas.microsoft.com/office/powerpoint/2010/main" val="32588896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4A4ECBD5-5664-41DD-9352-7111FEA15B5A}"/>
              </a:ext>
            </a:extLst>
          </p:cNvPr>
          <p:cNvSpPr txBox="1"/>
          <p:nvPr/>
        </p:nvSpPr>
        <p:spPr>
          <a:xfrm>
            <a:off x="304799" y="0"/>
            <a:ext cx="11346425" cy="6617196"/>
          </a:xfrm>
          <a:prstGeom prst="rect">
            <a:avLst/>
          </a:prstGeom>
        </p:spPr>
        <p:txBody>
          <a:bodyPr wrap="square">
            <a:spAutoFit/>
          </a:bodyPr>
          <a:lstStyle/>
          <a:p>
            <a:pPr algn="just">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Проанализируйте текст.</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Бенедикт натянул валенки, потопал ногами, чтобы ладно пришлось, проверил печную вьюшку, хлебные крошки смахнул на пол – для мышей, окно заткнул тряпицей, чтоб не выстудило, вышел на крыльцо и потянул носом морозный чистый воздух. Эх, и хорошо же! Ночная вьюга улеглась, снега лежат белые и важные, небо синеет, высоченные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клели</a:t>
            </a:r>
            <a:r>
              <a:rPr lang="ru-RU" sz="2000" dirty="0">
                <a:effectLst/>
                <a:latin typeface="Calibri" panose="020F0502020204030204" pitchFamily="34" charset="0"/>
                <a:ea typeface="Calibri" panose="020F0502020204030204" pitchFamily="34" charset="0"/>
                <a:cs typeface="Times New Roman" panose="02020603050405020304" pitchFamily="18" charset="0"/>
              </a:rPr>
              <a:t> стоят – не шелохнутся. Только черные зайцы с верхушки на верхушку перепархивают. Бенедикт постоял, задрав кверху русую бороду, сощурился, поглядывая на зайцев. Сбить бы парочку – на новую шапку, да камня нету.</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И мясца поесть бы неплохо. А то все мыши да мыши – приелись уже. Если мясо черного зайца как следует вымочить, да проварить в семи водах, да на недельку-другую на солнышко выставить, да упарить в печи, – оно, глядишь, и не ядовитое. Понятно, если самочка попадется. Потому как самец, его вари, не вари, – он все такой же. Раньше-то не знали, ели и самцов с голодухи. А теперь дознались: кто их поест, – у того на всю жизнь в грудях хрипы и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булькотня</a:t>
            </a:r>
            <a:r>
              <a:rPr lang="ru-RU" sz="2000" dirty="0">
                <a:effectLst/>
                <a:latin typeface="Calibri" panose="020F0502020204030204" pitchFamily="34" charset="0"/>
                <a:ea typeface="Calibri" panose="020F0502020204030204" pitchFamily="34" charset="0"/>
                <a:cs typeface="Times New Roman" panose="02020603050405020304" pitchFamily="18" charset="0"/>
              </a:rPr>
              <a:t>. И ноги сохнут. И еще волос из ушей прет: черный, толстый, и дух от него нехороший.</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2000" dirty="0">
                <a:effectLst/>
                <a:latin typeface="Calibri" panose="020F0502020204030204" pitchFamily="34" charset="0"/>
                <a:ea typeface="Calibri" panose="020F0502020204030204" pitchFamily="34" charset="0"/>
                <a:cs typeface="Times New Roman" panose="02020603050405020304" pitchFamily="18" charset="0"/>
              </a:rPr>
              <a:t>Бенедикт вздохнул: на работу пора; запахнул зипун, заложил дверь избы деревянным брусом и еще палкой подоткнул. Красть в избе нечего, но уж так он привык. И матушка, покойница, всегда так делала. В старину, до Взрыва, – рассказывала, – все двери-то свои запирали. От матушки и соседи этому обучились, оно и пошло. Теперь вся их слобода запирала двери палками. Может, это своеволие, конечно.</a:t>
            </a:r>
            <a:endParaRPr lang="cs-CZ" sz="2000" dirty="0"/>
          </a:p>
        </p:txBody>
      </p:sp>
    </p:spTree>
    <p:extLst>
      <p:ext uri="{BB962C8B-B14F-4D97-AF65-F5344CB8AC3E}">
        <p14:creationId xmlns:p14="http://schemas.microsoft.com/office/powerpoint/2010/main" val="33370404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6C4C88D-2CE8-48DE-BCF7-E5C21469E583}"/>
              </a:ext>
            </a:extLst>
          </p:cNvPr>
          <p:cNvSpPr txBox="1"/>
          <p:nvPr/>
        </p:nvSpPr>
        <p:spPr>
          <a:xfrm>
            <a:off x="3401961" y="2486170"/>
            <a:ext cx="6096000" cy="779444"/>
          </a:xfrm>
          <a:prstGeom prst="rect">
            <a:avLst/>
          </a:prstGeom>
          <a:noFill/>
        </p:spPr>
        <p:txBody>
          <a:bodyPr wrap="square">
            <a:spAutoFit/>
          </a:bodyPr>
          <a:lstStyle/>
          <a:p>
            <a:pPr>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Прочитайте следующие тексты и составьте стилистический языковой портрет героев.</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60487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A88F761A-CCA9-4023-B25F-6065200AA843}"/>
              </a:ext>
            </a:extLst>
          </p:cNvPr>
          <p:cNvSpPr txBox="1"/>
          <p:nvPr/>
        </p:nvSpPr>
        <p:spPr>
          <a:xfrm>
            <a:off x="0" y="0"/>
            <a:ext cx="12192000" cy="7037824"/>
          </a:xfrm>
          <a:prstGeom prst="rect">
            <a:avLst/>
          </a:prstGeom>
        </p:spPr>
        <p:txBody>
          <a:bodyPr wrap="square">
            <a:spAutoFit/>
          </a:bodyPr>
          <a:lstStyle/>
          <a:p>
            <a:pPr algn="just">
              <a:lnSpc>
                <a:spcPct val="115000"/>
              </a:lnSpc>
              <a:spcAft>
                <a:spcPts val="1000"/>
              </a:spcAft>
            </a:pPr>
            <a:r>
              <a:rPr lang="ru-RU" sz="2000" b="1" u="sng" dirty="0">
                <a:effectLst/>
                <a:latin typeface="Calibri" panose="020F0502020204030204" pitchFamily="34" charset="0"/>
                <a:ea typeface="Calibri" panose="020F0502020204030204" pitchFamily="34" charset="0"/>
                <a:cs typeface="Times New Roman" panose="02020603050405020304" pitchFamily="18" charset="0"/>
              </a:rPr>
              <a:t>ЛЮДМИЛА ПЕТРУШЕВСКАЯ „СВОЙ КРУГ“</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2000" dirty="0">
                <a:effectLst/>
                <a:latin typeface="Calibri" panose="020F0502020204030204" pitchFamily="34" charset="0"/>
                <a:ea typeface="Calibri" panose="020F0502020204030204" pitchFamily="34" charset="0"/>
                <a:cs typeface="Times New Roman" panose="02020603050405020304" pitchFamily="18" charset="0"/>
              </a:rPr>
              <a:t>   Я человек жесткий, жестокий, всегда с улыбкой на полных, румяных губах, всегда ко всем с насмешкой. Например, мы сидим у Мариши. У Мариши по пятницам сбор гостей, все приходят как один, а кто не приходит, то того, значит, либо не пускают домашние или домашние обстоятельства, либо просто не пускают сюда, к Марише, сама же Мариша или все разъяренное общество: как не пускали долгое время Андрея, который в пьяном виде заехал в глаз нашему Сержу, а Серж у нас неприкосновенность, он наша гордость и величина, он, например, давно вычислил принцип полета летающих тарелок. Вычислил тут же на обороте тетради для рисования, в которой рисует его гениальная дочь. Я видела эти вычисления, потом посмотрела совершенно нахально, на глазах у всех. Ничего не поняла, белиберда какая-то, искусственные построения, формально взятая мировая точка. Не для моего, короче говоря, понимания, а я очень умная. То, что не понимаю, того не существует вообще. Стало быть, ошибся Серж со своей искусственно взятой мировой точкой, причем он же давно не читает литературу, надеется на интуицию, а литературу читать надо. Открыл тут новый принцип работы паровоза с КПД в 70 процентов, опять небывалые вещи. С этим принципом начали его вывозить в свет, туда-сюда, на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капичник</a:t>
            </a:r>
            <a:r>
              <a:rPr lang="ru-RU" sz="2000" dirty="0">
                <a:effectLst/>
                <a:latin typeface="Calibri" panose="020F0502020204030204" pitchFamily="34" charset="0"/>
                <a:ea typeface="Calibri" panose="020F0502020204030204" pitchFamily="34" charset="0"/>
                <a:cs typeface="Times New Roman" panose="02020603050405020304" pitchFamily="18" charset="0"/>
              </a:rPr>
              <a:t>, к академику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Фраму</a:t>
            </a:r>
            <a:r>
              <a:rPr lang="ru-RU" sz="2000" dirty="0">
                <a:effectLst/>
                <a:latin typeface="Calibri" panose="020F0502020204030204" pitchFamily="34" charset="0"/>
                <a:ea typeface="Calibri" panose="020F0502020204030204" pitchFamily="34" charset="0"/>
                <a:cs typeface="Times New Roman" panose="02020603050405020304" pitchFamily="18" charset="0"/>
              </a:rPr>
              <a:t>, академику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Ливановичу</a:t>
            </a:r>
            <a:r>
              <a:rPr lang="ru-RU" sz="2000" dirty="0">
                <a:effectLst/>
                <a:latin typeface="Calibri" panose="020F0502020204030204" pitchFamily="34" charset="0"/>
                <a:ea typeface="Calibri" panose="020F0502020204030204" pitchFamily="34" charset="0"/>
                <a:cs typeface="Times New Roman" panose="02020603050405020304" pitchFamily="18" charset="0"/>
              </a:rPr>
              <a:t>,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Ливанович</a:t>
            </a:r>
            <a:r>
              <a:rPr lang="ru-RU" sz="2000" dirty="0">
                <a:effectLst/>
                <a:latin typeface="Calibri" panose="020F0502020204030204" pitchFamily="34" charset="0"/>
                <a:ea typeface="Calibri" panose="020F0502020204030204" pitchFamily="34" charset="0"/>
                <a:cs typeface="Times New Roman" panose="02020603050405020304" pitchFamily="18" charset="0"/>
              </a:rPr>
              <a:t> первый опомнился, указал первоисточник, принцип открыт сто лет назад и популярно описан в учебнике на такой-то странице мелким шрифтом для высших заведений, КПД тут же оказался снижен до 36 процентов, результат фук. Тут все равно ажиотаж, образовали отдел у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Ливановича</a:t>
            </a:r>
            <a:r>
              <a:rPr lang="ru-RU" sz="2000" dirty="0">
                <a:effectLst/>
                <a:latin typeface="Calibri" panose="020F0502020204030204" pitchFamily="34" charset="0"/>
                <a:ea typeface="Calibri" panose="020F0502020204030204" pitchFamily="34" charset="0"/>
                <a:cs typeface="Times New Roman" panose="02020603050405020304" pitchFamily="18" charset="0"/>
              </a:rPr>
              <a:t>, нашего Сержа ставят завом, причем без степени. В наших кругах понимающее ликование, Серж серьезно задумался над своей жизнью, те ли ему ценности нужны, решил, что не те. Решил, что лучше останется у себя в Мировом океане, все опять в шоке: бросил карьеру ради воли и свободы, в Мировом океане он простой рядовой младший научный сотрудник, ему там полная свобода и атлантическая экспедиция вот-вот, давно намечающаяся, с заходами в Ванкувер, Бостон, Гонконг и Монреаль. Полгода моря и солнца. </a:t>
            </a:r>
            <a:endParaRPr lang="cs-CZ" sz="2000" dirty="0"/>
          </a:p>
        </p:txBody>
      </p:sp>
    </p:spTree>
    <p:extLst>
      <p:ext uri="{BB962C8B-B14F-4D97-AF65-F5344CB8AC3E}">
        <p14:creationId xmlns:p14="http://schemas.microsoft.com/office/powerpoint/2010/main" val="17875343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6D6268D1-17C0-475B-B304-41EF59D39731}"/>
              </a:ext>
            </a:extLst>
          </p:cNvPr>
          <p:cNvSpPr txBox="1"/>
          <p:nvPr/>
        </p:nvSpPr>
        <p:spPr>
          <a:xfrm>
            <a:off x="0" y="0"/>
            <a:ext cx="12192000" cy="6863417"/>
          </a:xfrm>
          <a:prstGeom prst="rect">
            <a:avLst/>
          </a:prstGeom>
        </p:spPr>
        <p:txBody>
          <a:bodyPr wrap="square">
            <a:spAutoFit/>
          </a:bodyPr>
          <a:lstStyle/>
          <a:p>
            <a:pPr algn="just"/>
            <a:r>
              <a:rPr lang="ru-RU" sz="2000" dirty="0">
                <a:effectLst/>
                <a:latin typeface="Calibri" panose="020F0502020204030204" pitchFamily="34" charset="0"/>
                <a:ea typeface="Calibri" panose="020F0502020204030204" pitchFamily="34" charset="0"/>
                <a:cs typeface="Times New Roman" panose="02020603050405020304" pitchFamily="18" charset="0"/>
              </a:rPr>
              <a:t>Хорошо, выбрал свободу, там, в его кровном детище с КПД 36 процентов отделе, уже набрали штат, взяли заведующим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бездаря</a:t>
            </a:r>
            <a:r>
              <a:rPr lang="ru-RU" sz="2000" dirty="0">
                <a:effectLst/>
                <a:latin typeface="Calibri" panose="020F0502020204030204" pitchFamily="34" charset="0"/>
                <a:ea typeface="Calibri" panose="020F0502020204030204" pitchFamily="34" charset="0"/>
                <a:cs typeface="Times New Roman" panose="02020603050405020304" pitchFamily="18" charset="0"/>
              </a:rPr>
              <a:t> кандидата наук, все забито, они начали трудиться не спеша и вразвалочку, то в буфет, то в командировку, то курят. За Сержем ездят консультироваться, вернее, сначала ездили, два раза, Мариша смеялась, что в Мировом океане не знают уже, кого за кого принимать, какого-то Сержа,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мэнээса</a:t>
            </a:r>
            <a:r>
              <a:rPr lang="ru-RU" sz="2000" dirty="0">
                <a:effectLst/>
                <a:latin typeface="Calibri" panose="020F0502020204030204" pitchFamily="34" charset="0"/>
                <a:ea typeface="Calibri" panose="020F0502020204030204" pitchFamily="34" charset="0"/>
                <a:cs typeface="Times New Roman" panose="02020603050405020304" pitchFamily="18" charset="0"/>
              </a:rPr>
              <a:t>, все время у них из-под носа утаскивают на консультации. Но потом это быстро прекратилось, те вошли в колею, дело ведь непростое, дело не в принципе, а в иной технологии, ради которой ломать существующее производство, не нужно электричество, все возвращается в век пара, все псу под хвост. Таким образом, вначале вместо прогресса летит к черту вообще все, как всегда. А все это пробивает один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отдельчик</a:t>
            </a:r>
            <a:r>
              <a:rPr lang="ru-RU" sz="2000" dirty="0">
                <a:effectLst/>
                <a:latin typeface="Calibri" panose="020F0502020204030204" pitchFamily="34" charset="0"/>
                <a:ea typeface="Calibri" panose="020F0502020204030204" pitchFamily="34" charset="0"/>
                <a:cs typeface="Times New Roman" panose="02020603050405020304" pitchFamily="18" charset="0"/>
              </a:rPr>
              <a:t> в пять душ, там у нас устроилась лаборанткой одна знакомая, Ленка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Марчукайте</a:t>
            </a:r>
            <a:r>
              <a:rPr lang="ru-RU" sz="2000" dirty="0">
                <a:effectLst/>
                <a:latin typeface="Calibri" panose="020F0502020204030204" pitchFamily="34" charset="0"/>
                <a:ea typeface="Calibri" panose="020F0502020204030204" pitchFamily="34" charset="0"/>
                <a:cs typeface="Times New Roman" panose="02020603050405020304" pitchFamily="18" charset="0"/>
              </a:rPr>
              <a:t>, приходит, приносит утешительные новости, что кандидат наук вот-вот рожает ребенка на стороне, на него готовится письмо тех родителей, на работе он в полной отключке, орет по телефону, а комната одна, и ни о какой энергетике нет слов. Пока готовят проект решения по передаче им опытно-испытательного верстака в подвале института на три часа ночного времени, Но Сержу эта воля и свобода обернулась гораздо хуже, пришло время оформляться с анкетами в экспедицию, он в анкете написал, что беспартийный, а в год поступления в Мировой океан написал в анкете же, что член ВЛКСМ. Обе записи сравнили, выяснилось, что он самостоятельно выбыл из рядов комсомола, даже не встал в Мировом океане на учет в комсомольскую организацию, итого не заплатил членских взносов за много лет, и выяснилось, что это не поправишь ни взносами, ничем, и в океан его не пропустила комиссия. Все это, придя, рассказал тот же Андрей-отщепенец, и его оставили со всеми пить водку, и он в порыве сказал, чтобы ему никто ничего не говорил, он за включение в экспедицию стал стукачом, но стучать обязан только на корабле, на суше он не нанимался. И действительно, Андрей ушел в океан, а пришел оттуда – привез из Японии маленький пластиковый мужской член. Почему же такой маленький, а потому, что не хватило долларов.</a:t>
            </a:r>
            <a:endParaRPr lang="cs-CZ" sz="2000" dirty="0"/>
          </a:p>
        </p:txBody>
      </p:sp>
    </p:spTree>
    <p:extLst>
      <p:ext uri="{BB962C8B-B14F-4D97-AF65-F5344CB8AC3E}">
        <p14:creationId xmlns:p14="http://schemas.microsoft.com/office/powerpoint/2010/main" val="14908813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B491465C-EC7B-4151-B1E6-C92171F73295}"/>
              </a:ext>
            </a:extLst>
          </p:cNvPr>
          <p:cNvSpPr txBox="1"/>
          <p:nvPr/>
        </p:nvSpPr>
        <p:spPr>
          <a:xfrm>
            <a:off x="68826" y="0"/>
            <a:ext cx="12123174" cy="7786747"/>
          </a:xfrm>
          <a:prstGeom prst="rect">
            <a:avLst/>
          </a:prstGeom>
        </p:spPr>
        <p:txBody>
          <a:bodyPr wrap="square">
            <a:spAutoFit/>
          </a:bodyPr>
          <a:lstStyle/>
          <a:p>
            <a:pPr marL="190500" algn="just">
              <a:lnSpc>
                <a:spcPct val="115000"/>
              </a:lnSpc>
              <a:spcBef>
                <a:spcPts val="1500"/>
              </a:spcBef>
              <a:spcAft>
                <a:spcPts val="375"/>
              </a:spcAft>
            </a:pPr>
            <a:r>
              <a:rPr lang="ru-RU" sz="2000" b="1" kern="1800" dirty="0">
                <a:effectLst/>
                <a:latin typeface="Calibri" panose="020F0502020204030204" pitchFamily="34" charset="0"/>
                <a:ea typeface="Times New Roman" panose="02020603050405020304" pitchFamily="18" charset="0"/>
                <a:cs typeface="Times New Roman CYR" panose="02020603050405020304" pitchFamily="18" charset="0"/>
                <a:hlinkClick r:id="rId2">
                  <a:extLst>
                    <a:ext uri="{A12FA001-AC4F-418D-AE19-62706E023703}">
                      <ahyp:hlinkClr xmlns:ahyp="http://schemas.microsoft.com/office/drawing/2018/hyperlinkcolor" val="tx"/>
                    </a:ext>
                  </a:extLst>
                </a:hlinkClick>
              </a:rPr>
              <a:t>ФЕДОР ДОСТОЕВСКИЙ</a:t>
            </a:r>
            <a:r>
              <a:rPr lang="ru-RU" sz="2000" b="1" u="sng" kern="1800" dirty="0">
                <a:effectLst/>
                <a:latin typeface="Calibri" panose="020F0502020204030204" pitchFamily="34" charset="0"/>
                <a:ea typeface="Times New Roman" panose="02020603050405020304" pitchFamily="18" charset="0"/>
                <a:cs typeface="Times New Roman CYR" panose="02020603050405020304" pitchFamily="18" charset="0"/>
              </a:rPr>
              <a:t> „ЗАПИСКИ ИЗ ПОДПОЛЬЯ“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375"/>
              </a:spcBef>
              <a:spcAft>
                <a:spcPts val="375"/>
              </a:spcAft>
            </a:pPr>
            <a:r>
              <a:rPr lang="ru-RU" sz="2000" dirty="0">
                <a:solidFill>
                  <a:srgbClr val="000000"/>
                </a:solidFill>
                <a:effectLst/>
                <a:latin typeface="Calibri" panose="020F0502020204030204" pitchFamily="34" charset="0"/>
                <a:ea typeface="Times New Roman" panose="02020603050405020304" pitchFamily="18" charset="0"/>
                <a:cs typeface="Times New Roman CYR" panose="02020603050405020304" pitchFamily="18" charset="0"/>
              </a:rPr>
              <a:t>Я человек больной... Я злой человек. </a:t>
            </a:r>
            <a:r>
              <a:rPr lang="ru-RU" sz="2000" dirty="0" err="1">
                <a:solidFill>
                  <a:srgbClr val="000000"/>
                </a:solidFill>
                <a:effectLst/>
                <a:latin typeface="Calibri" panose="020F0502020204030204" pitchFamily="34" charset="0"/>
                <a:ea typeface="Times New Roman" panose="02020603050405020304" pitchFamily="18" charset="0"/>
                <a:cs typeface="Times New Roman CYR" panose="02020603050405020304" pitchFamily="18" charset="0"/>
              </a:rPr>
              <a:t>Hепривлекательный</a:t>
            </a:r>
            <a:r>
              <a:rPr lang="ru-RU" sz="2000" dirty="0">
                <a:solidFill>
                  <a:srgbClr val="000000"/>
                </a:solidFill>
                <a:effectLst/>
                <a:latin typeface="Calibri" panose="020F0502020204030204" pitchFamily="34" charset="0"/>
                <a:ea typeface="Times New Roman" panose="02020603050405020304" pitchFamily="18" charset="0"/>
                <a:cs typeface="Times New Roman CYR" panose="02020603050405020304" pitchFamily="18" charset="0"/>
              </a:rPr>
              <a:t> я человек. Я думаю, что у меня болит печень. Впрочем, я ни шиша не смыслю в моей болезни и не знаю наверно, что у меня болит. Я не лечусь и никогда не лечился, хотя медицину и докторов уважаю. К тому же я еще и суеверен до крайности; ну, хоть настолько, чтоб уважать медицину. (Я достаточно образован, чтоб не быть суеверным, но я суеверен). </a:t>
            </a:r>
            <a:r>
              <a:rPr lang="ru-RU" sz="2000" dirty="0" err="1">
                <a:solidFill>
                  <a:srgbClr val="000000"/>
                </a:solidFill>
                <a:effectLst/>
                <a:latin typeface="Calibri" panose="020F0502020204030204" pitchFamily="34" charset="0"/>
                <a:ea typeface="Times New Roman" panose="02020603050405020304" pitchFamily="18" charset="0"/>
                <a:cs typeface="Times New Roman CYR" panose="02020603050405020304" pitchFamily="18" charset="0"/>
              </a:rPr>
              <a:t>Hет</a:t>
            </a:r>
            <a:r>
              <a:rPr lang="ru-RU" sz="2000" dirty="0">
                <a:solidFill>
                  <a:srgbClr val="000000"/>
                </a:solidFill>
                <a:effectLst/>
                <a:latin typeface="Calibri" panose="020F0502020204030204" pitchFamily="34" charset="0"/>
                <a:ea typeface="Times New Roman" panose="02020603050405020304" pitchFamily="18" charset="0"/>
                <a:cs typeface="Times New Roman CYR" panose="02020603050405020304" pitchFamily="18" charset="0"/>
              </a:rPr>
              <a:t>-с, я не хочу лечиться со злости. Вот этого, наверно, не изволите понимать. </a:t>
            </a:r>
            <a:r>
              <a:rPr lang="ru-RU" sz="2000" dirty="0" err="1">
                <a:solidFill>
                  <a:srgbClr val="000000"/>
                </a:solidFill>
                <a:effectLst/>
                <a:latin typeface="Calibri" panose="020F0502020204030204" pitchFamily="34" charset="0"/>
                <a:ea typeface="Times New Roman" panose="02020603050405020304" pitchFamily="18" charset="0"/>
                <a:cs typeface="Times New Roman CYR" panose="02020603050405020304" pitchFamily="18" charset="0"/>
              </a:rPr>
              <a:t>Hу</a:t>
            </a:r>
            <a:r>
              <a:rPr lang="ru-RU" sz="2000" dirty="0">
                <a:solidFill>
                  <a:srgbClr val="000000"/>
                </a:solidFill>
                <a:effectLst/>
                <a:latin typeface="Calibri" panose="020F0502020204030204" pitchFamily="34" charset="0"/>
                <a:ea typeface="Times New Roman" panose="02020603050405020304" pitchFamily="18" charset="0"/>
                <a:cs typeface="Times New Roman CYR" panose="02020603050405020304" pitchFamily="18" charset="0"/>
              </a:rPr>
              <a:t>-с, а я понимаю. Я, разумеется, не сумею вам объяснить, кому именно я насолю в этом случае моей злостью; я отлично хорошо знаю, что и докторам я никак не смогу "нагадить" тем, что у них не лечусь; я лучше всякого знаю, что всем этим я единственно только себе поврежу и никому больше. </a:t>
            </a:r>
            <a:r>
              <a:rPr lang="ru-RU" sz="2000" dirty="0" err="1">
                <a:solidFill>
                  <a:srgbClr val="000000"/>
                </a:solidFill>
                <a:effectLst/>
                <a:latin typeface="Calibri" panose="020F0502020204030204" pitchFamily="34" charset="0"/>
                <a:ea typeface="Times New Roman" panose="02020603050405020304" pitchFamily="18" charset="0"/>
                <a:cs typeface="Times New Roman CYR" panose="02020603050405020304" pitchFamily="18" charset="0"/>
              </a:rPr>
              <a:t>Hо</a:t>
            </a:r>
            <a:r>
              <a:rPr lang="ru-RU" sz="2000" dirty="0">
                <a:solidFill>
                  <a:srgbClr val="000000"/>
                </a:solidFill>
                <a:effectLst/>
                <a:latin typeface="Calibri" panose="020F0502020204030204" pitchFamily="34" charset="0"/>
                <a:ea typeface="Times New Roman" panose="02020603050405020304" pitchFamily="18" charset="0"/>
                <a:cs typeface="Times New Roman CYR" panose="02020603050405020304" pitchFamily="18" charset="0"/>
              </a:rPr>
              <a:t> все-таки, если я не лечусь, так это со злости. Печенка болит, так вот пускай же ее еще крепче болит!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2000" dirty="0">
                <a:solidFill>
                  <a:srgbClr val="000000"/>
                </a:solidFill>
                <a:effectLst/>
                <a:latin typeface="Calibri" panose="020F0502020204030204" pitchFamily="34" charset="0"/>
                <a:ea typeface="Times New Roman" panose="02020603050405020304" pitchFamily="18" charset="0"/>
                <a:cs typeface="Times New Roman CYR" panose="02020603050405020304" pitchFamily="18" charset="0"/>
              </a:rPr>
              <a:t>Я уже давно так живу - лет двадцать. Теперь мне сорок. Я прежде служил, а теперь не служу. Я был злой чиновник. Я был груб и находил в этом удовольствие. Ведь я взяток не брал, стало быть, должен же был себя хоть этим вознаградить. (Плохая острота; но я ее не вычеркну. Я ее написал, думая, что выйдет очень остро; а теперь, как увидел сам, что хотел только гнусно пофорсить, - нарочно не вычеркну!) Когда к столу, у которого я сидел, подходили, бывало, просители за справками, - я зубами на них скрежетал и чувствовал неумолимое наслаждение, когда удавалось кого-нибудь огорчить. Почти всегда удавалось. Большею </a:t>
            </a:r>
            <a:r>
              <a:rPr lang="ru-RU" sz="2000" dirty="0" err="1">
                <a:solidFill>
                  <a:srgbClr val="000000"/>
                </a:solidFill>
                <a:effectLst/>
                <a:latin typeface="Calibri" panose="020F0502020204030204" pitchFamily="34" charset="0"/>
                <a:ea typeface="Times New Roman" panose="02020603050405020304" pitchFamily="18" charset="0"/>
                <a:cs typeface="Times New Roman CYR" panose="02020603050405020304" pitchFamily="18" charset="0"/>
              </a:rPr>
              <a:t>частию</a:t>
            </a:r>
            <a:r>
              <a:rPr lang="ru-RU" sz="2000" dirty="0">
                <a:solidFill>
                  <a:srgbClr val="000000"/>
                </a:solidFill>
                <a:effectLst/>
                <a:latin typeface="Calibri" panose="020F0502020204030204" pitchFamily="34" charset="0"/>
                <a:ea typeface="Times New Roman" panose="02020603050405020304" pitchFamily="18" charset="0"/>
                <a:cs typeface="Times New Roman CYR" panose="02020603050405020304" pitchFamily="18" charset="0"/>
              </a:rPr>
              <a:t> все был народ робкий: известно - просители. </a:t>
            </a:r>
            <a:r>
              <a:rPr lang="ru-RU" sz="2000" dirty="0" err="1">
                <a:solidFill>
                  <a:srgbClr val="000000"/>
                </a:solidFill>
                <a:effectLst/>
                <a:latin typeface="Calibri" panose="020F0502020204030204" pitchFamily="34" charset="0"/>
                <a:ea typeface="Times New Roman" panose="02020603050405020304" pitchFamily="18" charset="0"/>
                <a:cs typeface="Times New Roman CYR" panose="02020603050405020304" pitchFamily="18" charset="0"/>
              </a:rPr>
              <a:t>Hо</a:t>
            </a:r>
            <a:r>
              <a:rPr lang="ru-RU" sz="2000" dirty="0">
                <a:solidFill>
                  <a:srgbClr val="000000"/>
                </a:solidFill>
                <a:effectLst/>
                <a:latin typeface="Calibri" panose="020F0502020204030204" pitchFamily="34" charset="0"/>
                <a:ea typeface="Times New Roman" panose="02020603050405020304" pitchFamily="18" charset="0"/>
                <a:cs typeface="Times New Roman CYR" panose="02020603050405020304" pitchFamily="18" charset="0"/>
              </a:rPr>
              <a:t> из фертов я особенно терпеть не мог одного офицера. Он никак не хотел покориться и омерзительно гремел саблей. У меня с ним полтора года за эту саблю война была. Я наконец одолел. Он перестал греметь. Впрочем, это случилось еще в моей молодости. </a:t>
            </a:r>
            <a:r>
              <a:rPr lang="ru-RU" sz="2000" dirty="0" err="1">
                <a:solidFill>
                  <a:srgbClr val="000000"/>
                </a:solidFill>
                <a:effectLst/>
                <a:latin typeface="Calibri" panose="020F0502020204030204" pitchFamily="34" charset="0"/>
                <a:ea typeface="Times New Roman" panose="02020603050405020304" pitchFamily="18" charset="0"/>
                <a:cs typeface="Times New Roman CYR" panose="02020603050405020304" pitchFamily="18" charset="0"/>
              </a:rPr>
              <a:t>Hо</a:t>
            </a:r>
            <a:r>
              <a:rPr lang="ru-RU" sz="2000" dirty="0">
                <a:solidFill>
                  <a:srgbClr val="000000"/>
                </a:solidFill>
                <a:effectLst/>
                <a:latin typeface="Calibri" panose="020F0502020204030204" pitchFamily="34" charset="0"/>
                <a:ea typeface="Times New Roman" panose="02020603050405020304" pitchFamily="18" charset="0"/>
                <a:cs typeface="Times New Roman CYR" panose="02020603050405020304" pitchFamily="18" charset="0"/>
              </a:rPr>
              <a:t> знаете ли, господа, в чем состоял главный пункт моей злости? Да в том-то и состояла вся штука, в том-то и заключалась наибольшая гадость, что я поминутно, даже в минуту самой сильнейшей желчи, постыдно сознавал в себе, что я не только не злой, но даже и не озлобленный человек, что я только воробьев пугаю напрасно и себя этим тешу. </a:t>
            </a:r>
            <a:endParaRPr lang="cs-CZ" sz="2000" dirty="0"/>
          </a:p>
        </p:txBody>
      </p:sp>
    </p:spTree>
    <p:extLst>
      <p:ext uri="{BB962C8B-B14F-4D97-AF65-F5344CB8AC3E}">
        <p14:creationId xmlns:p14="http://schemas.microsoft.com/office/powerpoint/2010/main" val="2998041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1BACB8AC-9B41-455A-8FF2-76E2E456CEAB}"/>
              </a:ext>
            </a:extLst>
          </p:cNvPr>
          <p:cNvSpPr txBox="1"/>
          <p:nvPr/>
        </p:nvSpPr>
        <p:spPr>
          <a:xfrm>
            <a:off x="0" y="0"/>
            <a:ext cx="12192000" cy="7068602"/>
          </a:xfrm>
          <a:prstGeom prst="rect">
            <a:avLst/>
          </a:prstGeom>
        </p:spPr>
        <p:txBody>
          <a:bodyPr wrap="square">
            <a:spAutoFit/>
          </a:bodyPr>
          <a:lstStyle/>
          <a:p>
            <a:pPr algn="just">
              <a:lnSpc>
                <a:spcPct val="115000"/>
              </a:lnSpc>
              <a:spcBef>
                <a:spcPts val="375"/>
              </a:spcBef>
              <a:spcAft>
                <a:spcPts val="375"/>
              </a:spcAft>
            </a:pPr>
            <a:r>
              <a:rPr lang="ru-RU" sz="2000" dirty="0">
                <a:solidFill>
                  <a:srgbClr val="000000"/>
                </a:solidFill>
                <a:effectLst/>
                <a:latin typeface="Calibri" panose="020F0502020204030204" pitchFamily="34" charset="0"/>
                <a:ea typeface="Times New Roman" panose="02020603050405020304" pitchFamily="18" charset="0"/>
                <a:cs typeface="Times New Roman CYR" panose="02020603050405020304" pitchFamily="18" charset="0"/>
              </a:rPr>
              <a:t>У меня пена у рта, а принесите мне какую-нибудь куколку, дайте мне чайку с </a:t>
            </a:r>
            <a:r>
              <a:rPr lang="ru-RU" sz="2000" dirty="0" err="1">
                <a:solidFill>
                  <a:srgbClr val="000000"/>
                </a:solidFill>
                <a:effectLst/>
                <a:latin typeface="Calibri" panose="020F0502020204030204" pitchFamily="34" charset="0"/>
                <a:ea typeface="Times New Roman" panose="02020603050405020304" pitchFamily="18" charset="0"/>
                <a:cs typeface="Times New Roman CYR" panose="02020603050405020304" pitchFamily="18" charset="0"/>
              </a:rPr>
              <a:t>сахарцем</a:t>
            </a:r>
            <a:r>
              <a:rPr lang="ru-RU" sz="2000" dirty="0">
                <a:solidFill>
                  <a:srgbClr val="000000"/>
                </a:solidFill>
                <a:effectLst/>
                <a:latin typeface="Calibri" panose="020F0502020204030204" pitchFamily="34" charset="0"/>
                <a:ea typeface="Times New Roman" panose="02020603050405020304" pitchFamily="18" charset="0"/>
                <a:cs typeface="Times New Roman CYR" panose="02020603050405020304" pitchFamily="18" charset="0"/>
              </a:rPr>
              <a:t>, я, пожалуй, и успокоюсь. Даже душой умилюсь, хоть уж, наверно, потом буду вам на себя скрежетать зубами и от стыда несколько месяцев страдать бессонницей. Таков уж мой </a:t>
            </a:r>
            <a:r>
              <a:rPr lang="ru-RU" sz="2000" dirty="0" err="1">
                <a:solidFill>
                  <a:srgbClr val="000000"/>
                </a:solidFill>
                <a:effectLst/>
                <a:latin typeface="Calibri" panose="020F0502020204030204" pitchFamily="34" charset="0"/>
                <a:ea typeface="Times New Roman" panose="02020603050405020304" pitchFamily="18" charset="0"/>
                <a:cs typeface="Times New Roman CYR" panose="02020603050405020304" pitchFamily="18" charset="0"/>
              </a:rPr>
              <a:t>обычай.Это</a:t>
            </a:r>
            <a:r>
              <a:rPr lang="ru-RU" sz="2000" dirty="0">
                <a:solidFill>
                  <a:srgbClr val="000000"/>
                </a:solidFill>
                <a:effectLst/>
                <a:latin typeface="Calibri" panose="020F0502020204030204" pitchFamily="34" charset="0"/>
                <a:ea typeface="Times New Roman" panose="02020603050405020304" pitchFamily="18" charset="0"/>
                <a:cs typeface="Times New Roman CYR" panose="02020603050405020304" pitchFamily="18" charset="0"/>
              </a:rPr>
              <a:t> я наврал про себя давеча, что я был злой чиновник. Со злости наврал. Я просто баловством занимался и с просителями, и с офицером, а в сущности никогда не мог сделаться злым. Я поминутно сознавал в себе много-премного самых противоположных тому элементов. Я чувствовал, что они так и кишат во мне, эти противоположные элементы. Я знал, что они всю жизнь во мне кишели и из меня вон наружу просились, но я их не пускал, не пускал, нарочно не пускал наружу. Они мучили меня до стыда; до конвульсий меня доводили и - надоели мне наконец, как надоели! Уж не кажется ли вам, господа, что я теперь в чем-то перед вами раскаиваюсь, что я в чем-то у вас прощенья прошу?.. Я уверен, что вам это кажется... А впрочем, уверяю вас, что мне все равно, если и кажется...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2000" dirty="0">
                <a:solidFill>
                  <a:srgbClr val="000000"/>
                </a:solidFill>
                <a:effectLst/>
                <a:latin typeface="Calibri" panose="020F0502020204030204" pitchFamily="34" charset="0"/>
                <a:ea typeface="Times New Roman" panose="02020603050405020304" pitchFamily="18" charset="0"/>
                <a:cs typeface="Times New Roman CYR" panose="02020603050405020304" pitchFamily="18" charset="0"/>
              </a:rPr>
              <a:t>Я не только злым, но даже и ничем не сумел сделаться: ни злым, ни добрым, ни подлецом. ни честным, ни героем, ни насекомым. Теперь же доживаю в своем углу, дразня себя злобным и ни к чему не служащим утешением, что умный человек и не может серьезно чем-нибудь сделаться, а делается чем-нибудь только дурак. Да-с, умный человек девятнадцатого столетия должен и нравственно обязан быть существом по преимуществу бесхарактерным; человек же с характером, деятель, - существом по преимуществу ограниченным. Это сорокалетнее мое убеждение. Мне теперь сорок лет, а ведь сорок лет - это вся жизнь; ведь это самая глубокая старость. Дальше сорока лет жить неприлично, пошло, безнравственно! Кто живет дольше сорока лет, - отвечайте искренно, честно? Я вам скажу, кто живет: дураки и негодяи живут. Я всем старцам это в глаза скажу, всем этим почтенным старцам, всем этим </a:t>
            </a:r>
            <a:r>
              <a:rPr lang="ru-RU" sz="2000" dirty="0" err="1">
                <a:solidFill>
                  <a:srgbClr val="000000"/>
                </a:solidFill>
                <a:effectLst/>
                <a:latin typeface="Calibri" panose="020F0502020204030204" pitchFamily="34" charset="0"/>
                <a:ea typeface="Times New Roman" panose="02020603050405020304" pitchFamily="18" charset="0"/>
                <a:cs typeface="Times New Roman CYR" panose="02020603050405020304" pitchFamily="18" charset="0"/>
              </a:rPr>
              <a:t>сребровласым</a:t>
            </a:r>
            <a:r>
              <a:rPr lang="ru-RU" sz="2000" dirty="0">
                <a:solidFill>
                  <a:srgbClr val="000000"/>
                </a:solidFill>
                <a:effectLst/>
                <a:latin typeface="Calibri" panose="020F0502020204030204" pitchFamily="34" charset="0"/>
                <a:ea typeface="Times New Roman" panose="02020603050405020304" pitchFamily="18" charset="0"/>
                <a:cs typeface="Times New Roman CYR" panose="02020603050405020304" pitchFamily="18" charset="0"/>
              </a:rPr>
              <a:t> и благоухающим старцам! Всему свету в глаза скажу! Я имею право так говорить, потому что сам до шестидесяти лет доживу. До семидесяти лет проживу! До восьмидесяти лет проживу!.. Постойте! Дайте дух перевести...</a:t>
            </a:r>
            <a:endParaRPr lang="cs-CZ" sz="2000" dirty="0"/>
          </a:p>
        </p:txBody>
      </p:sp>
    </p:spTree>
    <p:extLst>
      <p:ext uri="{BB962C8B-B14F-4D97-AF65-F5344CB8AC3E}">
        <p14:creationId xmlns:p14="http://schemas.microsoft.com/office/powerpoint/2010/main" val="22511886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956EFA50-ADB0-4AE2-B563-F24E8A4E8517}"/>
              </a:ext>
            </a:extLst>
          </p:cNvPr>
          <p:cNvSpPr txBox="1"/>
          <p:nvPr/>
        </p:nvSpPr>
        <p:spPr>
          <a:xfrm>
            <a:off x="481780" y="851499"/>
            <a:ext cx="11228439" cy="5155001"/>
          </a:xfrm>
          <a:prstGeom prst="rect">
            <a:avLst/>
          </a:prstGeom>
        </p:spPr>
        <p:txBody>
          <a:bodyPr wrap="square">
            <a:spAutoFit/>
          </a:bodyPr>
          <a:lstStyle/>
          <a:p>
            <a:pPr algn="just">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РАЗГОВОРНЫЙ СТИЛЬ</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Распространенная форма – диалог, реже – монолог.</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Нестрогий отбор языковых средств и простота (и жаргонные слова, и профессиональные термины, и диалектизмы, и ругательства), образность и эмоциональность.</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Разговорное упрощение слов (сейчас –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щас</a:t>
            </a:r>
            <a:r>
              <a:rPr lang="ru-RU" sz="2000" dirty="0">
                <a:effectLst/>
                <a:latin typeface="Calibri" panose="020F0502020204030204" pitchFamily="34" charset="0"/>
                <a:ea typeface="Calibri" panose="020F0502020204030204" pitchFamily="34" charset="0"/>
                <a:cs typeface="Times New Roman" panose="02020603050405020304" pitchFamily="18" charset="0"/>
              </a:rPr>
              <a:t>, что —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чё</a:t>
            </a:r>
            <a:r>
              <a:rPr lang="ru-RU" sz="2000" dirty="0">
                <a:effectLst/>
                <a:latin typeface="Calibri" panose="020F0502020204030204" pitchFamily="34" charset="0"/>
                <a:ea typeface="Calibri" panose="020F0502020204030204" pitchFamily="34" charset="0"/>
                <a:cs typeface="Times New Roman" panose="02020603050405020304" pitchFamily="18" charset="0"/>
              </a:rPr>
              <a:t>), предложений (одну чашку кофе – один кофе). Фразы часто усекаются и «подгоняются» под конкретную ситуацию, при которой не нужны уточнения и детали (дверь закрыл, встал и вышел); распространено удвоение слов (да-да, верно-верно).</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Нечеткое соблюдение логичности и конкретности речи (если собеседники теряют нить разговора и отходят от начальной темы).</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Важна обстановка речевого общения – мимика и жесты собеседников, эмоциональные реакции.</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Частое употребление восклицательных и вопросительных предложений.</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Причем письменные формы разговорного стиля (эссе, очерки, заметки, рассказы) также отличаются неформальностью и «разговорной» подачей информации.</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78446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10B59D19-E318-4C7D-BEB1-29A9FA778EE9}"/>
              </a:ext>
            </a:extLst>
          </p:cNvPr>
          <p:cNvSpPr txBox="1"/>
          <p:nvPr/>
        </p:nvSpPr>
        <p:spPr>
          <a:xfrm>
            <a:off x="879987" y="428178"/>
            <a:ext cx="10432026" cy="6001643"/>
          </a:xfrm>
          <a:prstGeom prst="rect">
            <a:avLst/>
          </a:prstGeom>
        </p:spPr>
        <p:txBody>
          <a:bodyPr wrap="square">
            <a:spAutoFit/>
          </a:bodyPr>
          <a:lstStyle/>
          <a:p>
            <a:pPr>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Прочитайте 3 текста. Какой из них принадлежит разговорному стилю? Аргументируйте ответ.</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1. Приветик! Ну как тебе? Ничего себе погодка! Жуть! Я вымок до нитки, как будто в речку свалился. Сам, конечно, виноват. Видел, как тучу несёт, думал, проскочу, успею. И влип. Чуть-чуть до дома не добежал, тут и хлынуло. Ладно, в следующий раз умнее буду.</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2. Из-за леса наползала туча. Она росла, поднималась серо-синей тяжёлой стеной, без просветов, без трещинки, и медленно и неотвратимо пожирала синеву неба. Вот туча краем накатилась на облако. Её кромка на мгновение сверкнула расплавленным свинцом. Но солнце не могло растопить всю тучу и бесследно исчезло в её свинцовой утробе. Луг потемнел, будто в сумерки. Налетел вихрь, подхватил гусиные перья, закружив, унёс вверх. Первые капли дождя полоснули по лопухам кувшинок. Сразу всё вокруг зашумело, трава заходила сизыми волнами, лозняк вывернуло наизнанку. Туча прорвалась и обрушилась холодным косым ливнем.</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r>
              <a:rPr lang="ru-RU" sz="2000" dirty="0">
                <a:effectLst/>
                <a:latin typeface="Calibri" panose="020F0502020204030204" pitchFamily="34" charset="0"/>
                <a:ea typeface="Calibri" panose="020F0502020204030204" pitchFamily="34" charset="0"/>
                <a:cs typeface="Times New Roman" panose="02020603050405020304" pitchFamily="18" charset="0"/>
              </a:rPr>
              <a:t>3. Дождь – это жидкие атмосферные осадки, выпадающие из облаков при температуре воздуха около земли не ниже нуля градусов. Диаметр капель от 6-7 до 0,5 мм. При меньшем размере осадки называют моросью.</a:t>
            </a:r>
            <a:endParaRPr lang="cs-CZ" sz="2000" dirty="0"/>
          </a:p>
        </p:txBody>
      </p:sp>
    </p:spTree>
    <p:extLst>
      <p:ext uri="{BB962C8B-B14F-4D97-AF65-F5344CB8AC3E}">
        <p14:creationId xmlns:p14="http://schemas.microsoft.com/office/powerpoint/2010/main" val="1010879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53DC685-BE9F-4725-8D73-EBB0F3A06797}"/>
              </a:ext>
            </a:extLst>
          </p:cNvPr>
          <p:cNvSpPr txBox="1"/>
          <p:nvPr/>
        </p:nvSpPr>
        <p:spPr>
          <a:xfrm>
            <a:off x="1818968" y="1279386"/>
            <a:ext cx="9940413" cy="3964932"/>
          </a:xfrm>
          <a:prstGeom prst="rect">
            <a:avLst/>
          </a:prstGeom>
          <a:noFill/>
        </p:spPr>
        <p:txBody>
          <a:bodyPr wrap="square">
            <a:spAutoFit/>
          </a:bodyPr>
          <a:lstStyle/>
          <a:p>
            <a:pPr marL="457200">
              <a:lnSpc>
                <a:spcPct val="115000"/>
              </a:lnSpc>
            </a:pPr>
            <a:r>
              <a:rPr lang="ru-RU" sz="2000" b="1" dirty="0">
                <a:effectLst/>
                <a:latin typeface="Calibri" panose="020F0502020204030204" pitchFamily="34" charset="0"/>
                <a:ea typeface="Calibri" panose="020F0502020204030204" pitchFamily="34" charset="0"/>
                <a:cs typeface="Times New Roman" panose="02020603050405020304" pitchFamily="18" charset="0"/>
              </a:rPr>
              <a:t>3 характеристики функциональных стилей:</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pPr>
            <a:r>
              <a:rPr lang="ru-RU" sz="2000" u="none" strike="noStrike" dirty="0">
                <a:effectLst/>
                <a:latin typeface="Calibri" panose="020F0502020204030204" pitchFamily="34" charset="0"/>
                <a:ea typeface="Calibri" panose="020F0502020204030204" pitchFamily="34" charset="0"/>
                <a:cs typeface="Times New Roman" panose="02020603050405020304" pitchFamily="18" charset="0"/>
              </a:rPr>
              <a:t>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914400" indent="-457200">
              <a:lnSpc>
                <a:spcPct val="115000"/>
              </a:lnSpc>
              <a:buAutoNum type="arabicPeriod"/>
            </a:pPr>
            <a:r>
              <a:rPr lang="ru-RU" sz="2000" b="1" u="sng" dirty="0">
                <a:effectLst/>
                <a:latin typeface="Calibri" panose="020F0502020204030204" pitchFamily="34" charset="0"/>
                <a:ea typeface="Calibri" panose="020F0502020204030204" pitchFamily="34" charset="0"/>
                <a:cs typeface="Times New Roman" panose="02020603050405020304" pitchFamily="18" charset="0"/>
              </a:rPr>
              <a:t>С точки зрения условий/обстановки</a:t>
            </a:r>
          </a:p>
          <a:p>
            <a:pPr marL="914400" indent="-457200">
              <a:lnSpc>
                <a:spcPct val="115000"/>
              </a:lnSpc>
              <a:buAutoNum type="arabicPeriod"/>
            </a:pP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Степень официальности</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Характер контактности: прямое/косвенное общение</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Форма: устная/письменная</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Характер субъекта и адресата речи (индивидуальный, коллективный, абстрактный)</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Жанр речи: монолог/диалог/полилог</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Степень подготовленности речи</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Активность экстралингвистических компонентов (мимика, жесты)</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16272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5D8A2D0A-B186-49B6-96E9-6EE0363A7701}"/>
              </a:ext>
            </a:extLst>
          </p:cNvPr>
          <p:cNvSpPr txBox="1"/>
          <p:nvPr/>
        </p:nvSpPr>
        <p:spPr>
          <a:xfrm>
            <a:off x="0" y="0"/>
            <a:ext cx="12192000" cy="6742102"/>
          </a:xfrm>
          <a:prstGeom prst="rect">
            <a:avLst/>
          </a:prstGeom>
        </p:spPr>
        <p:txBody>
          <a:bodyPr wrap="square">
            <a:spAutoFit/>
          </a:bodyPr>
          <a:lstStyle/>
          <a:p>
            <a:pPr>
              <a:lnSpc>
                <a:spcPct val="115000"/>
              </a:lnSpc>
              <a:spcAft>
                <a:spcPts val="1000"/>
              </a:spcAft>
            </a:pPr>
            <a:r>
              <a:rPr lang="ru-RU" sz="1900" b="1" u="sng" dirty="0">
                <a:effectLst/>
                <a:latin typeface="Calibri" panose="020F0502020204030204" pitchFamily="34" charset="0"/>
                <a:ea typeface="Calibri" panose="020F0502020204030204" pitchFamily="34" charset="0"/>
                <a:cs typeface="Times New Roman" panose="02020603050405020304" pitchFamily="18" charset="0"/>
              </a:rPr>
              <a:t>Пример использования разговорного текста в литературе. Проанализируйте текст.</a:t>
            </a:r>
            <a:endParaRPr lang="cs-CZ" sz="1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900" dirty="0">
                <a:effectLst/>
                <a:latin typeface="Calibri" panose="020F0502020204030204" pitchFamily="34" charset="0"/>
                <a:ea typeface="Calibri" panose="020F0502020204030204" pitchFamily="34" charset="0"/>
                <a:cs typeface="Times New Roman" panose="02020603050405020304" pitchFamily="18" charset="0"/>
              </a:rPr>
              <a:t>Главное, не хотел он его мочить. Реально не хотел. Думал, подскочит сзади, когда Ботаник в тачку полезет (в тачку он, в смысле Ботаник, влезал по-уродски, башкой вперёд, с </a:t>
            </a:r>
            <a:r>
              <a:rPr lang="ru-RU" sz="1900" dirty="0" err="1">
                <a:effectLst/>
                <a:latin typeface="Calibri" panose="020F0502020204030204" pitchFamily="34" charset="0"/>
                <a:ea typeface="Calibri" panose="020F0502020204030204" pitchFamily="34" charset="0"/>
                <a:cs typeface="Times New Roman" panose="02020603050405020304" pitchFamily="18" charset="0"/>
              </a:rPr>
              <a:t>откляченным</a:t>
            </a:r>
            <a:r>
              <a:rPr lang="ru-RU" sz="1900" dirty="0">
                <a:effectLst/>
                <a:latin typeface="Calibri" panose="020F0502020204030204" pitchFamily="34" charset="0"/>
                <a:ea typeface="Calibri" panose="020F0502020204030204" pitchFamily="34" charset="0"/>
                <a:cs typeface="Times New Roman" panose="02020603050405020304" pitchFamily="18" charset="0"/>
              </a:rPr>
              <a:t> задом), и тогда он, в смысле Рулет, подлетит, рванёт у него, в смысле у Ботаника, папку – и ноги. А тот вцепился насмерть. Ну и что было делать? Короче, тухляк вышел, полный.</a:t>
            </a:r>
            <a:endParaRPr lang="cs-CZ" sz="1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900" dirty="0">
                <a:effectLst/>
                <a:latin typeface="Calibri" panose="020F0502020204030204" pitchFamily="34" charset="0"/>
                <a:ea typeface="Calibri" panose="020F0502020204030204" pitchFamily="34" charset="0"/>
                <a:cs typeface="Times New Roman" panose="02020603050405020304" pitchFamily="18" charset="0"/>
              </a:rPr>
              <a:t>Стоп. Неправильно начал. Дубль два. Поехали. Какого-то июля (конкретные числа Рулет в последнее время догонял смутно) выполз он из своей съёмной хаты в Саввинском переулке совсем мёртвый. Весь в тряске, рожа синяя – краше в закрытом гробу хоронят. Время было за </a:t>
            </a:r>
            <a:r>
              <a:rPr lang="ru-RU" sz="1900" dirty="0" err="1">
                <a:effectLst/>
                <a:latin typeface="Calibri" panose="020F0502020204030204" pitchFamily="34" charset="0"/>
                <a:ea typeface="Calibri" panose="020F0502020204030204" pitchFamily="34" charset="0"/>
                <a:cs typeface="Times New Roman" panose="02020603050405020304" pitchFamily="18" charset="0"/>
              </a:rPr>
              <a:t>послеобеда</a:t>
            </a:r>
            <a:r>
              <a:rPr lang="ru-RU" sz="1900" dirty="0">
                <a:effectLst/>
                <a:latin typeface="Calibri" panose="020F0502020204030204" pitchFamily="34" charset="0"/>
                <a:ea typeface="Calibri" panose="020F0502020204030204" pitchFamily="34" charset="0"/>
                <a:cs typeface="Times New Roman" panose="02020603050405020304" pitchFamily="18" charset="0"/>
              </a:rPr>
              <a:t>, ну в смысле не после обеда, потому что обедать Рулет давно не обедал, кусок в горло не лез, а в смысле что солнце уже за середину неба перевалило.</a:t>
            </a:r>
            <a:endParaRPr lang="cs-CZ" sz="1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900" dirty="0">
                <a:effectLst/>
                <a:latin typeface="Calibri" panose="020F0502020204030204" pitchFamily="34" charset="0"/>
                <a:ea typeface="Calibri" panose="020F0502020204030204" pitchFamily="34" charset="0"/>
                <a:cs typeface="Times New Roman" panose="02020603050405020304" pitchFamily="18" charset="0"/>
              </a:rPr>
              <a:t>Выполз, значит, и пошёл себе в сторону </a:t>
            </a:r>
            <a:r>
              <a:rPr lang="ru-RU" sz="1900" dirty="0" err="1">
                <a:effectLst/>
                <a:latin typeface="Calibri" panose="020F0502020204030204" pitchFamily="34" charset="0"/>
                <a:ea typeface="Calibri" panose="020F0502020204030204" pitchFamily="34" charset="0"/>
                <a:cs typeface="Times New Roman" panose="02020603050405020304" pitchFamily="18" charset="0"/>
              </a:rPr>
              <a:t>Краснолужского</a:t>
            </a:r>
            <a:r>
              <a:rPr lang="ru-RU" sz="1900" dirty="0">
                <a:effectLst/>
                <a:latin typeface="Calibri" panose="020F0502020204030204" pitchFamily="34" charset="0"/>
                <a:ea typeface="Calibri" panose="020F0502020204030204" pitchFamily="34" charset="0"/>
                <a:cs typeface="Times New Roman" panose="02020603050405020304" pitchFamily="18" charset="0"/>
              </a:rPr>
              <a:t> моста, хреново соображая, куда это он тащит ласты и зачем. Короче, завис, это с ним в </a:t>
            </a:r>
            <a:r>
              <a:rPr lang="ru-RU" sz="1900" dirty="0" err="1">
                <a:effectLst/>
                <a:latin typeface="Calibri" panose="020F0502020204030204" pitchFamily="34" charset="0"/>
                <a:ea typeface="Calibri" panose="020F0502020204030204" pitchFamily="34" charset="0"/>
                <a:cs typeface="Times New Roman" panose="02020603050405020304" pitchFamily="18" charset="0"/>
              </a:rPr>
              <a:t>абстяге</a:t>
            </a:r>
            <a:r>
              <a:rPr lang="ru-RU" sz="1900" dirty="0">
                <a:effectLst/>
                <a:latin typeface="Calibri" panose="020F0502020204030204" pitchFamily="34" charset="0"/>
                <a:ea typeface="Calibri" panose="020F0502020204030204" pitchFamily="34" charset="0"/>
                <a:cs typeface="Times New Roman" panose="02020603050405020304" pitchFamily="18" charset="0"/>
              </a:rPr>
              <a:t> часто случалось. Песня ещё из окна орала: «Тополиный пух, жара, июль» . И точно – жарко было, реально жарко. Но Рулет пока жары не чувствовал, у него с отходняка, наоборот, зуб на зуб не попадал. Шёл, от яркого болели глаза, жмурился. Чисто Дракула, которого не по делу разбудили.</a:t>
            </a:r>
            <a:endParaRPr lang="cs-CZ" sz="19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1900" dirty="0">
                <a:effectLst/>
                <a:latin typeface="Calibri" panose="020F0502020204030204" pitchFamily="34" charset="0"/>
                <a:ea typeface="Calibri" panose="020F0502020204030204" pitchFamily="34" charset="0"/>
                <a:cs typeface="Times New Roman" panose="02020603050405020304" pitchFamily="18" charset="0"/>
              </a:rPr>
              <a:t>Было ему паршиво. Совсем труба. Еле </a:t>
            </a:r>
            <a:r>
              <a:rPr lang="ru-RU" sz="1900" dirty="0" err="1">
                <a:effectLst/>
                <a:latin typeface="Calibri" panose="020F0502020204030204" pitchFamily="34" charset="0"/>
                <a:ea typeface="Calibri" panose="020F0502020204030204" pitchFamily="34" charset="0"/>
                <a:cs typeface="Times New Roman" panose="02020603050405020304" pitchFamily="18" charset="0"/>
              </a:rPr>
              <a:t>дошаркал</a:t>
            </a:r>
            <a:r>
              <a:rPr lang="ru-RU" sz="1900" dirty="0">
                <a:effectLst/>
                <a:latin typeface="Calibri" panose="020F0502020204030204" pitchFamily="34" charset="0"/>
                <a:ea typeface="Calibri" panose="020F0502020204030204" pitchFamily="34" charset="0"/>
                <a:cs typeface="Times New Roman" panose="02020603050405020304" pitchFamily="18" charset="0"/>
              </a:rPr>
              <a:t> до соседней улицы, как её, блин. Забыл. Он в последнее время всё больше вещей забывал. То есть, если постараться, наверно вспомнил бы. Но на фига? И тут его вдруг пробило – чего он из дома-то вылез. У Ботаника закрыли фортку. Значит, сейчас во двор выйдет. Ботаник всегда перед уходом фортку закрывал. На кой – непонятно. Душно же.</a:t>
            </a:r>
            <a:endParaRPr lang="cs-CZ" sz="1900" dirty="0">
              <a:effectLst/>
              <a:latin typeface="Calibri" panose="020F0502020204030204" pitchFamily="34" charset="0"/>
              <a:ea typeface="Calibri" panose="020F0502020204030204" pitchFamily="34" charset="0"/>
              <a:cs typeface="Times New Roman" panose="02020603050405020304" pitchFamily="18" charset="0"/>
            </a:endParaRPr>
          </a:p>
          <a:p>
            <a:r>
              <a:rPr lang="ru-RU" sz="1900" dirty="0">
                <a:effectLst/>
                <a:latin typeface="Calibri" panose="020F0502020204030204" pitchFamily="34" charset="0"/>
                <a:ea typeface="Calibri" panose="020F0502020204030204" pitchFamily="34" charset="0"/>
                <a:cs typeface="Times New Roman" panose="02020603050405020304" pitchFamily="18" charset="0"/>
              </a:rPr>
              <a:t>(источник: Борис Акунин, "Ф. М. " ( 1 том, глава 1))</a:t>
            </a:r>
            <a:endParaRPr lang="cs-CZ" sz="1900" dirty="0"/>
          </a:p>
        </p:txBody>
      </p:sp>
    </p:spTree>
    <p:extLst>
      <p:ext uri="{BB962C8B-B14F-4D97-AF65-F5344CB8AC3E}">
        <p14:creationId xmlns:p14="http://schemas.microsoft.com/office/powerpoint/2010/main" val="42466459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CC4E4D50-3FF5-4033-898E-6BA21E69121A}"/>
              </a:ext>
            </a:extLst>
          </p:cNvPr>
          <p:cNvSpPr txBox="1"/>
          <p:nvPr/>
        </p:nvSpPr>
        <p:spPr>
          <a:xfrm>
            <a:off x="201561" y="-35939"/>
            <a:ext cx="11788878" cy="6893939"/>
          </a:xfrm>
          <a:prstGeom prst="rect">
            <a:avLst/>
          </a:prstGeom>
        </p:spPr>
        <p:txBody>
          <a:bodyPr wrap="square">
            <a:spAutoFit/>
          </a:bodyPr>
          <a:lstStyle/>
          <a:p>
            <a:pPr algn="just">
              <a:lnSpc>
                <a:spcPct val="115000"/>
              </a:lnSpc>
              <a:spcAft>
                <a:spcPts val="1000"/>
              </a:spcAft>
            </a:pPr>
            <a:r>
              <a:rPr lang="ru-RU" sz="2000" b="1" u="sng" dirty="0">
                <a:effectLst/>
                <a:latin typeface="Calibri" panose="020F0502020204030204" pitchFamily="34" charset="0"/>
                <a:ea typeface="Calibri" panose="020F0502020204030204" pitchFamily="34" charset="0"/>
                <a:cs typeface="Arial" panose="020B0604020202020204" pitchFamily="34" charset="0"/>
              </a:rPr>
              <a:t>Примеры текстов разговорного стиля в зависимости от адресата</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2000" b="1" dirty="0">
                <a:effectLst/>
                <a:latin typeface="Calibri" panose="020F0502020204030204" pitchFamily="34" charset="0"/>
                <a:ea typeface="Times New Roman" panose="02020603050405020304" pitchFamily="18" charset="0"/>
                <a:cs typeface="Arial" panose="020B0604020202020204" pitchFamily="34" charset="0"/>
              </a:rPr>
              <a:t>Попытайтесь описать адресата сообщения и объясните причину использования языковых средств в стилистических целях.</a:t>
            </a:r>
            <a:endParaRPr lang="cs-CZ" sz="2400" dirty="0">
              <a:effectLst/>
              <a:latin typeface="Times New Roman" panose="02020603050405020304" pitchFamily="18" charset="0"/>
              <a:ea typeface="Times New Roman" panose="02020603050405020304" pitchFamily="18" charset="0"/>
            </a:endParaRPr>
          </a:p>
          <a:p>
            <a:pPr algn="just"/>
            <a:r>
              <a:rPr lang="ru-RU" sz="2000" b="1" dirty="0">
                <a:effectLst/>
                <a:latin typeface="Calibri" panose="020F0502020204030204" pitchFamily="34" charset="0"/>
                <a:ea typeface="Times New Roman" panose="02020603050405020304" pitchFamily="18" charset="0"/>
                <a:cs typeface="Arial" panose="020B0604020202020204" pitchFamily="34" charset="0"/>
              </a:rPr>
              <a:t>Пример разговорного стиля №1 </a:t>
            </a:r>
            <a:endParaRPr lang="cs-CZ" sz="2400" dirty="0">
              <a:effectLst/>
              <a:latin typeface="Times New Roman" panose="02020603050405020304" pitchFamily="18" charset="0"/>
              <a:ea typeface="Times New Roman" panose="02020603050405020304" pitchFamily="18" charset="0"/>
            </a:endParaRPr>
          </a:p>
          <a:p>
            <a:pPr algn="just"/>
            <a:r>
              <a:rPr lang="ru-RU" sz="2000" dirty="0">
                <a:effectLst/>
                <a:latin typeface="Calibri" panose="020F0502020204030204" pitchFamily="34" charset="0"/>
                <a:ea typeface="Times New Roman" panose="02020603050405020304" pitchFamily="18" charset="0"/>
                <a:cs typeface="Arial" panose="020B0604020202020204" pitchFamily="34" charset="0"/>
              </a:rPr>
              <a:t>Шнурки свалили из стакана? Не знаешь, как оттянуться? Хочешь уйти в конкретный отрыв с корешами? Это легко! Новый Бум Бокс 6000! Готовь соседей к переезду! </a:t>
            </a:r>
            <a:r>
              <a:rPr lang="ru-RU" sz="2000" dirty="0" err="1">
                <a:effectLst/>
                <a:latin typeface="Calibri" panose="020F0502020204030204" pitchFamily="34" charset="0"/>
                <a:ea typeface="Times New Roman" panose="02020603050405020304" pitchFamily="18" charset="0"/>
                <a:cs typeface="Arial" panose="020B0604020202020204" pitchFamily="34" charset="0"/>
              </a:rPr>
              <a:t>xD</a:t>
            </a:r>
            <a:r>
              <a:rPr lang="ru-RU" sz="2000" dirty="0">
                <a:effectLst/>
                <a:latin typeface="Calibri" panose="020F0502020204030204" pitchFamily="34" charset="0"/>
                <a:ea typeface="Times New Roman" panose="02020603050405020304" pitchFamily="18" charset="0"/>
                <a:cs typeface="Arial" panose="020B0604020202020204" pitchFamily="34" charset="0"/>
              </a:rPr>
              <a:t> </a:t>
            </a:r>
            <a:endParaRPr lang="cs-CZ" sz="2400" dirty="0">
              <a:effectLst/>
              <a:latin typeface="Times New Roman" panose="02020603050405020304" pitchFamily="18" charset="0"/>
              <a:ea typeface="Times New Roman" panose="02020603050405020304" pitchFamily="18" charset="0"/>
            </a:endParaRPr>
          </a:p>
          <a:p>
            <a:pPr algn="just"/>
            <a:r>
              <a:rPr lang="ru-RU" sz="2000" b="1" dirty="0">
                <a:effectLst/>
                <a:latin typeface="Calibri" panose="020F0502020204030204" pitchFamily="34" charset="0"/>
                <a:ea typeface="Times New Roman" panose="02020603050405020304" pitchFamily="18" charset="0"/>
                <a:cs typeface="Arial" panose="020B0604020202020204" pitchFamily="34" charset="0"/>
              </a:rPr>
              <a:t>Пример разговорного стиля №2 </a:t>
            </a:r>
            <a:endParaRPr lang="cs-CZ" sz="2400" dirty="0">
              <a:effectLst/>
              <a:latin typeface="Times New Roman" panose="02020603050405020304" pitchFamily="18" charset="0"/>
              <a:ea typeface="Times New Roman" panose="02020603050405020304" pitchFamily="18" charset="0"/>
            </a:endParaRPr>
          </a:p>
          <a:p>
            <a:pPr algn="just"/>
            <a:r>
              <a:rPr lang="ru-RU" sz="2000" dirty="0" err="1">
                <a:effectLst/>
                <a:latin typeface="Calibri" panose="020F0502020204030204" pitchFamily="34" charset="0"/>
                <a:ea typeface="Times New Roman" panose="02020603050405020304" pitchFamily="18" charset="0"/>
                <a:cs typeface="Arial" panose="020B0604020202020204" pitchFamily="34" charset="0"/>
              </a:rPr>
              <a:t>Сервак</a:t>
            </a:r>
            <a:r>
              <a:rPr lang="ru-RU" sz="2000" dirty="0">
                <a:effectLst/>
                <a:latin typeface="Calibri" panose="020F0502020204030204" pitchFamily="34" charset="0"/>
                <a:ea typeface="Times New Roman" panose="02020603050405020304" pitchFamily="18" charset="0"/>
                <a:cs typeface="Arial" panose="020B0604020202020204" pitchFamily="34" charset="0"/>
              </a:rPr>
              <a:t> ложится каждый день? </a:t>
            </a:r>
            <a:r>
              <a:rPr lang="ru-RU" sz="2000" dirty="0" err="1">
                <a:effectLst/>
                <a:latin typeface="Calibri" panose="020F0502020204030204" pitchFamily="34" charset="0"/>
                <a:ea typeface="Times New Roman" panose="02020603050405020304" pitchFamily="18" charset="0"/>
                <a:cs typeface="Arial" panose="020B0604020202020204" pitchFamily="34" charset="0"/>
              </a:rPr>
              <a:t>Задолбался</a:t>
            </a:r>
            <a:r>
              <a:rPr lang="ru-RU" sz="2000" dirty="0">
                <a:effectLst/>
                <a:latin typeface="Calibri" panose="020F0502020204030204" pitchFamily="34" charset="0"/>
                <a:ea typeface="Times New Roman" panose="02020603050405020304" pitchFamily="18" charset="0"/>
                <a:cs typeface="Arial" panose="020B0604020202020204" pitchFamily="34" charset="0"/>
              </a:rPr>
              <a:t> его поднимать? Достали «работнички» со своими девайсами, на которые не хватает </a:t>
            </a:r>
            <a:r>
              <a:rPr lang="ru-RU" sz="2000" dirty="0" err="1">
                <a:effectLst/>
                <a:latin typeface="Calibri" panose="020F0502020204030204" pitchFamily="34" charset="0"/>
                <a:ea typeface="Times New Roman" panose="02020603050405020304" pitchFamily="18" charset="0"/>
                <a:cs typeface="Arial" panose="020B0604020202020204" pitchFamily="34" charset="0"/>
              </a:rPr>
              <a:t>айпишников</a:t>
            </a:r>
            <a:r>
              <a:rPr lang="ru-RU" sz="2000" dirty="0">
                <a:effectLst/>
                <a:latin typeface="Calibri" panose="020F0502020204030204" pitchFamily="34" charset="0"/>
                <a:ea typeface="Times New Roman" panose="02020603050405020304" pitchFamily="18" charset="0"/>
                <a:cs typeface="Arial" panose="020B0604020202020204" pitchFamily="34" charset="0"/>
              </a:rPr>
              <a:t>? Меняй софт! Новая система «</a:t>
            </a:r>
            <a:r>
              <a:rPr lang="ru-RU" sz="2000" dirty="0" err="1">
                <a:effectLst/>
                <a:latin typeface="Calibri" panose="020F0502020204030204" pitchFamily="34" charset="0"/>
                <a:ea typeface="Times New Roman" panose="02020603050405020304" pitchFamily="18" charset="0"/>
                <a:cs typeface="Arial" panose="020B0604020202020204" pitchFamily="34" charset="0"/>
              </a:rPr>
              <a:t>UltraSystem</a:t>
            </a:r>
            <a:r>
              <a:rPr lang="ru-RU" sz="2000" dirty="0">
                <a:effectLst/>
                <a:latin typeface="Calibri" panose="020F0502020204030204" pitchFamily="34" charset="0"/>
                <a:ea typeface="Times New Roman" panose="02020603050405020304" pitchFamily="18" charset="0"/>
                <a:cs typeface="Arial" panose="020B0604020202020204" pitchFamily="34" charset="0"/>
              </a:rPr>
              <a:t>» – все работает четко само, а ты получаешь зарплату!</a:t>
            </a:r>
            <a:endParaRPr lang="cs-CZ" sz="2400" dirty="0">
              <a:effectLst/>
              <a:latin typeface="Times New Roman" panose="02020603050405020304" pitchFamily="18" charset="0"/>
              <a:ea typeface="Times New Roman" panose="02020603050405020304" pitchFamily="18" charset="0"/>
            </a:endParaRPr>
          </a:p>
          <a:p>
            <a:pPr algn="just"/>
            <a:r>
              <a:rPr lang="ru-RU" sz="2000" b="1" dirty="0">
                <a:effectLst/>
                <a:latin typeface="Calibri" panose="020F0502020204030204" pitchFamily="34" charset="0"/>
                <a:ea typeface="Times New Roman" panose="02020603050405020304" pitchFamily="18" charset="0"/>
                <a:cs typeface="Arial" panose="020B0604020202020204" pitchFamily="34" charset="0"/>
              </a:rPr>
              <a:t>Пример разговорного стиля №3 </a:t>
            </a:r>
            <a:endParaRPr lang="cs-CZ" sz="2400" dirty="0">
              <a:effectLst/>
              <a:latin typeface="Times New Roman" panose="02020603050405020304" pitchFamily="18" charset="0"/>
              <a:ea typeface="Times New Roman" panose="02020603050405020304" pitchFamily="18" charset="0"/>
            </a:endParaRPr>
          </a:p>
          <a:p>
            <a:pPr algn="just"/>
            <a:r>
              <a:rPr lang="ru-RU" sz="2000" dirty="0">
                <a:effectLst/>
                <a:latin typeface="Calibri" panose="020F0502020204030204" pitchFamily="34" charset="0"/>
                <a:ea typeface="Times New Roman" panose="02020603050405020304" pitchFamily="18" charset="0"/>
                <a:cs typeface="Arial" panose="020B0604020202020204" pitchFamily="34" charset="0"/>
              </a:rPr>
              <a:t>Долбаный в рот! Сколько можно дрочиться со старой стремянкой? Так ведь и </a:t>
            </a:r>
            <a:r>
              <a:rPr lang="ru-RU" sz="2000" dirty="0" err="1">
                <a:effectLst/>
                <a:latin typeface="Calibri" panose="020F0502020204030204" pitchFamily="34" charset="0"/>
                <a:ea typeface="Times New Roman" panose="02020603050405020304" pitchFamily="18" charset="0"/>
                <a:cs typeface="Arial" panose="020B0604020202020204" pitchFamily="34" charset="0"/>
              </a:rPr>
              <a:t>звездануться</a:t>
            </a:r>
            <a:r>
              <a:rPr lang="ru-RU" sz="2000" dirty="0">
                <a:effectLst/>
                <a:latin typeface="Calibri" panose="020F0502020204030204" pitchFamily="34" charset="0"/>
                <a:ea typeface="Times New Roman" panose="02020603050405020304" pitchFamily="18" charset="0"/>
                <a:cs typeface="Arial" panose="020B0604020202020204" pitchFamily="34" charset="0"/>
              </a:rPr>
              <a:t> недолго! Покупай новую стремянку «</a:t>
            </a:r>
            <a:r>
              <a:rPr lang="ru-RU" sz="2000" dirty="0" err="1">
                <a:effectLst/>
                <a:latin typeface="Calibri" panose="020F0502020204030204" pitchFamily="34" charset="0"/>
                <a:ea typeface="Times New Roman" panose="02020603050405020304" pitchFamily="18" charset="0"/>
                <a:cs typeface="Arial" panose="020B0604020202020204" pitchFamily="34" charset="0"/>
              </a:rPr>
              <a:t>Алес</a:t>
            </a:r>
            <a:r>
              <a:rPr lang="ru-RU" sz="2000" dirty="0">
                <a:effectLst/>
                <a:latin typeface="Calibri" panose="020F0502020204030204" pitchFamily="34" charset="0"/>
                <a:ea typeface="Times New Roman" panose="02020603050405020304" pitchFamily="18" charset="0"/>
                <a:cs typeface="Arial" panose="020B0604020202020204" pitchFamily="34" charset="0"/>
              </a:rPr>
              <a:t> нон </a:t>
            </a:r>
            <a:r>
              <a:rPr lang="ru-RU" sz="2000" dirty="0" err="1">
                <a:effectLst/>
                <a:latin typeface="Calibri" panose="020F0502020204030204" pitchFamily="34" charset="0"/>
                <a:ea typeface="Times New Roman" panose="02020603050405020304" pitchFamily="18" charset="0"/>
                <a:cs typeface="Arial" panose="020B0604020202020204" pitchFamily="34" charset="0"/>
              </a:rPr>
              <a:t>падус</a:t>
            </a:r>
            <a:r>
              <a:rPr lang="ru-RU" sz="2000" dirty="0">
                <a:effectLst/>
                <a:latin typeface="Calibri" panose="020F0502020204030204" pitchFamily="34" charset="0"/>
                <a:ea typeface="Times New Roman" panose="02020603050405020304" pitchFamily="18" charset="0"/>
                <a:cs typeface="Arial" panose="020B0604020202020204" pitchFamily="34" charset="0"/>
              </a:rPr>
              <a:t>» и забей болт на все опасения! </a:t>
            </a:r>
            <a:endParaRPr lang="cs-CZ" sz="2400" dirty="0">
              <a:effectLst/>
              <a:latin typeface="Times New Roman" panose="02020603050405020304" pitchFamily="18" charset="0"/>
              <a:ea typeface="Times New Roman" panose="02020603050405020304" pitchFamily="18" charset="0"/>
            </a:endParaRPr>
          </a:p>
          <a:p>
            <a:pPr algn="just"/>
            <a:r>
              <a:rPr lang="ru-RU" sz="2000" b="1" dirty="0">
                <a:effectLst/>
                <a:latin typeface="Calibri" panose="020F0502020204030204" pitchFamily="34" charset="0"/>
                <a:ea typeface="Times New Roman" panose="02020603050405020304" pitchFamily="18" charset="0"/>
                <a:cs typeface="Arial" panose="020B0604020202020204" pitchFamily="34" charset="0"/>
              </a:rPr>
              <a:t>Пример разговорного стиля №4 </a:t>
            </a:r>
            <a:endParaRPr lang="cs-CZ" sz="2400" dirty="0">
              <a:effectLst/>
              <a:latin typeface="Times New Roman" panose="02020603050405020304" pitchFamily="18" charset="0"/>
              <a:ea typeface="Times New Roman" panose="02020603050405020304" pitchFamily="18" charset="0"/>
            </a:endParaRPr>
          </a:p>
          <a:p>
            <a:pPr algn="just"/>
            <a:r>
              <a:rPr lang="ru-RU" sz="2000" dirty="0">
                <a:effectLst/>
                <a:latin typeface="Calibri" panose="020F0502020204030204" pitchFamily="34" charset="0"/>
                <a:ea typeface="Times New Roman" panose="02020603050405020304" pitchFamily="18" charset="0"/>
                <a:cs typeface="Arial" panose="020B0604020202020204" pitchFamily="34" charset="0"/>
              </a:rPr>
              <a:t>Он лежал такой маленький, такой </a:t>
            </a:r>
            <a:r>
              <a:rPr lang="ru-RU" sz="2000" dirty="0" err="1">
                <a:effectLst/>
                <a:latin typeface="Calibri" panose="020F0502020204030204" pitchFamily="34" charset="0"/>
                <a:ea typeface="Times New Roman" panose="02020603050405020304" pitchFamily="18" charset="0"/>
                <a:cs typeface="Arial" panose="020B0604020202020204" pitchFamily="34" charset="0"/>
              </a:rPr>
              <a:t>беззащитненький</a:t>
            </a:r>
            <a:r>
              <a:rPr lang="ru-RU" sz="2000" dirty="0">
                <a:effectLst/>
                <a:latin typeface="Calibri" panose="020F0502020204030204" pitchFamily="34" charset="0"/>
                <a:ea typeface="Times New Roman" panose="02020603050405020304" pitchFamily="18" charset="0"/>
                <a:cs typeface="Arial" panose="020B0604020202020204" pitchFamily="34" charset="0"/>
              </a:rPr>
              <a:t>, а врачиха как подошла, да как сделала ему </a:t>
            </a:r>
            <a:r>
              <a:rPr lang="ru-RU" sz="2000" dirty="0" err="1">
                <a:effectLst/>
                <a:latin typeface="Calibri" panose="020F0502020204030204" pitchFamily="34" charset="0"/>
                <a:ea typeface="Times New Roman" panose="02020603050405020304" pitchFamily="18" charset="0"/>
                <a:cs typeface="Arial" panose="020B0604020202020204" pitchFamily="34" charset="0"/>
              </a:rPr>
              <a:t>болючий</a:t>
            </a:r>
            <a:r>
              <a:rPr lang="ru-RU" sz="2000" dirty="0">
                <a:effectLst/>
                <a:latin typeface="Calibri" panose="020F0502020204030204" pitchFamily="34" charset="0"/>
                <a:ea typeface="Times New Roman" panose="02020603050405020304" pitchFamily="18" charset="0"/>
                <a:cs typeface="Arial" panose="020B0604020202020204" pitchFamily="34" charset="0"/>
              </a:rPr>
              <a:t> укол!</a:t>
            </a:r>
            <a:endParaRPr lang="cs-CZ" sz="2400" dirty="0">
              <a:effectLst/>
              <a:latin typeface="Times New Roman" panose="02020603050405020304" pitchFamily="18" charset="0"/>
              <a:ea typeface="Times New Roman" panose="02020603050405020304" pitchFamily="18" charset="0"/>
            </a:endParaRPr>
          </a:p>
          <a:p>
            <a:pPr algn="just"/>
            <a:r>
              <a:rPr lang="ru-RU" sz="2000" b="1" dirty="0">
                <a:effectLst/>
                <a:latin typeface="Calibri" panose="020F0502020204030204" pitchFamily="34" charset="0"/>
                <a:ea typeface="Times New Roman" panose="02020603050405020304" pitchFamily="18" charset="0"/>
                <a:cs typeface="Arial" panose="020B0604020202020204" pitchFamily="34" charset="0"/>
              </a:rPr>
              <a:t>Пример разговорного стиля №5 </a:t>
            </a:r>
            <a:endParaRPr lang="cs-CZ" sz="2400" dirty="0">
              <a:effectLst/>
              <a:latin typeface="Times New Roman" panose="02020603050405020304" pitchFamily="18" charset="0"/>
              <a:ea typeface="Times New Roman" panose="02020603050405020304" pitchFamily="18" charset="0"/>
            </a:endParaRPr>
          </a:p>
          <a:p>
            <a:pPr>
              <a:lnSpc>
                <a:spcPct val="115000"/>
              </a:lnSpc>
              <a:spcAft>
                <a:spcPts val="1000"/>
              </a:spcAft>
            </a:pPr>
            <a:r>
              <a:rPr lang="ru-RU" sz="2000" dirty="0">
                <a:effectLst/>
                <a:latin typeface="Calibri" panose="020F0502020204030204" pitchFamily="34" charset="0"/>
                <a:ea typeface="Calibri" panose="020F0502020204030204" pitchFamily="34" charset="0"/>
                <a:cs typeface="Arial" panose="020B0604020202020204" pitchFamily="34" charset="0"/>
              </a:rPr>
              <a:t>— Свет надо тушить за собой в уборной, вот что я вам скажу, Пелагея Петровна, — говорила та женщина, перед которой была кастрюля с какой-то снедью, от которой валил пар, — а то мы на выселение на вас подадим!</a:t>
            </a:r>
            <a:br>
              <a:rPr lang="ru-RU" sz="2000" dirty="0">
                <a:effectLst/>
                <a:latin typeface="Calibri" panose="020F0502020204030204" pitchFamily="34" charset="0"/>
                <a:ea typeface="Calibri" panose="020F0502020204030204" pitchFamily="34" charset="0"/>
                <a:cs typeface="Arial" panose="020B0604020202020204" pitchFamily="34" charset="0"/>
              </a:rPr>
            </a:br>
            <a:r>
              <a:rPr lang="ru-RU" sz="2000" dirty="0">
                <a:effectLst/>
                <a:latin typeface="Calibri" panose="020F0502020204030204" pitchFamily="34" charset="0"/>
                <a:ea typeface="Calibri" panose="020F0502020204030204" pitchFamily="34" charset="0"/>
                <a:cs typeface="Arial" panose="020B0604020202020204" pitchFamily="34" charset="0"/>
              </a:rPr>
              <a:t>— Сами вы хороши, — отвечала другая.</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643756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099629B5-A4BC-438F-8DB2-BEFE76A082C0}"/>
              </a:ext>
            </a:extLst>
          </p:cNvPr>
          <p:cNvSpPr txBox="1"/>
          <p:nvPr/>
        </p:nvSpPr>
        <p:spPr>
          <a:xfrm>
            <a:off x="1445342" y="1226553"/>
            <a:ext cx="8976852" cy="4093172"/>
          </a:xfrm>
          <a:prstGeom prst="rect">
            <a:avLst/>
          </a:prstGeom>
          <a:noFill/>
        </p:spPr>
        <p:txBody>
          <a:bodyPr wrap="square">
            <a:spAutoFit/>
          </a:bodyPr>
          <a:lstStyle/>
          <a:p>
            <a:pPr algn="just">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Проанализируйте текст.</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Лена, ты просто не представляешь, какая у нас соседка. Она уже немолода и малость плохо слышит. Все бы это ничего. Но она включает утром в своей гостиной телевизор на всю ивановскую. Слушает из кухни, когда в кастрюлях все булькает и на сковородках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шкварчит</a:t>
            </a:r>
            <a:r>
              <a:rPr lang="ru-RU" sz="2000" dirty="0">
                <a:effectLst/>
                <a:latin typeface="Calibri" panose="020F0502020204030204" pitchFamily="34" charset="0"/>
                <a:ea typeface="Calibri" panose="020F0502020204030204" pitchFamily="34" charset="0"/>
                <a:cs typeface="Times New Roman" panose="02020603050405020304" pitchFamily="18" charset="0"/>
              </a:rPr>
              <a:t>! Так он целый день и бубнит: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бу-бу-бу</a:t>
            </a:r>
            <a:r>
              <a:rPr lang="ru-RU" sz="2000" dirty="0">
                <a:effectLst/>
                <a:latin typeface="Calibri" panose="020F0502020204030204" pitchFamily="34" charset="0"/>
                <a:ea typeface="Calibri" panose="020F0502020204030204" pitchFamily="34" charset="0"/>
                <a:cs typeface="Times New Roman" panose="02020603050405020304" pitchFamily="18" charset="0"/>
              </a:rPr>
              <a:t> да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бу-бу-бу</a:t>
            </a:r>
            <a:r>
              <a:rPr lang="ru-RU" sz="2000" dirty="0">
                <a:effectLst/>
                <a:latin typeface="Calibri" panose="020F0502020204030204" pitchFamily="34" charset="0"/>
                <a:ea typeface="Calibri" panose="020F0502020204030204" pitchFamily="34" charset="0"/>
                <a:cs typeface="Times New Roman" panose="02020603050405020304" pitchFamily="18" charset="0"/>
              </a:rPr>
              <a:t>. Смотрит все подряд, а особенно всякую политику. Мы за стенкой чувствуем себя так, будто у нас тут заседания правительства. Или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агитплощадка</a:t>
            </a:r>
            <a:r>
              <a:rPr lang="ru-RU" sz="2000" dirty="0">
                <a:effectLst/>
                <a:latin typeface="Calibri" panose="020F0502020204030204" pitchFamily="34" charset="0"/>
                <a:ea typeface="Calibri" panose="020F0502020204030204" pitchFamily="34" charset="0"/>
                <a:cs typeface="Times New Roman" panose="02020603050405020304" pitchFamily="18" charset="0"/>
              </a:rPr>
              <a:t> перед выборами. Иногда ей сын звонит. Так ты думаешь, мы хоть на секунду отдыхаем от ее «зомбоящика»? Еще чего! Сначала телефон «разрывается» минут пять, потому что она со своим правительством ничего не слышит. Зато мы за стенкой слышим: Алеша звонит.</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02154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50F1215-38A6-45AD-AB18-EA3F4CA43D3A}"/>
              </a:ext>
            </a:extLst>
          </p:cNvPr>
          <p:cNvSpPr txBox="1"/>
          <p:nvPr/>
        </p:nvSpPr>
        <p:spPr>
          <a:xfrm>
            <a:off x="1607574" y="1254092"/>
            <a:ext cx="8976852" cy="4447115"/>
          </a:xfrm>
          <a:prstGeom prst="rect">
            <a:avLst/>
          </a:prstGeom>
          <a:noFill/>
        </p:spPr>
        <p:txBody>
          <a:bodyPr wrap="square">
            <a:spAutoFit/>
          </a:bodyPr>
          <a:lstStyle/>
          <a:p>
            <a:pPr algn="just">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ПРОФФЕСИОНАЛИЗМЫ</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Профессионализмы — слова или выражения, свойственные речи той или иной профессиональной группы.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В отличие от терминов профессионализмы выступают обычно как разговорные эквиваленты соответствующих по значению терминов. Некоторые из них можно отнести к просторечиям.</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Wingdings" panose="05000000000000000000" pitchFamily="2"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Термины являются узаконенными (т.е. по определению единственно-правильными) названиями каких-либо специальных понятий. Х Профессионализмы употребляются как их неофициальные заменители лишь в ограниченной специальной тематикой речи лиц, связанных по профессии.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В художественной литературе профессионализмы часто используются для стилизации речи персонажа.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37344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C1690B2-C27C-4A26-9FC1-9A4E132E96A1}"/>
              </a:ext>
            </a:extLst>
          </p:cNvPr>
          <p:cNvSpPr txBox="1"/>
          <p:nvPr/>
        </p:nvSpPr>
        <p:spPr>
          <a:xfrm>
            <a:off x="3234813" y="2439700"/>
            <a:ext cx="6096000" cy="646331"/>
          </a:xfrm>
          <a:prstGeom prst="rect">
            <a:avLst/>
          </a:prstGeom>
          <a:noFill/>
        </p:spPr>
        <p:txBody>
          <a:bodyPr wrap="square">
            <a:spAutoFit/>
          </a:bodyPr>
          <a:lstStyle/>
          <a:p>
            <a:pPr algn="ctr"/>
            <a:r>
              <a:rPr lang="ru-RU" sz="1800" b="1" dirty="0">
                <a:effectLst/>
                <a:latin typeface="Calibri" panose="020F0502020204030204" pitchFamily="34" charset="0"/>
                <a:ea typeface="Calibri" panose="020F0502020204030204" pitchFamily="34" charset="0"/>
                <a:cs typeface="Times New Roman" panose="02020603050405020304" pitchFamily="18" charset="0"/>
              </a:rPr>
              <a:t>ПРИМЕРЫ ИСПОЛЬЗОВАНИЯ ПРОФЕССИОНАЛЬНОЙ РЕЧИ В ЛИТЕРАТУРЕ</a:t>
            </a:r>
            <a:endParaRPr lang="cs-CZ" dirty="0"/>
          </a:p>
        </p:txBody>
      </p:sp>
    </p:spTree>
    <p:extLst>
      <p:ext uri="{BB962C8B-B14F-4D97-AF65-F5344CB8AC3E}">
        <p14:creationId xmlns:p14="http://schemas.microsoft.com/office/powerpoint/2010/main" val="31558553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 name="TextovéPole 4">
            <a:extLst>
              <a:ext uri="{FF2B5EF4-FFF2-40B4-BE49-F238E27FC236}">
                <a16:creationId xmlns:a16="http://schemas.microsoft.com/office/drawing/2014/main" id="{3C61445D-6155-4F4E-B984-38D08B6F12FB}"/>
              </a:ext>
            </a:extLst>
          </p:cNvPr>
          <p:cNvSpPr txBox="1"/>
          <p:nvPr/>
        </p:nvSpPr>
        <p:spPr>
          <a:xfrm>
            <a:off x="1" y="0"/>
            <a:ext cx="12191999" cy="6924716"/>
          </a:xfrm>
          <a:prstGeom prst="rect">
            <a:avLst/>
          </a:prstGeom>
        </p:spPr>
        <p:txBody>
          <a:bodyPr wrap="square">
            <a:spAutoFit/>
          </a:bodyPr>
          <a:lstStyle/>
          <a:p>
            <a:pPr>
              <a:lnSpc>
                <a:spcPct val="115000"/>
              </a:lnSpc>
              <a:spcAft>
                <a:spcPts val="1000"/>
              </a:spcAft>
            </a:pPr>
            <a:r>
              <a:rPr lang="ru-RU" sz="2000" b="1" dirty="0">
                <a:effectLst/>
                <a:latin typeface="Calibri" panose="020F0502020204030204" pitchFamily="34" charset="0"/>
                <a:ea typeface="Times New Roman" panose="02020603050405020304" pitchFamily="18" charset="0"/>
                <a:cs typeface="Times New Roman CYR" panose="02020603050405020304" pitchFamily="18" charset="0"/>
              </a:rPr>
              <a:t>фрагмент романа В. </a:t>
            </a:r>
            <a:r>
              <a:rPr lang="ru-RU" sz="2000" b="1" dirty="0" err="1">
                <a:effectLst/>
                <a:latin typeface="Calibri" panose="020F0502020204030204" pitchFamily="34" charset="0"/>
                <a:ea typeface="Times New Roman" panose="02020603050405020304" pitchFamily="18" charset="0"/>
                <a:cs typeface="Times New Roman CYR" panose="02020603050405020304" pitchFamily="18" charset="0"/>
              </a:rPr>
              <a:t>Кетлинской</a:t>
            </a:r>
            <a:r>
              <a:rPr lang="ru-RU" sz="2000" b="1" dirty="0">
                <a:effectLst/>
                <a:latin typeface="Calibri" panose="020F0502020204030204" pitchFamily="34" charset="0"/>
                <a:ea typeface="Times New Roman" panose="02020603050405020304" pitchFamily="18" charset="0"/>
                <a:cs typeface="Times New Roman CYR" panose="02020603050405020304" pitchFamily="18" charset="0"/>
              </a:rPr>
              <a:t> «Мужество», 1938 г.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br>
              <a:rPr lang="ru-RU" sz="2000" b="1" dirty="0">
                <a:effectLst/>
                <a:latin typeface="Calibri" panose="020F0502020204030204" pitchFamily="34" charset="0"/>
                <a:ea typeface="Times New Roman" panose="02020603050405020304" pitchFamily="18" charset="0"/>
                <a:cs typeface="Times New Roman CYR" panose="02020603050405020304" pitchFamily="18" charset="0"/>
              </a:rPr>
            </a:br>
            <a: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t>В лаборатории, кроме Семы, находились инженер </a:t>
            </a:r>
            <a:r>
              <a:rPr lang="ru-RU" sz="2000" dirty="0" err="1">
                <a:effectLst/>
                <a:latin typeface="Calibri" panose="020F0502020204030204" pitchFamily="34" charset="0"/>
                <a:ea typeface="Times New Roman" panose="02020603050405020304" pitchFamily="18" charset="0"/>
                <a:cs typeface="Times New Roman CYR" panose="02020603050405020304" pitchFamily="18" charset="0"/>
              </a:rPr>
              <a:t>Костько</a:t>
            </a:r>
            <a: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t> и подсобный рабочий. Шло испытание на прочность и водонепроницаемость новых проб бетона. Серые кубики бетона загромождали комнату. Сергею пришлось переступить через них, чтобы пройти. Сема пожал ему руку и нагнулся за кубиком. Устанавливая кубик на гидравлический пресс, он искоса изучал решительное лицо Сергея.</a:t>
            </a:r>
            <a:b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br>
            <a: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t>– Я хочу говорить с тобой как мужчина с мужчиной, – сказал Сергей вполголоса, чтобы не слыхали </a:t>
            </a:r>
            <a:r>
              <a:rPr lang="ru-RU" sz="2000" dirty="0" err="1">
                <a:effectLst/>
                <a:latin typeface="Calibri" panose="020F0502020204030204" pitchFamily="34" charset="0"/>
                <a:ea typeface="Times New Roman" panose="02020603050405020304" pitchFamily="18" charset="0"/>
                <a:cs typeface="Times New Roman CYR" panose="02020603050405020304" pitchFamily="18" charset="0"/>
              </a:rPr>
              <a:t>Костько</a:t>
            </a:r>
            <a: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t> и рабочий.</a:t>
            </a:r>
            <a:b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br>
            <a: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t>– Сейчас поговорим. Погляди, как испытывается бетон. Это интересно. Видишь, кубик зажимается, вот этим насосом подается масло…</a:t>
            </a:r>
            <a:b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br>
            <a: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t>Сема суетливо объяснял. В данную минуту обоих интересовало другое, и поэтому Сема объяснял, а Сергей слушал, и никто из них не решался заговорить о том, ради чего они встретились. Рабочий вручную накачивал масло. Очевидно, давление пресса усиливалось. Но кубик стоял недвижимо. Сергей машинально следил за стрелкой, которая ползла по циферблату: 40, 50, 70, 100, 110.</a:t>
            </a:r>
            <a:b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br>
            <a: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t>– Чего ты хочешь, Сергей? – тихо спросил Сема, не отрывая глаз от стрелки.</a:t>
            </a:r>
            <a:b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br>
            <a: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t>– Я хочу исправить… я знаю, как я виноват…</a:t>
            </a:r>
            <a:b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br>
            <a: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t>Стрелка ползла дальше – 120, 140, 160…</a:t>
            </a:r>
            <a:b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br>
            <a: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t>– Я полюбил этого мальчугана… И поскольку я отец…</a:t>
            </a:r>
            <a:b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br>
            <a: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t>170, 180…</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56764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19EFB482-F584-4B76-A39B-134446D94A02}"/>
              </a:ext>
            </a:extLst>
          </p:cNvPr>
          <p:cNvSpPr txBox="1"/>
          <p:nvPr/>
        </p:nvSpPr>
        <p:spPr>
          <a:xfrm>
            <a:off x="1337187" y="552754"/>
            <a:ext cx="9989574" cy="5026761"/>
          </a:xfrm>
          <a:prstGeom prst="rect">
            <a:avLst/>
          </a:prstGeom>
          <a:noFill/>
        </p:spPr>
        <p:txBody>
          <a:bodyPr wrap="square">
            <a:spAutoFit/>
          </a:bodyPr>
          <a:lstStyle/>
          <a:p>
            <a:pPr>
              <a:lnSpc>
                <a:spcPct val="115000"/>
              </a:lnSpc>
              <a:spcAft>
                <a:spcPts val="1000"/>
              </a:spcAft>
            </a:pPr>
            <a:b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br>
            <a: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t>Кубик не шелохнулся. Но он начал слегка шипеть, как масло на подогретой сковороде. По серым бокам тонкими нитями разбежались трещинки – и вдруг ахнул взрыв, кубик разлетелся вдребезги, посыпались камни, песок, взвилась темная пыль…</a:t>
            </a:r>
            <a:b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br>
            <a: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t>– Сто восемьдесят! – крикнул Сема инженеру </a:t>
            </a:r>
            <a:r>
              <a:rPr lang="ru-RU" sz="2000" dirty="0" err="1">
                <a:effectLst/>
                <a:latin typeface="Calibri" panose="020F0502020204030204" pitchFamily="34" charset="0"/>
                <a:ea typeface="Times New Roman" panose="02020603050405020304" pitchFamily="18" charset="0"/>
                <a:cs typeface="Times New Roman CYR" panose="02020603050405020304" pitchFamily="18" charset="0"/>
              </a:rPr>
              <a:t>Костько</a:t>
            </a:r>
            <a: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t>, сидевшему за столом. – Хороший бетон, а?</a:t>
            </a:r>
            <a:b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br>
            <a: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t>Рабочий обметал пресс, сгребал осколки.</a:t>
            </a:r>
            <a:b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br>
            <a: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t>– Выйдем, – сказал Сема.</a:t>
            </a:r>
            <a:b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br>
            <a: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t>Они прошли в соседнюю комнату, где стол и полки были заставлены стаканчиками с образцами песка, щебня, цемента. Назойливо лезла в глаза непонятная надпись: «Пуццолановый». «Что это такое, – настойчиво думал Сергей, – что это такое? Песок? Цемент? Пуццолановый…»</a:t>
            </a:r>
            <a:b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br>
            <a:r>
              <a:rPr lang="ru-RU" sz="2000" dirty="0">
                <a:effectLst/>
                <a:latin typeface="Calibri" panose="020F0502020204030204" pitchFamily="34" charset="0"/>
                <a:ea typeface="Times New Roman" panose="02020603050405020304" pitchFamily="18" charset="0"/>
                <a:cs typeface="Times New Roman CYR" panose="02020603050405020304" pitchFamily="18" charset="0"/>
              </a:rPr>
              <a:t>– Ну что ж, давай говорить, – сказал Сема, переставляя на столе стаканчики, – давай говорить…</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10613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CBD98745-1D19-4DC6-BE75-CD954DF2A1C6}"/>
              </a:ext>
            </a:extLst>
          </p:cNvPr>
          <p:cNvSpPr txBox="1"/>
          <p:nvPr/>
        </p:nvSpPr>
        <p:spPr>
          <a:xfrm>
            <a:off x="0" y="0"/>
            <a:ext cx="12192000" cy="7699544"/>
          </a:xfrm>
          <a:prstGeom prst="rect">
            <a:avLst/>
          </a:prstGeom>
        </p:spPr>
        <p:txBody>
          <a:bodyPr wrap="square">
            <a:spAutoFit/>
          </a:bodyPr>
          <a:lstStyle/>
          <a:p>
            <a:pPr algn="just">
              <a:lnSpc>
                <a:spcPct val="115000"/>
              </a:lnSpc>
              <a:spcAft>
                <a:spcPts val="1000"/>
              </a:spcAft>
            </a:pPr>
            <a:r>
              <a:rPr lang="ru-RU" sz="2000" b="1" dirty="0">
                <a:effectLst/>
                <a:latin typeface="Calibri" panose="020F0502020204030204" pitchFamily="34" charset="0"/>
                <a:ea typeface="Times New Roman" panose="02020603050405020304" pitchFamily="18" charset="0"/>
                <a:cs typeface="Times New Roman CYR" panose="02020603050405020304" pitchFamily="18" charset="0"/>
              </a:rPr>
              <a:t>фрагмент романа В. Сорокина «Голубое сало», 1999 г.</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Вы впервые на таком Севере, Борис?</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Да, — ответил я, садясь за шахматы.</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Я вижу,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Лишь бы военные не раскрасили носорога,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рипс</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нимада</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табень</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Бочвар</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налил себе в стакан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Chivas</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Regal</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и стал щедро совать лед. — Я готов потерять 20 единиц L-гармонии, только бы уложиться в график. Если они все так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провайдят</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как TFG, — тогда без рессор не обойтись. Еще месяц здесь месить воздух —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Фубайди</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шици</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Наши военные не раскрасят носорога, Леонид, — сосредоточенно выдохнула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Карпенкофф</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после выпитой водки. — «Белые жетоны» — не каблуки. И даже не МПИ. У них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solidный</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status</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Меня больше беспокоит наш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Агвидор</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Харитон? — отпил из гремящего стакана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Бочвар</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Да, —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Карпенкофф</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вытянула из наплечника узкий портсигар, достала папиросу. — Не знаю, может, я —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парникубель</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но его манипуляции с батареями весьма сомнительны. Ретро-плюс какой-то.</a:t>
            </a:r>
          </a:p>
          <a:p>
            <a:pPr algn="just"/>
            <a:r>
              <a:rPr lang="ru-RU" sz="2000" dirty="0" err="1"/>
              <a:t>Бочвар</a:t>
            </a:r>
            <a:r>
              <a:rPr lang="ru-RU" sz="2000" dirty="0"/>
              <a:t> засмеялся.</a:t>
            </a:r>
          </a:p>
          <a:p>
            <a:pPr algn="just"/>
            <a:r>
              <a:rPr lang="ru-RU" sz="2000" dirty="0"/>
              <a:t>— Вы маракуете в термодинамике? — спросил я.</a:t>
            </a:r>
          </a:p>
          <a:p>
            <a:pPr algn="just"/>
            <a:r>
              <a:rPr lang="ru-RU" sz="2000" dirty="0"/>
              <a:t>— Не надо быть ген-титаном, чтобы знать зависимость </a:t>
            </a:r>
            <a:r>
              <a:rPr lang="ru-RU" sz="2000" dirty="0" err="1"/>
              <a:t>dis</a:t>
            </a:r>
            <a:r>
              <a:rPr lang="ru-RU" sz="2000" dirty="0"/>
              <a:t>-скачков от порога энтропии. Я не вчера покинула вагину, и это моя не первая командировка. Харитон помешан на практике фон Штайна, от которой почти все отказались. С Арцимовичем и </a:t>
            </a:r>
            <a:r>
              <a:rPr lang="ru-RU" sz="2000" dirty="0" err="1"/>
              <a:t>Мамеляном</a:t>
            </a:r>
            <a:r>
              <a:rPr lang="ru-RU" sz="2000" dirty="0"/>
              <a:t> я работала </a:t>
            </a:r>
            <a:r>
              <a:rPr lang="ru-RU" sz="2000" dirty="0" err="1"/>
              <a:t>директней</a:t>
            </a:r>
            <a:r>
              <a:rPr lang="ru-RU" sz="2000" dirty="0"/>
              <a:t>.</a:t>
            </a:r>
          </a:p>
          <a:p>
            <a:endParaRPr lang="cs-CZ" sz="2000" dirty="0"/>
          </a:p>
        </p:txBody>
      </p:sp>
    </p:spTree>
    <p:extLst>
      <p:ext uri="{BB962C8B-B14F-4D97-AF65-F5344CB8AC3E}">
        <p14:creationId xmlns:p14="http://schemas.microsoft.com/office/powerpoint/2010/main" val="148623101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B781BCB2-D6B5-403C-9450-583EB2D94DF1}"/>
              </a:ext>
            </a:extLst>
          </p:cNvPr>
          <p:cNvSpPr txBox="1"/>
          <p:nvPr/>
        </p:nvSpPr>
        <p:spPr>
          <a:xfrm>
            <a:off x="0" y="0"/>
            <a:ext cx="12192000" cy="5770811"/>
          </a:xfrm>
          <a:prstGeom prst="rect">
            <a:avLst/>
          </a:prstGeom>
        </p:spPr>
        <p:txBody>
          <a:bodyPr wrap="square">
            <a:spAutoFit/>
          </a:bodyPr>
          <a:lstStyle/>
          <a:p>
            <a:pPr algn="just">
              <a:lnSpc>
                <a:spcPct val="115000"/>
              </a:lnSpc>
              <a:spcAft>
                <a:spcPts val="1000"/>
              </a:spcAft>
            </a:pP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В Угре? — спросил я, расставляя шахматные фигуры. — S-пластилин проект?</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Yep</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 закурила она.</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Сравнивать S-пластилин и ГС-3 некорректно, — я сделал ход e4.</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S-пластилин! — засмеялся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Бочвар</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 Марта, вы блефуете! S-пластилин! Витя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Борцони</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делал для них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in-out</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Там все было как в саванне. Все сразу получилось, я видел пульпу. Это топ-директ,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рипс</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Его тело весило четыре тонны, кожа вулканизировалась прямо на глазах. Но, Марта, сравнивать эти проекты... — он тряхнул головой так, что звякнули его надбровные полумесяцы. — Ваши Арцимович с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Мамеляном</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простые штукари по сравнению со всеми нами.</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Мне плевать на бант, я отвечаю за совместимость. Это вам и Витте придется жевать стекло. У вашего гениального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Агвидора</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будет очень средний разброс. Я это вижу. Будет средняя вонь. —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Карпенкофф</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подошла к стене, выпустила дым на текстуру. Ворсинки жадно зашевелились.</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Марта, не прессуйте вымя, — зевнул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Бочвар</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Basta</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Мы все хотим денег. И комфортной обратной дороги. Правда, Борис?</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2000" dirty="0">
                <a:effectLst/>
                <a:latin typeface="Calibri" panose="020F0502020204030204" pitchFamily="34" charset="0"/>
                <a:ea typeface="Times New Roman" panose="02020603050405020304" pitchFamily="18" charset="0"/>
                <a:cs typeface="Times New Roman" panose="02020603050405020304" pitchFamily="18" charset="0"/>
              </a:rPr>
              <a:t>Я кивнул.</a:t>
            </a:r>
            <a:endParaRPr lang="cs-CZ" sz="2000" dirty="0"/>
          </a:p>
        </p:txBody>
      </p:sp>
    </p:spTree>
    <p:extLst>
      <p:ext uri="{BB962C8B-B14F-4D97-AF65-F5344CB8AC3E}">
        <p14:creationId xmlns:p14="http://schemas.microsoft.com/office/powerpoint/2010/main" val="11010207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0AB2B41-D1A7-4615-A2C2-C1313717C384}"/>
              </a:ext>
            </a:extLst>
          </p:cNvPr>
          <p:cNvSpPr txBox="1"/>
          <p:nvPr/>
        </p:nvSpPr>
        <p:spPr>
          <a:xfrm>
            <a:off x="3175819" y="2226136"/>
            <a:ext cx="6096000" cy="1190069"/>
          </a:xfrm>
          <a:prstGeom prst="rect">
            <a:avLst/>
          </a:prstGeom>
          <a:noFill/>
        </p:spPr>
        <p:txBody>
          <a:bodyPr wrap="square">
            <a:spAutoFit/>
          </a:bodyPr>
          <a:lstStyle/>
          <a:p>
            <a:pPr>
              <a:lnSpc>
                <a:spcPct val="115000"/>
              </a:lnSpc>
              <a:spcAft>
                <a:spcPts val="1000"/>
              </a:spcAft>
            </a:pPr>
            <a:r>
              <a:rPr lang="ru-RU" sz="200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Задание на повторение</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r>
              <a:rPr lang="ru-RU" sz="200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К какому стилю относятся приведенные ниже тексты? Аргументируйте свой ответ.</a:t>
            </a:r>
            <a:endParaRPr lang="cs-CZ" sz="2000" dirty="0"/>
          </a:p>
        </p:txBody>
      </p:sp>
    </p:spTree>
    <p:extLst>
      <p:ext uri="{BB962C8B-B14F-4D97-AF65-F5344CB8AC3E}">
        <p14:creationId xmlns:p14="http://schemas.microsoft.com/office/powerpoint/2010/main" val="574154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25AE7D5A-E50D-43C0-AA6F-27254B4F69AF}"/>
              </a:ext>
            </a:extLst>
          </p:cNvPr>
          <p:cNvSpPr txBox="1"/>
          <p:nvPr/>
        </p:nvSpPr>
        <p:spPr>
          <a:xfrm>
            <a:off x="2104102" y="2031491"/>
            <a:ext cx="8465575" cy="2298065"/>
          </a:xfrm>
          <a:prstGeom prst="rect">
            <a:avLst/>
          </a:prstGeom>
          <a:noFill/>
        </p:spPr>
        <p:txBody>
          <a:bodyPr wrap="square">
            <a:spAutoFit/>
          </a:bodyPr>
          <a:lstStyle/>
          <a:p>
            <a:pPr marL="457200">
              <a:lnSpc>
                <a:spcPct val="115000"/>
              </a:lnSpc>
            </a:pPr>
            <a:r>
              <a:rPr lang="ru-RU" sz="2000" b="1" u="sng" dirty="0">
                <a:effectLst/>
                <a:latin typeface="Calibri" panose="020F0502020204030204" pitchFamily="34" charset="0"/>
                <a:ea typeface="Calibri" panose="020F0502020204030204" pitchFamily="34" charset="0"/>
                <a:cs typeface="Times New Roman" panose="02020603050405020304" pitchFamily="18" charset="0"/>
              </a:rPr>
              <a:t>2. С точки зрения способа мышления, содержательного плана</a:t>
            </a:r>
          </a:p>
          <a:p>
            <a:pPr marL="457200">
              <a:lnSpc>
                <a:spcPct val="115000"/>
              </a:lnSpc>
            </a:pP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Предметное, конкретное мышление – разговорная речь</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Обобщающее мышление – публицистический стиль</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Абстрактное мышление – научный стиль</a:t>
            </a:r>
          </a:p>
          <a:p>
            <a:pPr marL="342900" indent="-342900">
              <a:buFont typeface="Arial" panose="020B0604020202020204" pitchFamily="34" charset="0"/>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Предметно-образное мышление – стиль художественной литературы</a:t>
            </a:r>
            <a:endParaRPr lang="cs-CZ" sz="2000" dirty="0"/>
          </a:p>
        </p:txBody>
      </p:sp>
    </p:spTree>
    <p:extLst>
      <p:ext uri="{BB962C8B-B14F-4D97-AF65-F5344CB8AC3E}">
        <p14:creationId xmlns:p14="http://schemas.microsoft.com/office/powerpoint/2010/main" val="7160510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05653852-8CC9-4F58-BDA8-9FD30CFBC3A3}"/>
              </a:ext>
            </a:extLst>
          </p:cNvPr>
          <p:cNvSpPr txBox="1"/>
          <p:nvPr/>
        </p:nvSpPr>
        <p:spPr>
          <a:xfrm>
            <a:off x="0" y="0"/>
            <a:ext cx="12192000" cy="6696962"/>
          </a:xfrm>
          <a:prstGeom prst="rect">
            <a:avLst/>
          </a:prstGeom>
        </p:spPr>
        <p:txBody>
          <a:bodyPr wrap="square">
            <a:spAutoFit/>
          </a:bodyPr>
          <a:lstStyle/>
          <a:p>
            <a:pPr algn="just">
              <a:lnSpc>
                <a:spcPct val="115000"/>
              </a:lnSpc>
              <a:spcAft>
                <a:spcPts val="1000"/>
              </a:spcAft>
            </a:pPr>
            <a:r>
              <a:rPr lang="ru-RU" sz="1900" b="1">
                <a:effectLst/>
                <a:latin typeface="Calibri" panose="020F0502020204030204" pitchFamily="34" charset="0"/>
                <a:ea typeface="Calibri" panose="020F0502020204030204" pitchFamily="34" charset="0"/>
                <a:cs typeface="Times New Roman" panose="02020603050405020304" pitchFamily="18" charset="0"/>
              </a:rPr>
              <a:t>Пример №1</a:t>
            </a:r>
            <a:endParaRPr lang="cs-CZ" sz="19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1900" dirty="0">
                <a:effectLst/>
                <a:latin typeface="Calibri" panose="020F0502020204030204" pitchFamily="34" charset="0"/>
                <a:ea typeface="Calibri" panose="020F0502020204030204" pitchFamily="34" charset="0"/>
                <a:cs typeface="Times New Roman" panose="02020603050405020304" pitchFamily="18" charset="0"/>
              </a:rPr>
              <a:t>«На прошлой неделе несколько молодых людей в шинелях  избили Марину Соболеву, мать нахимовского курсанта, пожаловавшегося на дедовщину в знаменитом училище. Произошло это вскоре после того, как комиссия ВМФ во главе с адмиралом Захаренко не нашла у нахимовцев дедовщины. Молодые люди, видимо решившие защитить честь армии, били хорошо поставленными ударами: у женщины сломан нос и сотрясение мозга. Не так давно Борис Немцов заявил, что в прошлом году от дедовщины в Российской армии погибло свыше 2000 человек. Главная военная прокуратура опровергла данные Немцова и заявила: цифры значительно меньше. По ее данным, от дедовщины погибли: в 1998 году – 62 человека, в 1999-м 71, в 2000-м – 68, в 2001-м – 81. Данных за 2002 год нет. При этом, по закрытой информации Министерства обороны, имеющейся в распоряжении думского комитета по обороне, в 2002 году в войсках погибли 2070 человек – имеются в виду погибшие в мирной жизни, не при учениях. Из них 325 покончили жизнь самоубийством. Тогда кто же те 81, погибшие от дедовщины в 2001 году? Ответ, который дают опытные следователи: погибшими от дедовщины военная прокуратура считает тех, кто был расстрелян. А расстреляны бывают сами «деды», в тех редких случаях, когда замученному первогодку, заступившему в караул, выдают оружие. В случае же, когда погибают жертвы «дедов», то есть как раз те, кто и является главным объектом издевательств, они проходят по графе «самоубийства» и «нечастные случаи». Иными словами, Российская армия ведет войну. Войну «дедов» против «салаг». Потери обеих армий в войне разнесены по разным статьям баланса. По графе «дедовщина» проходят только случаи смерти самих «дедов». Избитая мать курсанта по статье «дедовщина» не проходит, и это тоже знамение времени. Легко представить, что оскорбившийся за армию царский офицер вызывает либерала Немцова на дуэль. Но трудно представить, чтобы группа будущих царских офицеров избила немолодую женщину, надеясь тем самым защитить репутацию армии и убедительно доказать отсутствие дедовщины в родном училище. Избиение госпожи Соболевой – иллюстрация важной закономерности: в Российскую армию идут низшие слои общества.»</a:t>
            </a:r>
            <a:endParaRPr lang="cs-CZ" sz="1900" dirty="0"/>
          </a:p>
        </p:txBody>
      </p:sp>
    </p:spTree>
    <p:extLst>
      <p:ext uri="{BB962C8B-B14F-4D97-AF65-F5344CB8AC3E}">
        <p14:creationId xmlns:p14="http://schemas.microsoft.com/office/powerpoint/2010/main" val="10279820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D5A25BB3-9942-4CCB-BA68-CD36A3C0CCB3}"/>
              </a:ext>
            </a:extLst>
          </p:cNvPr>
          <p:cNvSpPr txBox="1"/>
          <p:nvPr/>
        </p:nvSpPr>
        <p:spPr>
          <a:xfrm>
            <a:off x="422788" y="694918"/>
            <a:ext cx="11523407" cy="5468164"/>
          </a:xfrm>
          <a:prstGeom prst="rect">
            <a:avLst/>
          </a:prstGeom>
        </p:spPr>
        <p:txBody>
          <a:bodyPr wrap="square">
            <a:spAutoFit/>
          </a:bodyPr>
          <a:lstStyle/>
          <a:p>
            <a:pPr algn="just">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Пример №2</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«Я являюсь владельцем квартиры, по адресу: г. Санкт-Петербург, ул.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Байконурская</a:t>
            </a:r>
            <a:r>
              <a:rPr lang="ru-RU" sz="2000" dirty="0">
                <a:effectLst/>
                <a:latin typeface="Calibri" panose="020F0502020204030204" pitchFamily="34" charset="0"/>
                <a:ea typeface="Calibri" panose="020F0502020204030204" pitchFamily="34" charset="0"/>
                <a:cs typeface="Times New Roman" panose="02020603050405020304" pitchFamily="18" charset="0"/>
              </a:rPr>
              <a:t>, д. 7 корп. 1, кв. 55. По вине ответчика, проживающего этажом выше, неоднократно заливалась моя квартира, что подтверждено актами домоуправления № 66 от 04.02.03г., от 05.02.03г., от 06.02.03г. и от 13.03.03г.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В следствии неоднократного залива моей квартиры, по вине Степановой А.М., было повреждено потолочное покрытие и испорчены обои на кухне, в ванной комнате на стенах образовались следы протечки. Мне нанесен материальный ущерб в сумме 3 (три) тысячи 208 (двести восемь) рублей 00 копеек, что подтверждается сметой №159 от 02.04.03г. «Ремонта помещения по устранению последствий протечки» ООО Строительная компания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Дальпитерстрой</a:t>
            </a:r>
            <a:r>
              <a:rPr lang="ru-RU" sz="2000" dirty="0">
                <a:effectLst/>
                <a:latin typeface="Calibri" panose="020F0502020204030204" pitchFamily="34" charset="0"/>
                <a:ea typeface="Calibri" panose="020F0502020204030204" pitchFamily="34" charset="0"/>
                <a:cs typeface="Times New Roman" panose="02020603050405020304" pitchFamily="18" charset="0"/>
              </a:rPr>
              <a:t>».</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Я неоднократно предлагал ответчику самостоятельно устранить ущерб, нанесенный моему имуществу его халатными действиями. Добровольно устранить последствия, нанесенного мне ущерба, Степанова А.М. отказалась.</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r>
              <a:rPr lang="ru-RU" sz="2000" dirty="0">
                <a:effectLst/>
                <a:latin typeface="Calibri" panose="020F0502020204030204" pitchFamily="34" charset="0"/>
                <a:ea typeface="Calibri" panose="020F0502020204030204" pitchFamily="34" charset="0"/>
                <a:cs typeface="Times New Roman" panose="02020603050405020304" pitchFamily="18" charset="0"/>
              </a:rPr>
              <a:t>Степановой А.М. мне в грубой форме было заявлено, что я мешаю ей жить и если не перестану надоедать своими проблемами, то в отношения меня она предпримет соответствующие меры.»</a:t>
            </a:r>
            <a:endParaRPr lang="cs-CZ" sz="2000" dirty="0"/>
          </a:p>
        </p:txBody>
      </p:sp>
    </p:spTree>
    <p:extLst>
      <p:ext uri="{BB962C8B-B14F-4D97-AF65-F5344CB8AC3E}">
        <p14:creationId xmlns:p14="http://schemas.microsoft.com/office/powerpoint/2010/main" val="96242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F73F701F-5B7F-4354-9D61-86C8618A7D4A}"/>
              </a:ext>
            </a:extLst>
          </p:cNvPr>
          <p:cNvSpPr txBox="1"/>
          <p:nvPr/>
        </p:nvSpPr>
        <p:spPr>
          <a:xfrm>
            <a:off x="545690" y="946740"/>
            <a:ext cx="11100619" cy="5313634"/>
          </a:xfrm>
          <a:prstGeom prst="rect">
            <a:avLst/>
          </a:prstGeom>
        </p:spPr>
        <p:txBody>
          <a:bodyPr wrap="square">
            <a:spAutoFit/>
          </a:bodyPr>
          <a:lstStyle/>
          <a:p>
            <a:pPr algn="just">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Пример №3</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Тридцать комариков выбежали на поляну и заиграли на своих писклявых  скрипках. Из-за туч вышла луна и, улыбаясь, поплыла по небу.</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a:t>
            </a:r>
            <a:r>
              <a:rPr lang="ru-RU" sz="2000" dirty="0" err="1">
                <a:effectLst/>
                <a:latin typeface="Calibri" panose="020F0502020204030204" pitchFamily="34" charset="0"/>
                <a:ea typeface="Times New Roman" panose="02020603050405020304" pitchFamily="18" charset="0"/>
                <a:cs typeface="Times New Roman" panose="02020603050405020304" pitchFamily="18" charset="0"/>
              </a:rPr>
              <a:t>Ммм</a:t>
            </a: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-у!.." - вздохнула корова за рекой. Залаяла собака, и сорок лунных  зайцев побежали по дорожке.</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Над рекой поднялся туман, и грустная белая лошадь утонула в нем по  грудь, и теперь казалось - большая белая утка плывет в тумане и, отфыркиваясь, опускает в него голову. Ежик сидел на горке под сосной и смотрел на освещенную лунным светом  долину, затопленную туманом. Красиво было так, что он время от времени вздрагивал: не снится ли ему  все это? А комарики не уставали играть на своих скрипочках, лунные зайцы  плясали, а собака выла.</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Times New Roman" panose="02020603050405020304" pitchFamily="18" charset="0"/>
                <a:cs typeface="Times New Roman" panose="02020603050405020304" pitchFamily="18" charset="0"/>
              </a:rPr>
              <a:t> "Расскажу - не поверят!" - подумал Ежик, и стал смотреть еще  внимательнее, чтобы запомнить до последней травинки всю красоту.</a:t>
            </a:r>
            <a:endParaRPr lang="cs-CZ" sz="2000" dirty="0"/>
          </a:p>
        </p:txBody>
      </p:sp>
    </p:spTree>
    <p:extLst>
      <p:ext uri="{BB962C8B-B14F-4D97-AF65-F5344CB8AC3E}">
        <p14:creationId xmlns:p14="http://schemas.microsoft.com/office/powerpoint/2010/main" val="15084058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EF31872-A69F-4239-A42C-BB8DFF9BEF6C}"/>
              </a:ext>
            </a:extLst>
          </p:cNvPr>
          <p:cNvSpPr txBox="1"/>
          <p:nvPr/>
        </p:nvSpPr>
        <p:spPr>
          <a:xfrm>
            <a:off x="1111045" y="1092627"/>
            <a:ext cx="10333703" cy="4883388"/>
          </a:xfrm>
          <a:prstGeom prst="rect">
            <a:avLst/>
          </a:prstGeom>
          <a:noFill/>
        </p:spPr>
        <p:txBody>
          <a:bodyPr wrap="square">
            <a:spAutoFit/>
          </a:bodyPr>
          <a:lstStyle/>
          <a:p>
            <a:pPr>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Пример №4</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r>
              <a:rPr lang="ru-RU" sz="20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Н.</a:t>
            </a:r>
            <a: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Вот, </a:t>
            </a:r>
            <a:r>
              <a:rPr lang="ru-RU" sz="20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Михал</a:t>
            </a:r>
            <a: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0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Евгенич</a:t>
            </a:r>
            <a: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вы много прожили здесь. Вот этот Арбат. Значит, вы помните эти места арбатские? Вот Собачья площадка... знаменитая.</a:t>
            </a:r>
            <a:b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0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М.</a:t>
            </a:r>
            <a: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А как же, ну, а как же!</a:t>
            </a:r>
            <a:b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0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Н.</a:t>
            </a:r>
            <a: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Наверно, играли там? В детстве? </a:t>
            </a:r>
            <a:b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0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М.</a:t>
            </a:r>
            <a: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На Собачьей? Мы не играли, а... проходили просто. Там </a:t>
            </a:r>
            <a:r>
              <a:rPr lang="ru-RU" sz="20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керосинова</a:t>
            </a:r>
            <a: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ла-а-</a:t>
            </a:r>
            <a:r>
              <a:rPr lang="ru-RU" sz="20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вка</a:t>
            </a:r>
            <a: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была. Да. Лавка была. Потом, по-моему, больница Морозова что ли.</a:t>
            </a:r>
            <a:b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0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Н.</a:t>
            </a:r>
            <a: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Угу.</a:t>
            </a:r>
            <a:b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br>
            <a: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000" i="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М.</a:t>
            </a:r>
            <a: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По-моему, там. Где как раз мой дядя умер. Костя. Во время войны. </a:t>
            </a:r>
            <a:r>
              <a:rPr lang="ru-RU" sz="20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Шо</a:t>
            </a:r>
            <a: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-то помню </a:t>
            </a:r>
            <a:r>
              <a:rPr lang="ru-RU" sz="20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чё</a:t>
            </a:r>
            <a: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-то такое вот. Так. Теперь на этом месте, где наш дом, там же, вот это вот, где </a:t>
            </a:r>
            <a:r>
              <a:rPr lang="ru-RU" sz="20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щас</a:t>
            </a:r>
            <a: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стоит, новое же здание... </a:t>
            </a:r>
            <a:r>
              <a:rPr lang="ru-RU" sz="20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Ве</a:t>
            </a:r>
            <a: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Верховного... суда... Российской Федерации, где новое... туда, в сторону, немножко... Ну угол-то как раз, как раз угол.... Улица Поварская </a:t>
            </a:r>
            <a:r>
              <a:rPr lang="ru-RU" sz="20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щас</a:t>
            </a:r>
            <a: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Опять назвали Поварской. А сюда – Ржевский. Вот угол, тут была церковь. И вот этот... и... этого ж дома не было. Было </a:t>
            </a:r>
            <a:r>
              <a:rPr lang="ru-RU" sz="20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мале</a:t>
            </a:r>
            <a: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ru-RU" sz="20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маленьк</a:t>
            </a:r>
            <a:r>
              <a:rPr lang="ru-RU"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ну, небольшое здание. Туда. Дальше. Вот к церкви сюда. В сторону церкви.</a:t>
            </a:r>
            <a:endParaRPr lang="cs-CZ" sz="2000" dirty="0"/>
          </a:p>
        </p:txBody>
      </p:sp>
    </p:spTree>
    <p:extLst>
      <p:ext uri="{BB962C8B-B14F-4D97-AF65-F5344CB8AC3E}">
        <p14:creationId xmlns:p14="http://schemas.microsoft.com/office/powerpoint/2010/main" val="4373974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4D9C390-2F39-4961-966F-2ED32F891CD0}"/>
              </a:ext>
            </a:extLst>
          </p:cNvPr>
          <p:cNvSpPr txBox="1"/>
          <p:nvPr/>
        </p:nvSpPr>
        <p:spPr>
          <a:xfrm>
            <a:off x="1666567" y="1074509"/>
            <a:ext cx="8858865" cy="4708981"/>
          </a:xfrm>
          <a:prstGeom prst="rect">
            <a:avLst/>
          </a:prstGeom>
          <a:noFill/>
        </p:spPr>
        <p:txBody>
          <a:bodyPr wrap="square">
            <a:spAutoFit/>
          </a:bodyPr>
          <a:lstStyle/>
          <a:p>
            <a:pPr algn="just"/>
            <a:r>
              <a:rPr lang="ru-RU" sz="2000" b="1" i="0" dirty="0">
                <a:solidFill>
                  <a:srgbClr val="000000"/>
                </a:solidFill>
                <a:effectLst/>
                <a:latin typeface="ProximaNova"/>
              </a:rPr>
              <a:t>Пример №5</a:t>
            </a:r>
          </a:p>
          <a:p>
            <a:pPr algn="just"/>
            <a:endParaRPr lang="ru-RU" sz="2000" dirty="0">
              <a:solidFill>
                <a:srgbClr val="000000"/>
              </a:solidFill>
              <a:latin typeface="ProximaNova"/>
            </a:endParaRPr>
          </a:p>
          <a:p>
            <a:pPr algn="just"/>
            <a:r>
              <a:rPr lang="ru-RU" sz="2000" b="0" i="0" dirty="0">
                <a:solidFill>
                  <a:srgbClr val="000000"/>
                </a:solidFill>
                <a:effectLst/>
                <a:latin typeface="ProximaNova"/>
              </a:rPr>
              <a:t>Животный мир представляет собой важную часть биосферы. Роль животных в круговороте веществ и потоках энергии определяется высоким уровнем протекающих в их организмах энергетических процессов, исключительным многообразием (около 2 млн видов) и большой подвижностью. Чем больше разнообразие организмов, </a:t>
            </a:r>
            <a:r>
              <a:rPr lang="ru-RU" sz="2000" b="0" i="0" dirty="0" err="1">
                <a:solidFill>
                  <a:srgbClr val="000000"/>
                </a:solidFill>
                <a:effectLst/>
                <a:latin typeface="ProximaNova"/>
              </a:rPr>
              <a:t>протяженнее</a:t>
            </a:r>
            <a:r>
              <a:rPr lang="ru-RU" sz="2000" b="0" i="0" dirty="0">
                <a:solidFill>
                  <a:srgbClr val="000000"/>
                </a:solidFill>
                <a:effectLst/>
                <a:latin typeface="ProximaNova"/>
              </a:rPr>
              <a:t> и сложнее цепи питания в биоценозе, тем он устойчивее. </a:t>
            </a:r>
            <a:br>
              <a:rPr lang="ru-RU" sz="2000" dirty="0"/>
            </a:br>
            <a:br>
              <a:rPr lang="ru-RU" sz="2000" dirty="0"/>
            </a:br>
            <a:r>
              <a:rPr lang="ru-RU" sz="2000" b="0" i="0" dirty="0">
                <a:solidFill>
                  <a:srgbClr val="000000"/>
                </a:solidFill>
                <a:effectLst/>
                <a:latin typeface="ProximaNova"/>
              </a:rPr>
              <a:t>Велика роль животных в формировании ландшафта. За счет морских, в основном одноклеточных, животных (</a:t>
            </a:r>
            <a:r>
              <a:rPr lang="ru-RU" sz="2000" b="0" i="0" dirty="0" err="1">
                <a:solidFill>
                  <a:srgbClr val="000000"/>
                </a:solidFill>
                <a:effectLst/>
                <a:latin typeface="ProximaNova"/>
              </a:rPr>
              <a:t>отр</a:t>
            </a:r>
            <a:r>
              <a:rPr lang="ru-RU" sz="2000" b="0" i="0" dirty="0">
                <a:solidFill>
                  <a:srgbClr val="000000"/>
                </a:solidFill>
                <a:effectLst/>
                <a:latin typeface="ProximaNova"/>
              </a:rPr>
              <a:t>. </a:t>
            </a:r>
            <a:r>
              <a:rPr lang="ru-RU" sz="2000" b="0" i="0" dirty="0" err="1">
                <a:solidFill>
                  <a:srgbClr val="000000"/>
                </a:solidFill>
                <a:effectLst/>
                <a:latin typeface="ProximaNova"/>
              </a:rPr>
              <a:t>Foraminifera</a:t>
            </a:r>
            <a:r>
              <a:rPr lang="ru-RU" sz="2000" b="0" i="0" dirty="0">
                <a:solidFill>
                  <a:srgbClr val="000000"/>
                </a:solidFill>
                <a:effectLst/>
                <a:latin typeface="ProximaNova"/>
              </a:rPr>
              <a:t>, </a:t>
            </a:r>
            <a:r>
              <a:rPr lang="ru-RU" sz="2000" b="0" i="0" dirty="0" err="1">
                <a:solidFill>
                  <a:srgbClr val="000000"/>
                </a:solidFill>
                <a:effectLst/>
                <a:latin typeface="ProximaNova"/>
              </a:rPr>
              <a:t>Radiolaria</a:t>
            </a:r>
            <a:r>
              <a:rPr lang="ru-RU" sz="2000" b="0" i="0" dirty="0">
                <a:solidFill>
                  <a:srgbClr val="000000"/>
                </a:solidFill>
                <a:effectLst/>
                <a:latin typeface="ProximaNova"/>
              </a:rPr>
              <a:t>) образуются осадочные породы. Планктонные организмы, имеющие наружные раковины, после смерти оседают на дно. Скопления их скелетов (глобигериновый ил) на дне морей и океанов в тропической и умеренной зонах покрывают площадь 105 млн км2.</a:t>
            </a:r>
            <a:endParaRPr lang="cs-CZ" sz="2000" dirty="0"/>
          </a:p>
        </p:txBody>
      </p:sp>
    </p:spTree>
    <p:extLst>
      <p:ext uri="{BB962C8B-B14F-4D97-AF65-F5344CB8AC3E}">
        <p14:creationId xmlns:p14="http://schemas.microsoft.com/office/powerpoint/2010/main" val="359666972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TextovéPole 2">
            <a:extLst>
              <a:ext uri="{FF2B5EF4-FFF2-40B4-BE49-F238E27FC236}">
                <a16:creationId xmlns:a16="http://schemas.microsoft.com/office/drawing/2014/main" id="{B162E19C-F750-44C1-A517-C53CA4C06D69}"/>
              </a:ext>
            </a:extLst>
          </p:cNvPr>
          <p:cNvSpPr txBox="1"/>
          <p:nvPr/>
        </p:nvSpPr>
        <p:spPr>
          <a:xfrm>
            <a:off x="530942" y="832873"/>
            <a:ext cx="10884310" cy="5504071"/>
          </a:xfrm>
          <a:prstGeom prst="rect">
            <a:avLst/>
          </a:prstGeom>
        </p:spPr>
        <p:txBody>
          <a:bodyPr wrap="square">
            <a:spAutoFit/>
          </a:bodyPr>
          <a:lstStyle/>
          <a:p>
            <a:pPr algn="just">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Пример №6</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«Директор института проблем глобализации, декан М. Делягин в статье “Информационная революция, глобализация и кризис мировой экономики” в качестве наиболее серьезный опасностей для развития человечества выделяем следующие:</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растущую нестабильность – как финансовую, так и политическую;</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массовая нищета принимает застойный характер не только в отдельных странах, но и в целых регионах земного шара и отсюда </a:t>
            </a:r>
            <a:r>
              <a:rPr lang="ru-RU" sz="2000" dirty="0" err="1">
                <a:effectLst/>
                <a:latin typeface="Calibri" panose="020F0502020204030204" pitchFamily="34" charset="0"/>
                <a:ea typeface="Calibri" panose="020F0502020204030204" pitchFamily="34" charset="0"/>
                <a:cs typeface="Times New Roman" panose="02020603050405020304" pitchFamily="18" charset="0"/>
              </a:rPr>
              <a:t>маржиализация</a:t>
            </a:r>
            <a:r>
              <a:rPr lang="ru-RU" sz="2000" dirty="0">
                <a:effectLst/>
                <a:latin typeface="Calibri" panose="020F0502020204030204" pitchFamily="34" charset="0"/>
                <a:ea typeface="Calibri" panose="020F0502020204030204" pitchFamily="34" charset="0"/>
                <a:cs typeface="Times New Roman" panose="02020603050405020304" pitchFamily="18" charset="0"/>
              </a:rPr>
              <a:t> отдельных сообществ, экстремизм и необратимая деградация окружающей среды; </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 возникновение непреодолимого и обусловленного, прежде всего технологически разрыва между развитыми странами и остальным миром, ведущего к образованию “двух человечеств.”</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2000" dirty="0">
                <a:effectLst/>
                <a:latin typeface="Calibri" panose="020F0502020204030204" pitchFamily="34" charset="0"/>
                <a:ea typeface="Calibri" panose="020F0502020204030204" pitchFamily="34" charset="0"/>
                <a:cs typeface="Times New Roman" panose="02020603050405020304" pitchFamily="18" charset="0"/>
              </a:rPr>
              <a:t>В настоящее время стержнем мировой экономики являются США (30% мирового ВВП) и финансовой мировой системы (доллар всеобщая резервная валюта). Американским гражданам и корпорациям принадлежит 55% всех выпущенных в мире акций, отсюда следует, что вопрос устойчивости мировой экономики практически полностью сводится к ситуации в данной стране.»</a:t>
            </a:r>
            <a:endParaRPr lang="cs-CZ" sz="2000" dirty="0"/>
          </a:p>
        </p:txBody>
      </p:sp>
    </p:spTree>
    <p:extLst>
      <p:ext uri="{BB962C8B-B14F-4D97-AF65-F5344CB8AC3E}">
        <p14:creationId xmlns:p14="http://schemas.microsoft.com/office/powerpoint/2010/main" val="1979461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30FC8A2E-111D-4F0F-920D-45E5D9D74844}"/>
              </a:ext>
            </a:extLst>
          </p:cNvPr>
          <p:cNvSpPr txBox="1"/>
          <p:nvPr/>
        </p:nvSpPr>
        <p:spPr>
          <a:xfrm>
            <a:off x="2713703" y="2195948"/>
            <a:ext cx="7914968" cy="2323457"/>
          </a:xfrm>
          <a:prstGeom prst="rect">
            <a:avLst/>
          </a:prstGeom>
          <a:noFill/>
        </p:spPr>
        <p:txBody>
          <a:bodyPr wrap="square">
            <a:spAutoFit/>
          </a:bodyPr>
          <a:lstStyle/>
          <a:p>
            <a:pPr indent="449580">
              <a:lnSpc>
                <a:spcPct val="115000"/>
              </a:lnSpc>
              <a:spcAft>
                <a:spcPts val="1000"/>
              </a:spcAft>
            </a:pPr>
            <a:r>
              <a:rPr lang="ru-RU" sz="2000" b="1" u="sng" dirty="0">
                <a:effectLst/>
                <a:latin typeface="Calibri" panose="020F0502020204030204" pitchFamily="34" charset="0"/>
                <a:ea typeface="Calibri" panose="020F0502020204030204" pitchFamily="34" charset="0"/>
                <a:cs typeface="Times New Roman" panose="02020603050405020304" pitchFamily="18" charset="0"/>
              </a:rPr>
              <a:t>3. С точки зрения речевых функций</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Функция выражения: конкретных, абстрактных, обобщенных смыслов</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Функция выражения: интеллектуального/эмоционального</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Функция выражения: эксплицитного/имплицитного</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Функция выражения: сознательности/автоматизма</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3559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83284004-2A9A-4CE3-8FA6-1AF3263207C3}"/>
              </a:ext>
            </a:extLst>
          </p:cNvPr>
          <p:cNvSpPr txBox="1"/>
          <p:nvPr/>
        </p:nvSpPr>
        <p:spPr>
          <a:xfrm>
            <a:off x="1809135" y="2232109"/>
            <a:ext cx="9075174" cy="2097754"/>
          </a:xfrm>
          <a:prstGeom prst="rect">
            <a:avLst/>
          </a:prstGeom>
          <a:noFill/>
        </p:spPr>
        <p:txBody>
          <a:bodyPr wrap="square">
            <a:spAutoFit/>
          </a:bodyPr>
          <a:lstStyle/>
          <a:p>
            <a:pPr>
              <a:lnSpc>
                <a:spcPct val="115000"/>
              </a:lnSpc>
              <a:spcAft>
                <a:spcPts val="1000"/>
              </a:spcAft>
            </a:pPr>
            <a:r>
              <a:rPr lang="ru-RU" sz="2000" b="1" dirty="0">
                <a:effectLst/>
                <a:latin typeface="Calibri" panose="020F0502020204030204" pitchFamily="34" charset="0"/>
                <a:ea typeface="Calibri" panose="020F0502020204030204" pitchFamily="34" charset="0"/>
                <a:cs typeface="Times New Roman" panose="02020603050405020304" pitchFamily="18" charset="0"/>
              </a:rPr>
              <a:t>→ Под влиянием всего комплекса стилеобразующих факторов в каждом стиле образуется особая структура.</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ru-RU" sz="2000" dirty="0">
                <a:effectLst/>
                <a:latin typeface="Calibri" panose="020F0502020204030204" pitchFamily="34" charset="0"/>
                <a:ea typeface="Calibri" panose="020F0502020204030204" pitchFamily="34" charset="0"/>
                <a:cs typeface="Times New Roman" panose="02020603050405020304" pitchFamily="18" charset="0"/>
              </a:rPr>
              <a:t>Элементы структуры:</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С постоянной стилистической окраской.</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ru-RU" sz="2000" dirty="0">
                <a:effectLst/>
                <a:latin typeface="Calibri" panose="020F0502020204030204" pitchFamily="34" charset="0"/>
                <a:ea typeface="Calibri" panose="020F0502020204030204" pitchFamily="34" charset="0"/>
                <a:cs typeface="Times New Roman" panose="02020603050405020304" pitchFamily="18" charset="0"/>
              </a:rPr>
              <a:t>Приобретают окраску в определенных условиях функционирования.</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4411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90730D60-3C6F-4D81-B0D1-F92AA33D2617}"/>
              </a:ext>
            </a:extLst>
          </p:cNvPr>
          <p:cNvSpPr txBox="1"/>
          <p:nvPr/>
        </p:nvSpPr>
        <p:spPr>
          <a:xfrm>
            <a:off x="3431458" y="485916"/>
            <a:ext cx="6096000" cy="5416868"/>
          </a:xfrm>
          <a:prstGeom prst="rect">
            <a:avLst/>
          </a:prstGeom>
          <a:noFill/>
        </p:spPr>
        <p:txBody>
          <a:bodyPr wrap="square">
            <a:spAutoFit/>
          </a:bodyPr>
          <a:lstStyle/>
          <a:p>
            <a:pPr marL="228600">
              <a:lnSpc>
                <a:spcPct val="115000"/>
              </a:lnSpc>
              <a:spcAft>
                <a:spcPts val="1000"/>
              </a:spcAft>
            </a:pPr>
            <a:r>
              <a:rPr lang="ru-RU" sz="2000" b="1" u="sng" dirty="0">
                <a:effectLst/>
                <a:latin typeface="Calibri" panose="020F0502020204030204" pitchFamily="34" charset="0"/>
                <a:ea typeface="Calibri" panose="020F0502020204030204" pitchFamily="34" charset="0"/>
                <a:cs typeface="Times New Roman" panose="02020603050405020304" pitchFamily="18" charset="0"/>
              </a:rPr>
              <a:t>Классификация стилей:</a:t>
            </a:r>
          </a:p>
          <a:p>
            <a:pPr marL="228600">
              <a:lnSpc>
                <a:spcPct val="115000"/>
              </a:lnSpc>
              <a:spcAft>
                <a:spcPts val="1000"/>
              </a:spcAft>
            </a:pP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pPr>
            <a:r>
              <a:rPr lang="ru-RU" sz="2000" b="1" u="sng"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СТИЛИ ЯЗЫКА:</a:t>
            </a:r>
            <a:endParaRPr lang="cs-CZ" sz="2000" u="sng"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b="1" u="sng" dirty="0">
                <a:effectLst/>
                <a:latin typeface="Calibri" panose="020F0502020204030204" pitchFamily="34" charset="0"/>
                <a:ea typeface="Calibri" panose="020F0502020204030204" pitchFamily="34" charset="0"/>
                <a:cs typeface="Times New Roman" panose="02020603050405020304" pitchFamily="18" charset="0"/>
              </a:rPr>
              <a:t>разговорный</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b="1" u="sng" dirty="0">
                <a:effectLst/>
                <a:latin typeface="Calibri" panose="020F0502020204030204" pitchFamily="34" charset="0"/>
                <a:ea typeface="Calibri" panose="020F0502020204030204" pitchFamily="34" charset="0"/>
                <a:cs typeface="Times New Roman" panose="02020603050405020304" pitchFamily="18" charset="0"/>
              </a:rPr>
              <a:t>нейтральный</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ru-RU" sz="2000" b="1" u="sng" dirty="0" err="1">
                <a:effectLst/>
                <a:latin typeface="Calibri" panose="020F0502020204030204" pitchFamily="34" charset="0"/>
                <a:ea typeface="Calibri" panose="020F0502020204030204" pitchFamily="34" charset="0"/>
                <a:cs typeface="Times New Roman" panose="02020603050405020304" pitchFamily="18" charset="0"/>
              </a:rPr>
              <a:t>книжно</a:t>
            </a:r>
            <a:r>
              <a:rPr lang="ru-RU" sz="2000" b="1" u="sng" dirty="0">
                <a:effectLst/>
                <a:latin typeface="Calibri" panose="020F0502020204030204" pitchFamily="34" charset="0"/>
                <a:ea typeface="Calibri" panose="020F0502020204030204" pitchFamily="34" charset="0"/>
                <a:cs typeface="Times New Roman" panose="02020603050405020304" pitchFamily="18" charset="0"/>
              </a:rPr>
              <a:t>-письменный</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15000"/>
              </a:lnSpc>
              <a:spcAft>
                <a:spcPts val="1000"/>
              </a:spcAft>
            </a:pPr>
            <a:r>
              <a:rPr lang="ru-RU" sz="2000" b="1" u="sng"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СТИЛИ РЕЧИ:</a:t>
            </a:r>
            <a:endParaRPr lang="cs-CZ" sz="2000" u="sng"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b="1" u="sng" dirty="0">
                <a:effectLst/>
                <a:latin typeface="Calibri" panose="020F0502020204030204" pitchFamily="34" charset="0"/>
                <a:ea typeface="Calibri" panose="020F0502020204030204" pitchFamily="34" charset="0"/>
                <a:cs typeface="Times New Roman" panose="02020603050405020304" pitchFamily="18" charset="0"/>
              </a:rPr>
              <a:t>разговорно-обиходный</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b="1" u="sng" dirty="0">
                <a:effectLst/>
                <a:latin typeface="Calibri" panose="020F0502020204030204" pitchFamily="34" charset="0"/>
                <a:ea typeface="Calibri" panose="020F0502020204030204" pitchFamily="34" charset="0"/>
                <a:cs typeface="Times New Roman" panose="02020603050405020304" pitchFamily="18" charset="0"/>
              </a:rPr>
              <a:t>профессиональный</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b="1" u="sng" dirty="0">
                <a:effectLst/>
                <a:latin typeface="Calibri" panose="020F0502020204030204" pitchFamily="34" charset="0"/>
                <a:ea typeface="Calibri" panose="020F0502020204030204" pitchFamily="34" charset="0"/>
                <a:cs typeface="Times New Roman" panose="02020603050405020304" pitchFamily="18" charset="0"/>
              </a:rPr>
              <a:t>официально-деловой</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ru-RU" sz="2000" b="1" u="sng" dirty="0">
                <a:effectLst/>
                <a:latin typeface="Calibri" panose="020F0502020204030204" pitchFamily="34" charset="0"/>
                <a:ea typeface="Calibri" panose="020F0502020204030204" pitchFamily="34" charset="0"/>
                <a:cs typeface="Times New Roman" panose="02020603050405020304" pitchFamily="18" charset="0"/>
              </a:rPr>
              <a:t>публицистический</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ru-RU" sz="2000" b="1" u="sng" dirty="0">
                <a:effectLst/>
                <a:latin typeface="Calibri" panose="020F0502020204030204" pitchFamily="34" charset="0"/>
                <a:ea typeface="Calibri" panose="020F0502020204030204" pitchFamily="34" charset="0"/>
                <a:cs typeface="Times New Roman" panose="02020603050405020304" pitchFamily="18" charset="0"/>
              </a:rPr>
              <a:t>научный</a:t>
            </a:r>
          </a:p>
          <a:p>
            <a:pPr marL="342900" indent="-342900">
              <a:buFont typeface="Arial" panose="020B0604020202020204" pitchFamily="34" charset="0"/>
              <a:buChar char="•"/>
            </a:pPr>
            <a:r>
              <a:rPr lang="ru-RU" sz="2000" b="1" u="sng" dirty="0">
                <a:effectLst/>
                <a:latin typeface="Calibri" panose="020F0502020204030204" pitchFamily="34" charset="0"/>
                <a:ea typeface="Calibri" panose="020F0502020204030204" pitchFamily="34" charset="0"/>
                <a:cs typeface="Times New Roman" panose="02020603050405020304" pitchFamily="18" charset="0"/>
              </a:rPr>
              <a:t>стиль художественной литературы</a:t>
            </a:r>
            <a:endParaRPr lang="cs-CZ" sz="2000" dirty="0"/>
          </a:p>
        </p:txBody>
      </p:sp>
    </p:spTree>
    <p:extLst>
      <p:ext uri="{BB962C8B-B14F-4D97-AF65-F5344CB8AC3E}">
        <p14:creationId xmlns:p14="http://schemas.microsoft.com/office/powerpoint/2010/main" val="1096169820"/>
      </p:ext>
    </p:extLst>
  </p:cSld>
  <p:clrMapOvr>
    <a:masterClrMapping/>
  </p:clrMapOvr>
</p:sld>
</file>

<file path=ppt/theme/theme1.xml><?xml version="1.0" encoding="utf-8"?>
<a:theme xmlns:a="http://schemas.openxmlformats.org/drawingml/2006/main" name="Kapka">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Kapka</Template>
  <TotalTime>52</TotalTime>
  <Words>10625</Words>
  <Application>Microsoft Office PowerPoint</Application>
  <PresentationFormat>Širokoúhlá obrazovka</PresentationFormat>
  <Paragraphs>367</Paragraphs>
  <Slides>65</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65</vt:i4>
      </vt:variant>
    </vt:vector>
  </HeadingPairs>
  <TitlesOfParts>
    <vt:vector size="73" baseType="lpstr">
      <vt:lpstr>Arial</vt:lpstr>
      <vt:lpstr>Calibri</vt:lpstr>
      <vt:lpstr>ProximaNova</vt:lpstr>
      <vt:lpstr>Symbol</vt:lpstr>
      <vt:lpstr>Times New Roman</vt:lpstr>
      <vt:lpstr>Tw Cen MT</vt:lpstr>
      <vt:lpstr>Wingdings</vt:lpstr>
      <vt:lpstr>Kapka</vt:lpstr>
      <vt:lpstr>Чтение и анализ текстов на русском языке</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Чтение и анализ текстов на русском языке</dc:title>
  <dc:creator>Veronika</dc:creator>
  <cp:lastModifiedBy>Veronika</cp:lastModifiedBy>
  <cp:revision>6</cp:revision>
  <dcterms:created xsi:type="dcterms:W3CDTF">2020-08-31T09:13:44Z</dcterms:created>
  <dcterms:modified xsi:type="dcterms:W3CDTF">2020-08-31T10:06:31Z</dcterms:modified>
</cp:coreProperties>
</file>