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81" r:id="rId5"/>
    <p:sldId id="259" r:id="rId6"/>
    <p:sldId id="261" r:id="rId7"/>
    <p:sldId id="260" r:id="rId8"/>
    <p:sldId id="262" r:id="rId9"/>
    <p:sldId id="264" r:id="rId10"/>
    <p:sldId id="265" r:id="rId11"/>
    <p:sldId id="268" r:id="rId12"/>
    <p:sldId id="269" r:id="rId13"/>
    <p:sldId id="283" r:id="rId14"/>
    <p:sldId id="270" r:id="rId15"/>
    <p:sldId id="282" r:id="rId16"/>
    <p:sldId id="271" r:id="rId17"/>
    <p:sldId id="284" r:id="rId18"/>
    <p:sldId id="272" r:id="rId19"/>
    <p:sldId id="285" r:id="rId20"/>
    <p:sldId id="273" r:id="rId21"/>
    <p:sldId id="286" r:id="rId22"/>
    <p:sldId id="287" r:id="rId23"/>
    <p:sldId id="276" r:id="rId24"/>
    <p:sldId id="277" r:id="rId25"/>
    <p:sldId id="278" r:id="rId26"/>
    <p:sldId id="279" r:id="rId27"/>
    <p:sldId id="280" r:id="rId28"/>
    <p:sldId id="275" r:id="rId2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cs-CZ"/>
              <a:t>Kliknutím lze upravit styl.</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D7038E93-610F-489A-B320-EE2902DF93B7}" type="datetimeFigureOut">
              <a:rPr lang="cs-CZ" smtClean="0"/>
              <a:t>29.04.2024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6213E51-2631-4ABF-BE26-32DE98FB16E3}" type="slidenum">
              <a:rPr lang="cs-CZ" smtClean="0"/>
              <a:t>‹#›</a:t>
            </a:fld>
            <a:endParaRPr lang="cs-CZ"/>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5403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7038E93-610F-489A-B320-EE2902DF93B7}" type="datetimeFigureOut">
              <a:rPr lang="cs-CZ" smtClean="0"/>
              <a:t>29.04.2024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6213E51-2631-4ABF-BE26-32DE98FB16E3}" type="slidenum">
              <a:rPr lang="cs-CZ" smtClean="0"/>
              <a:t>‹#›</a:t>
            </a:fld>
            <a:endParaRPr lang="cs-CZ"/>
          </a:p>
        </p:txBody>
      </p:sp>
    </p:spTree>
    <p:extLst>
      <p:ext uri="{BB962C8B-B14F-4D97-AF65-F5344CB8AC3E}">
        <p14:creationId xmlns:p14="http://schemas.microsoft.com/office/powerpoint/2010/main" val="1460943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7038E93-610F-489A-B320-EE2902DF93B7}" type="datetimeFigureOut">
              <a:rPr lang="cs-CZ" smtClean="0"/>
              <a:t>29.04.2024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6213E51-2631-4ABF-BE26-32DE98FB16E3}" type="slidenum">
              <a:rPr lang="cs-CZ" smtClean="0"/>
              <a:t>‹#›</a:t>
            </a:fld>
            <a:endParaRPr lang="cs-CZ"/>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7038E93-610F-489A-B320-EE2902DF93B7}" type="datetimeFigureOut">
              <a:rPr lang="cs-CZ" smtClean="0"/>
              <a:t>29.04.2024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6213E51-2631-4ABF-BE26-32DE98FB16E3}" type="slidenum">
              <a:rPr lang="cs-CZ" smtClean="0"/>
              <a:t>‹#›</a:t>
            </a:fld>
            <a:endParaRPr lang="cs-CZ"/>
          </a:p>
        </p:txBody>
      </p:sp>
    </p:spTree>
    <p:extLst>
      <p:ext uri="{BB962C8B-B14F-4D97-AF65-F5344CB8AC3E}">
        <p14:creationId xmlns:p14="http://schemas.microsoft.com/office/powerpoint/2010/main" val="638248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cs-CZ"/>
              <a:t>Kliknutím lze upravit styl.</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D7038E93-610F-489A-B320-EE2902DF93B7}" type="datetimeFigureOut">
              <a:rPr lang="cs-CZ" smtClean="0"/>
              <a:t>29.04.2024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96213E51-2631-4ABF-BE26-32DE98FB16E3}" type="slidenum">
              <a:rPr lang="cs-CZ" smtClean="0"/>
              <a:t>‹#›</a:t>
            </a:fld>
            <a:endParaRPr lang="cs-CZ"/>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049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D7038E93-610F-489A-B320-EE2902DF93B7}" type="datetimeFigureOut">
              <a:rPr lang="cs-CZ" smtClean="0"/>
              <a:t>29.04.2024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6213E51-2631-4ABF-BE26-32DE98FB16E3}" type="slidenum">
              <a:rPr lang="cs-CZ" smtClean="0"/>
              <a:t>‹#›</a:t>
            </a:fld>
            <a:endParaRPr lang="cs-CZ"/>
          </a:p>
        </p:txBody>
      </p:sp>
    </p:spTree>
    <p:extLst>
      <p:ext uri="{BB962C8B-B14F-4D97-AF65-F5344CB8AC3E}">
        <p14:creationId xmlns:p14="http://schemas.microsoft.com/office/powerpoint/2010/main" val="71244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cs-CZ"/>
              <a:t>Kliknutím lze upravit styl.</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768096" y="2967788"/>
            <a:ext cx="356616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Upravte styly předlohy textu.</a:t>
            </a:r>
          </a:p>
        </p:txBody>
      </p:sp>
      <p:sp>
        <p:nvSpPr>
          <p:cNvPr id="6" name="Content Placeholder 5"/>
          <p:cNvSpPr>
            <a:spLocks noGrp="1"/>
          </p:cNvSpPr>
          <p:nvPr>
            <p:ph sz="quarter" idx="4"/>
          </p:nvPr>
        </p:nvSpPr>
        <p:spPr>
          <a:xfrm>
            <a:off x="4491990" y="2967788"/>
            <a:ext cx="3566160" cy="334157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D7038E93-610F-489A-B320-EE2902DF93B7}" type="datetimeFigureOut">
              <a:rPr lang="cs-CZ" smtClean="0"/>
              <a:t>29.04.2024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96213E51-2631-4ABF-BE26-32DE98FB16E3}" type="slidenum">
              <a:rPr lang="cs-CZ" smtClean="0"/>
              <a:t>‹#›</a:t>
            </a:fld>
            <a:endParaRPr lang="cs-CZ"/>
          </a:p>
        </p:txBody>
      </p:sp>
    </p:spTree>
    <p:extLst>
      <p:ext uri="{BB962C8B-B14F-4D97-AF65-F5344CB8AC3E}">
        <p14:creationId xmlns:p14="http://schemas.microsoft.com/office/powerpoint/2010/main" val="216212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D7038E93-610F-489A-B320-EE2902DF93B7}" type="datetimeFigureOut">
              <a:rPr lang="cs-CZ" smtClean="0"/>
              <a:t>29.04.2024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96213E51-2631-4ABF-BE26-32DE98FB16E3}" type="slidenum">
              <a:rPr lang="cs-CZ" smtClean="0"/>
              <a:t>‹#›</a:t>
            </a:fld>
            <a:endParaRPr lang="cs-CZ"/>
          </a:p>
        </p:txBody>
      </p:sp>
    </p:spTree>
    <p:extLst>
      <p:ext uri="{BB962C8B-B14F-4D97-AF65-F5344CB8AC3E}">
        <p14:creationId xmlns:p14="http://schemas.microsoft.com/office/powerpoint/2010/main" val="1671835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38E93-610F-489A-B320-EE2902DF93B7}" type="datetimeFigureOut">
              <a:rPr lang="cs-CZ" smtClean="0"/>
              <a:t>29.04.2024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96213E51-2631-4ABF-BE26-32DE98FB16E3}" type="slidenum">
              <a:rPr lang="cs-CZ" smtClean="0"/>
              <a:t>‹#›</a:t>
            </a:fld>
            <a:endParaRPr lang="cs-CZ"/>
          </a:p>
        </p:txBody>
      </p:sp>
    </p:spTree>
    <p:extLst>
      <p:ext uri="{BB962C8B-B14F-4D97-AF65-F5344CB8AC3E}">
        <p14:creationId xmlns:p14="http://schemas.microsoft.com/office/powerpoint/2010/main" val="141736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cs-CZ"/>
              <a:t>Kliknutím lze upravit styl.</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D7038E93-610F-489A-B320-EE2902DF93B7}" type="datetimeFigureOut">
              <a:rPr lang="cs-CZ" smtClean="0"/>
              <a:t>29.04.2024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6213E51-2631-4ABF-BE26-32DE98FB16E3}" type="slidenum">
              <a:rPr lang="cs-CZ" smtClean="0"/>
              <a:t>‹#›</a:t>
            </a:fld>
            <a:endParaRPr lang="cs-CZ"/>
          </a:p>
        </p:txBody>
      </p:sp>
    </p:spTree>
    <p:extLst>
      <p:ext uri="{BB962C8B-B14F-4D97-AF65-F5344CB8AC3E}">
        <p14:creationId xmlns:p14="http://schemas.microsoft.com/office/powerpoint/2010/main" val="3350743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cs-CZ"/>
              <a:t>Kliknutím na ikonu přidáte obrázek.</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Date Placeholder 4"/>
          <p:cNvSpPr>
            <a:spLocks noGrp="1"/>
          </p:cNvSpPr>
          <p:nvPr>
            <p:ph type="dt" sz="half" idx="10"/>
          </p:nvPr>
        </p:nvSpPr>
        <p:spPr/>
        <p:txBody>
          <a:bodyPr/>
          <a:lstStyle/>
          <a:p>
            <a:fld id="{D7038E93-610F-489A-B320-EE2902DF93B7}" type="datetimeFigureOut">
              <a:rPr lang="cs-CZ" smtClean="0"/>
              <a:t>29.04.2024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96213E51-2631-4ABF-BE26-32DE98FB16E3}" type="slidenum">
              <a:rPr lang="cs-CZ" smtClean="0"/>
              <a:t>‹#›</a:t>
            </a:fld>
            <a:endParaRPr lang="cs-CZ"/>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48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7038E93-610F-489A-B320-EE2902DF93B7}" type="datetimeFigureOut">
              <a:rPr lang="cs-CZ" smtClean="0"/>
              <a:t>29.04.2024</a:t>
            </a:fld>
            <a:endParaRPr lang="cs-CZ"/>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cs-CZ"/>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213E51-2631-4ABF-BE26-32DE98FB16E3}" type="slidenum">
              <a:rPr lang="cs-CZ" smtClean="0"/>
              <a:t>‹#›</a:t>
            </a:fld>
            <a:endParaRPr lang="cs-CZ"/>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5885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hofstede-insights.com/country-comparison-tool?countries=czech+republic" TargetMode="External"/><Relationship Id="rId2" Type="http://schemas.openxmlformats.org/officeDocument/2006/relationships/hyperlink" Target="https://geerthofstede.com/culture-geert-hofstede-gert-jan-hofstede/6d-model-of-national-culture/"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Kulturní aspekty podle </a:t>
            </a:r>
            <a:r>
              <a:rPr lang="cs-CZ" dirty="0" err="1"/>
              <a:t>Hofstedeho</a:t>
            </a:r>
            <a:r>
              <a:rPr lang="cs-CZ"/>
              <a:t> I - kultura</a:t>
            </a:r>
            <a:endParaRPr lang="cs-CZ" dirty="0"/>
          </a:p>
        </p:txBody>
      </p:sp>
      <p:sp>
        <p:nvSpPr>
          <p:cNvPr id="3" name="Podnadpis 2"/>
          <p:cNvSpPr>
            <a:spLocks noGrp="1"/>
          </p:cNvSpPr>
          <p:nvPr>
            <p:ph type="subTitle" idx="1"/>
          </p:nvPr>
        </p:nvSpPr>
        <p:spPr/>
        <p:txBody>
          <a:bodyPr/>
          <a:lstStyle/>
          <a:p>
            <a:r>
              <a:rPr lang="cs-CZ" dirty="0"/>
              <a:t>Petra.koudelkova@fsv.cuni.cz</a:t>
            </a:r>
          </a:p>
        </p:txBody>
      </p:sp>
    </p:spTree>
    <p:extLst>
      <p:ext uri="{BB962C8B-B14F-4D97-AF65-F5344CB8AC3E}">
        <p14:creationId xmlns:p14="http://schemas.microsoft.com/office/powerpoint/2010/main" val="243523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endParaRPr lang="cs-CZ" dirty="0"/>
          </a:p>
          <a:p>
            <a:r>
              <a:rPr lang="cs-CZ" b="1" dirty="0"/>
              <a:t>Francouzský styl </a:t>
            </a:r>
            <a:r>
              <a:rPr lang="cs-CZ" dirty="0"/>
              <a:t>– vysoké respektování k autoritě, silný individualismus, v reklamě bizarnost, fantazie, snaha o efekt, technika a dovednosti ukazující nové myšlenky a výhody, oblíbené prvky reklamy – krása, smyslnost, znázornění krásných žen jako metafory pro krásu a estetiku, image a styl </a:t>
            </a:r>
          </a:p>
          <a:p>
            <a:endParaRPr lang="cs-CZ" dirty="0"/>
          </a:p>
          <a:p>
            <a:r>
              <a:rPr lang="cs-CZ" b="1" dirty="0"/>
              <a:t>Český styl </a:t>
            </a:r>
            <a:r>
              <a:rPr lang="cs-CZ" dirty="0"/>
              <a:t>– převaha individualismu a sociálních potřeb, podílení se obou partnerů v nakupování, důraz na kutilství a domácí práce, radost z nakupování, zkoušení nových výrobků, nevyčnívání z řady </a:t>
            </a:r>
          </a:p>
          <a:p>
            <a:r>
              <a:rPr lang="cs-CZ" dirty="0"/>
              <a:t>	</a:t>
            </a:r>
          </a:p>
          <a:p>
            <a:endParaRPr lang="cs-CZ" dirty="0"/>
          </a:p>
        </p:txBody>
      </p:sp>
    </p:spTree>
    <p:extLst>
      <p:ext uri="{BB962C8B-B14F-4D97-AF65-F5344CB8AC3E}">
        <p14:creationId xmlns:p14="http://schemas.microsoft.com/office/powerpoint/2010/main" val="1339171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5 univerzálních kulturních dimenzí dle </a:t>
            </a:r>
            <a:r>
              <a:rPr lang="cs-CZ" dirty="0" err="1"/>
              <a:t>Hofstedeho</a:t>
            </a:r>
            <a:r>
              <a:rPr lang="cs-CZ" dirty="0"/>
              <a:t> </a:t>
            </a:r>
          </a:p>
        </p:txBody>
      </p:sp>
      <p:sp>
        <p:nvSpPr>
          <p:cNvPr id="3" name="Zástupný symbol pro obsah 2"/>
          <p:cNvSpPr>
            <a:spLocks noGrp="1"/>
          </p:cNvSpPr>
          <p:nvPr>
            <p:ph idx="1"/>
          </p:nvPr>
        </p:nvSpPr>
        <p:spPr/>
        <p:txBody>
          <a:bodyPr/>
          <a:lstStyle/>
          <a:p>
            <a:endParaRPr lang="cs-CZ" dirty="0"/>
          </a:p>
          <a:p>
            <a:r>
              <a:rPr lang="cs-CZ" dirty="0"/>
              <a:t>1. vztah k autoritám </a:t>
            </a:r>
          </a:p>
          <a:p>
            <a:r>
              <a:rPr lang="cs-CZ" dirty="0"/>
              <a:t>2. míra individualismu/kolektivismu (IND)</a:t>
            </a:r>
          </a:p>
          <a:p>
            <a:r>
              <a:rPr lang="cs-CZ" dirty="0"/>
              <a:t>3. míra maskulinity/feminity (MAS) </a:t>
            </a:r>
          </a:p>
          <a:p>
            <a:r>
              <a:rPr lang="cs-CZ" dirty="0"/>
              <a:t>4. vyhýbání se nejistotě (UAI)</a:t>
            </a:r>
          </a:p>
          <a:p>
            <a:r>
              <a:rPr lang="cs-CZ" dirty="0"/>
              <a:t>5. krátkodobá/dlouhodobá orientace </a:t>
            </a:r>
          </a:p>
          <a:p>
            <a:endParaRPr lang="cs-CZ" dirty="0"/>
          </a:p>
          <a:p>
            <a:endParaRPr lang="cs-CZ" dirty="0"/>
          </a:p>
        </p:txBody>
      </p:sp>
    </p:spTree>
    <p:extLst>
      <p:ext uri="{BB962C8B-B14F-4D97-AF65-F5344CB8AC3E}">
        <p14:creationId xmlns:p14="http://schemas.microsoft.com/office/powerpoint/2010/main" val="256375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2960" y="1124744"/>
            <a:ext cx="7520940" cy="648072"/>
          </a:xfrm>
        </p:spPr>
        <p:txBody>
          <a:bodyPr>
            <a:normAutofit fontScale="90000"/>
          </a:bodyPr>
          <a:lstStyle/>
          <a:p>
            <a:r>
              <a:rPr lang="cs-CZ" i="1" dirty="0"/>
              <a:t>Index vzdálenosti mocenských pozic (PDI) </a:t>
            </a:r>
            <a:br>
              <a:rPr lang="cs-CZ" i="1" dirty="0"/>
            </a:br>
            <a:r>
              <a:rPr lang="cs-CZ" i="1" dirty="0"/>
              <a:t>autorita</a:t>
            </a:r>
            <a:endParaRPr lang="cs-CZ" dirty="0"/>
          </a:p>
        </p:txBody>
      </p:sp>
      <p:sp>
        <p:nvSpPr>
          <p:cNvPr id="3" name="Zástupný symbol pro obsah 2"/>
          <p:cNvSpPr>
            <a:spLocks noGrp="1"/>
          </p:cNvSpPr>
          <p:nvPr>
            <p:ph idx="1"/>
          </p:nvPr>
        </p:nvSpPr>
        <p:spPr>
          <a:xfrm>
            <a:off x="822960" y="3068960"/>
            <a:ext cx="7520940" cy="3123685"/>
          </a:xfrm>
        </p:spPr>
        <p:txBody>
          <a:bodyPr>
            <a:normAutofit/>
          </a:bodyPr>
          <a:lstStyle/>
          <a:p>
            <a:r>
              <a:rPr lang="cs-CZ" dirty="0"/>
              <a:t>Vypovídá o tom, zda je síla moci v kultuře rozložena rovnoměrně či nerovnoměrně. Kultury s nízkou hodnotou PDI představují vysokou míru rovnosti, např. Rakousko, Dánsko, Švédsko, Norsko. </a:t>
            </a:r>
          </a:p>
          <a:p>
            <a:r>
              <a:rPr lang="cs-CZ" dirty="0"/>
              <a:t>Naopak vysoká hodnota PDI značí nerovnosti mezi lidmi a to jak v moci, tak v bohatství, příkladem může být Guatemala, Mexiko a Čína (</a:t>
            </a:r>
            <a:r>
              <a:rPr lang="cs-CZ" dirty="0" err="1"/>
              <a:t>Hofstede</a:t>
            </a:r>
            <a:r>
              <a:rPr lang="cs-CZ" dirty="0"/>
              <a:t>, 2005, 2009). </a:t>
            </a:r>
          </a:p>
        </p:txBody>
      </p:sp>
    </p:spTree>
    <p:extLst>
      <p:ext uri="{BB962C8B-B14F-4D97-AF65-F5344CB8AC3E}">
        <p14:creationId xmlns:p14="http://schemas.microsoft.com/office/powerpoint/2010/main" val="2684828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B6BB1A71-1D39-43C5-A56A-38D33A405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rgbClr val="06CB0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pic>
        <p:nvPicPr>
          <p:cNvPr id="2050" name="Picture 2" descr="Power Distance world map">
            <a:extLst>
              <a:ext uri="{FF2B5EF4-FFF2-40B4-BE49-F238E27FC236}">
                <a16:creationId xmlns:a16="http://schemas.microsoft.com/office/drawing/2014/main" id="{6ABA73CB-7649-1B78-22BE-B671BD0FD1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45" r="8479" b="1"/>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219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Pro index individualismu (IDV)</a:t>
            </a:r>
            <a:endParaRPr lang="cs-CZ" dirty="0"/>
          </a:p>
        </p:txBody>
      </p:sp>
      <p:sp>
        <p:nvSpPr>
          <p:cNvPr id="3" name="Zástupný symbol pro obsah 2"/>
          <p:cNvSpPr>
            <a:spLocks noGrp="1"/>
          </p:cNvSpPr>
          <p:nvPr>
            <p:ph idx="1"/>
          </p:nvPr>
        </p:nvSpPr>
        <p:spPr/>
        <p:txBody>
          <a:bodyPr>
            <a:normAutofit/>
          </a:bodyPr>
          <a:lstStyle/>
          <a:p>
            <a:r>
              <a:rPr lang="cs-CZ" dirty="0"/>
              <a:t>Je protipólem kolektivismus, jenž vysvětluje, do jaké míry společnosti posilují kolektivní vztahy, úspěch, mezilidské vztahy apod. </a:t>
            </a:r>
          </a:p>
          <a:p>
            <a:r>
              <a:rPr lang="cs-CZ" dirty="0"/>
              <a:t>Velice nízká hodnota indexu označuje kolektivistickou kulturu, ve které existují velmi úzké vazby mezi jednotlivci, kteří jsou od narození integrováni do silných soudržných skupin, často početných rodin. Jako příklad zemí s nejnižším indexem IDV je uváděna Guatemala, Singapur, Jižní Korea a Čína. </a:t>
            </a:r>
          </a:p>
          <a:p>
            <a:r>
              <a:rPr lang="cs-CZ" dirty="0"/>
              <a:t>Vysoká hodnota indexu vypovídá o silném individualismu. Kultury se sklonem k individualismu upřednostňují volné vztahy mezi jednotlivci a zároveň rozvíjení osobnosti jednotlivce, kteří si jdou svou cestou, budují kariéru, jsou více vedeni k samostatnosti apod., např. země jako USA, Austrálie, UK, Nizozemí, Belgie, Dánsko, Francie aj. (</a:t>
            </a:r>
            <a:r>
              <a:rPr lang="cs-CZ" dirty="0" err="1"/>
              <a:t>Hofstede</a:t>
            </a:r>
            <a:r>
              <a:rPr lang="cs-CZ" dirty="0"/>
              <a:t>, 2005, 2009).</a:t>
            </a:r>
          </a:p>
        </p:txBody>
      </p:sp>
    </p:spTree>
    <p:extLst>
      <p:ext uri="{BB962C8B-B14F-4D97-AF65-F5344CB8AC3E}">
        <p14:creationId xmlns:p14="http://schemas.microsoft.com/office/powerpoint/2010/main" val="107743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B6BB1A71-1D39-43C5-A56A-38D33A405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rgbClr val="E688E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pic>
        <p:nvPicPr>
          <p:cNvPr id="1026" name="Picture 2" descr="IDV world map 50">
            <a:extLst>
              <a:ext uri="{FF2B5EF4-FFF2-40B4-BE49-F238E27FC236}">
                <a16:creationId xmlns:a16="http://schemas.microsoft.com/office/drawing/2014/main" id="{555FD163-D865-A47C-31A0-E3E54FDFC338}"/>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9000" r="10255"/>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92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Maskulinita (MAS)</a:t>
            </a:r>
            <a:endParaRPr lang="cs-CZ" dirty="0"/>
          </a:p>
        </p:txBody>
      </p:sp>
      <p:sp>
        <p:nvSpPr>
          <p:cNvPr id="3" name="Zástupný symbol pro obsah 2"/>
          <p:cNvSpPr>
            <a:spLocks noGrp="1"/>
          </p:cNvSpPr>
          <p:nvPr>
            <p:ph idx="1"/>
          </p:nvPr>
        </p:nvSpPr>
        <p:spPr/>
        <p:txBody>
          <a:bodyPr>
            <a:normAutofit/>
          </a:bodyPr>
          <a:lstStyle/>
          <a:p>
            <a:r>
              <a:rPr lang="cs-CZ" dirty="0"/>
              <a:t>Je porovnávána s feminitou, ženskostí. Tento index srovnává role mužů a žen, vysvětluje stupeň, na kterém společnost posiluje či neposiluje tradiční mužské role. </a:t>
            </a:r>
          </a:p>
          <a:p>
            <a:r>
              <a:rPr lang="cs-CZ" dirty="0"/>
              <a:t>Hodnoty žen se liší méně v různých společnostech než hodnoty mužů. Kultury s nízkým stupněm MAS jsou spíše femininní, existuje zde nízká úroveň diferenciace a diskriminace mezi pohlavími, jsou typické pro Švédsko, Norsko, Nizozemí, Dánsko a Kostariku. Na druhé straně stojí země s vysokou hodnotou indexu 66 </a:t>
            </a:r>
          </a:p>
          <a:p>
            <a:r>
              <a:rPr lang="cs-CZ" dirty="0"/>
              <a:t>MAS, který popisuje vysoký stupeň diferenciace a diskriminace mezi pohlavími, vysokou míru asertivity apod. Například Japonsko, Maďarsko, Rakousko, Venezuela a Itálie</a:t>
            </a:r>
          </a:p>
        </p:txBody>
      </p:sp>
    </p:spTree>
    <p:extLst>
      <p:ext uri="{BB962C8B-B14F-4D97-AF65-F5344CB8AC3E}">
        <p14:creationId xmlns:p14="http://schemas.microsoft.com/office/powerpoint/2010/main" val="3136405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B6BB1A71-1D39-43C5-A56A-38D33A405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rgbClr val="C6201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pic>
        <p:nvPicPr>
          <p:cNvPr id="3074" name="Picture 2" descr="MAS world map 50">
            <a:extLst>
              <a:ext uri="{FF2B5EF4-FFF2-40B4-BE49-F238E27FC236}">
                <a16:creationId xmlns:a16="http://schemas.microsoft.com/office/drawing/2014/main" id="{5626B09E-AA54-C2AE-12F1-86055AFE8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00" r="14493" b="1"/>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12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i="1" dirty="0"/>
              <a:t>Index vyhýbání se nejistotě (UAI)</a:t>
            </a:r>
            <a:endParaRPr lang="cs-CZ" dirty="0"/>
          </a:p>
        </p:txBody>
      </p:sp>
      <p:sp>
        <p:nvSpPr>
          <p:cNvPr id="3" name="Zástupný symbol pro obsah 2"/>
          <p:cNvSpPr>
            <a:spLocks noGrp="1"/>
          </p:cNvSpPr>
          <p:nvPr>
            <p:ph idx="1"/>
          </p:nvPr>
        </p:nvSpPr>
        <p:spPr/>
        <p:txBody>
          <a:bodyPr>
            <a:normAutofit/>
          </a:bodyPr>
          <a:lstStyle/>
          <a:p>
            <a:r>
              <a:rPr lang="cs-CZ" dirty="0"/>
              <a:t>Popisuje úroveň tolerance k nejistotě a nejasnostem ve společnosti a také, zda se lidé cítí příjemně či nepříjemně v nestrukturovaných situacích, zda chtějí či vyhledávají přesná pravidla, hledají pravdu apod. </a:t>
            </a:r>
          </a:p>
          <a:p>
            <a:r>
              <a:rPr lang="cs-CZ" dirty="0"/>
              <a:t>Nízká hodnota tohoto indexu znamená, že má daná země/kultura menší obavy z nejasností a nejistot a více toleruje různorodé názory, např. Singapur, Jamajka, Dánsko, Švédsko, </a:t>
            </a:r>
            <a:r>
              <a:rPr lang="cs-CZ" dirty="0" err="1"/>
              <a:t>Hong</a:t>
            </a:r>
            <a:r>
              <a:rPr lang="cs-CZ" dirty="0"/>
              <a:t> Kong. </a:t>
            </a:r>
          </a:p>
          <a:p>
            <a:r>
              <a:rPr lang="cs-CZ" dirty="0"/>
              <a:t>Naopak společnosti s vysokou mírou indexu UAI představují nejistotu v přijetí jiných kultur či jiných názorů, proto se tyto kultury či organizace snaží nejistotu minimalizovat pravidly, zákony, bezpečnostními opatřeními apod. Víra v absolutní pravdu vede v tomto případě k vnitřní motivaci. Mezi země s vysokým indexem UAI patří např. Řecko, Portugalsko, Guatemala, Uruguay, Belgie, aj (</a:t>
            </a:r>
            <a:r>
              <a:rPr lang="cs-CZ" dirty="0" err="1"/>
              <a:t>Hofstede</a:t>
            </a:r>
            <a:r>
              <a:rPr lang="cs-CZ" dirty="0"/>
              <a:t>, 2005, 2009).</a:t>
            </a:r>
          </a:p>
        </p:txBody>
      </p:sp>
    </p:spTree>
    <p:extLst>
      <p:ext uri="{BB962C8B-B14F-4D97-AF65-F5344CB8AC3E}">
        <p14:creationId xmlns:p14="http://schemas.microsoft.com/office/powerpoint/2010/main" val="363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0" name="Rectangle 4109">
            <a:extLst>
              <a:ext uri="{FF2B5EF4-FFF2-40B4-BE49-F238E27FC236}">
                <a16:creationId xmlns:a16="http://schemas.microsoft.com/office/drawing/2014/main" id="{B6BB1A71-1D39-43C5-A56A-38D33A405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rgbClr val="E7B57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pic>
        <p:nvPicPr>
          <p:cNvPr id="4098" name="Picture 2" descr="UAI world map 50">
            <a:extLst>
              <a:ext uri="{FF2B5EF4-FFF2-40B4-BE49-F238E27FC236}">
                <a16:creationId xmlns:a16="http://schemas.microsoft.com/office/drawing/2014/main" id="{FF2D2C23-334C-901F-5F4E-6940308343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05" r="9619"/>
          <a:stretch/>
        </p:blipFill>
        <p:spPr bwMode="auto">
          <a:xfrm>
            <a:off x="482600" y="643467"/>
            <a:ext cx="8178799"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8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Kultura</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8350" y="2552153"/>
            <a:ext cx="7289800" cy="3490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1043608" y="6453336"/>
            <a:ext cx="4752528" cy="369332"/>
          </a:xfrm>
          <a:prstGeom prst="rect">
            <a:avLst/>
          </a:prstGeom>
          <a:noFill/>
        </p:spPr>
        <p:txBody>
          <a:bodyPr wrap="square" rtlCol="0">
            <a:spAutoFit/>
          </a:bodyPr>
          <a:lstStyle/>
          <a:p>
            <a:r>
              <a:rPr lang="cs-CZ" dirty="0"/>
              <a:t>Autor</a:t>
            </a:r>
            <a:r>
              <a:rPr lang="cs-CZ"/>
              <a:t>: Světlík</a:t>
            </a:r>
          </a:p>
        </p:txBody>
      </p:sp>
    </p:spTree>
    <p:extLst>
      <p:ext uri="{BB962C8B-B14F-4D97-AF65-F5344CB8AC3E}">
        <p14:creationId xmlns:p14="http://schemas.microsoft.com/office/powerpoint/2010/main" val="3908467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i="1" dirty="0"/>
              <a:t>Pro dlouhodobou orientaci (LTO)</a:t>
            </a:r>
            <a:endParaRPr lang="cs-CZ" dirty="0"/>
          </a:p>
        </p:txBody>
      </p:sp>
      <p:sp>
        <p:nvSpPr>
          <p:cNvPr id="3" name="Zástupný symbol pro obsah 2"/>
          <p:cNvSpPr>
            <a:spLocks noGrp="1"/>
          </p:cNvSpPr>
          <p:nvPr>
            <p:ph idx="1"/>
          </p:nvPr>
        </p:nvSpPr>
        <p:spPr/>
        <p:txBody>
          <a:bodyPr>
            <a:normAutofit/>
          </a:bodyPr>
          <a:lstStyle/>
          <a:p>
            <a:r>
              <a:rPr lang="cs-CZ" dirty="0"/>
              <a:t>Je typická oddanost tradicím, vytrvalost, spořivost či šetrnost. Poslední dimenze je založena na výzkumu 23 zemí. </a:t>
            </a:r>
          </a:p>
          <a:p>
            <a:r>
              <a:rPr lang="cs-CZ" dirty="0"/>
              <a:t>Země s nízkým indexem LTO, pro něž je typická krátkodobá orientace, prosazují rychlé změny, neposilují tradiční dlouhodobou orientaci/koncepci, např. Sierra Leone, Nigérie, Ghana, Filipíny a Norsko. </a:t>
            </a:r>
          </a:p>
          <a:p>
            <a:r>
              <a:rPr lang="cs-CZ" dirty="0"/>
              <a:t>Naopak země/kultury s dlouhodobou orientací dodržují tradiční hodnoty, vyjadřují respekt a oddanost k tradicím. Pro země, které jsou typickým příkladem zemí s nejvyšším indexem LTO, je společné, že vycházejí mj. z učení Konfucia (500 let př. n. l.). Těmito zeměmi jsou: Čína, </a:t>
            </a:r>
            <a:r>
              <a:rPr lang="cs-CZ" dirty="0" err="1"/>
              <a:t>Hong</a:t>
            </a:r>
            <a:r>
              <a:rPr lang="cs-CZ" dirty="0"/>
              <a:t> Kong, Tchaj-wan, Japonsko, popř. Jižní Korea (</a:t>
            </a:r>
            <a:r>
              <a:rPr lang="cs-CZ" dirty="0" err="1"/>
              <a:t>Hofstede</a:t>
            </a:r>
            <a:r>
              <a:rPr lang="cs-CZ" dirty="0"/>
              <a:t>, 2005, 2009).</a:t>
            </a:r>
          </a:p>
        </p:txBody>
      </p:sp>
    </p:spTree>
    <p:extLst>
      <p:ext uri="{BB962C8B-B14F-4D97-AF65-F5344CB8AC3E}">
        <p14:creationId xmlns:p14="http://schemas.microsoft.com/office/powerpoint/2010/main" val="361407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4" name="Rectangle 5140">
            <a:extLst>
              <a:ext uri="{FF2B5EF4-FFF2-40B4-BE49-F238E27FC236}">
                <a16:creationId xmlns:a16="http://schemas.microsoft.com/office/drawing/2014/main" id="{C61657BD-3333-446A-A16A-CBDC77C8E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5143" name="Rectangle 5142">
            <a:extLst>
              <a:ext uri="{FF2B5EF4-FFF2-40B4-BE49-F238E27FC236}">
                <a16:creationId xmlns:a16="http://schemas.microsoft.com/office/drawing/2014/main" id="{52CAFF06-4D3A-42A5-8614-B1FA47EA0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643467"/>
            <a:ext cx="8178799"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ON world map 50">
            <a:extLst>
              <a:ext uri="{FF2B5EF4-FFF2-40B4-BE49-F238E27FC236}">
                <a16:creationId xmlns:a16="http://schemas.microsoft.com/office/drawing/2014/main" id="{ADD60BF0-A336-BB42-44CC-2D1F84BFE3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3249" y="1266030"/>
            <a:ext cx="7937499" cy="432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33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FD18BE-87EB-9BB6-6F4D-33D02C9998BF}"/>
              </a:ext>
            </a:extLst>
          </p:cNvPr>
          <p:cNvSpPr>
            <a:spLocks noGrp="1"/>
          </p:cNvSpPr>
          <p:nvPr>
            <p:ph type="title"/>
          </p:nvPr>
        </p:nvSpPr>
        <p:spPr/>
        <p:txBody>
          <a:bodyPr/>
          <a:lstStyle/>
          <a:p>
            <a:r>
              <a:rPr lang="cs-CZ" dirty="0"/>
              <a:t>Použití informací z </a:t>
            </a:r>
            <a:r>
              <a:rPr lang="cs-CZ" dirty="0" err="1"/>
              <a:t>hofstedeho</a:t>
            </a:r>
            <a:r>
              <a:rPr lang="cs-CZ" dirty="0"/>
              <a:t> dimenzí v reklamě</a:t>
            </a:r>
          </a:p>
        </p:txBody>
      </p:sp>
    </p:spTree>
    <p:extLst>
      <p:ext uri="{BB962C8B-B14F-4D97-AF65-F5344CB8AC3E}">
        <p14:creationId xmlns:p14="http://schemas.microsoft.com/office/powerpoint/2010/main" val="1211701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i="1" dirty="0"/>
              <a:t>Reklamní apely: Nízký MAS index</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88" y="2420888"/>
            <a:ext cx="8964488" cy="2764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43" y="5949280"/>
            <a:ext cx="92011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854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i="1" dirty="0"/>
              <a:t>Reklamní apely: Vysoký index IND</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2856"/>
            <a:ext cx="8820472"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5877272"/>
            <a:ext cx="92011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5983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i="1" dirty="0"/>
              <a:t>Reklamní apely: Vysoká míra UAI</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916832"/>
            <a:ext cx="8388424"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661248"/>
            <a:ext cx="9201150"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416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691680" y="0"/>
            <a:ext cx="7452320" cy="691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107504" y="4797152"/>
            <a:ext cx="1692837" cy="1323439"/>
          </a:xfrm>
          <a:prstGeom prst="rect">
            <a:avLst/>
          </a:prstGeom>
          <a:noFill/>
        </p:spPr>
        <p:txBody>
          <a:bodyPr wrap="square" rtlCol="0">
            <a:spAutoFit/>
          </a:bodyPr>
          <a:lstStyle/>
          <a:p>
            <a:r>
              <a:rPr lang="cs-CZ" sz="1600" dirty="0"/>
              <a:t>Navrátilová, L. </a:t>
            </a:r>
            <a:r>
              <a:rPr lang="cs-CZ" sz="1600" i="1" dirty="0"/>
              <a:t>Studijní opora: Integrovaná komunikace</a:t>
            </a:r>
            <a:r>
              <a:rPr lang="cs-CZ" sz="1600" dirty="0"/>
              <a:t>, NC. 2018</a:t>
            </a:r>
          </a:p>
        </p:txBody>
      </p:sp>
    </p:spTree>
    <p:extLst>
      <p:ext uri="{BB962C8B-B14F-4D97-AF65-F5344CB8AC3E}">
        <p14:creationId xmlns:p14="http://schemas.microsoft.com/office/powerpoint/2010/main" val="1844432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Odkazy </a:t>
            </a:r>
          </a:p>
        </p:txBody>
      </p:sp>
      <p:sp>
        <p:nvSpPr>
          <p:cNvPr id="3" name="Zástupný symbol pro obsah 2"/>
          <p:cNvSpPr>
            <a:spLocks noGrp="1"/>
          </p:cNvSpPr>
          <p:nvPr>
            <p:ph idx="1"/>
          </p:nvPr>
        </p:nvSpPr>
        <p:spPr/>
        <p:txBody>
          <a:bodyPr/>
          <a:lstStyle/>
          <a:p>
            <a:r>
              <a:rPr lang="cs-CZ" dirty="0">
                <a:hlinkClick r:id="rId2"/>
              </a:rPr>
              <a:t>https://geerthofstede.com/culture-geert-hofstede-gert-jan-hofstede/6d-model-of-national-culture/</a:t>
            </a:r>
            <a:endParaRPr lang="cs-CZ" dirty="0"/>
          </a:p>
          <a:p>
            <a:endParaRPr lang="cs-CZ" dirty="0"/>
          </a:p>
          <a:p>
            <a:r>
              <a:rPr lang="cs-CZ" dirty="0"/>
              <a:t>Nový, ze kterého můžete čerpat do svých úkolů:</a:t>
            </a:r>
          </a:p>
          <a:p>
            <a:r>
              <a:rPr lang="en-US" dirty="0">
                <a:hlinkClick r:id="rId3"/>
              </a:rPr>
              <a:t>Country comparison tool (hofstede-insights.com)</a:t>
            </a:r>
            <a:endParaRPr lang="cs-CZ" dirty="0"/>
          </a:p>
          <a:p>
            <a:r>
              <a:rPr lang="cs-CZ" dirty="0"/>
              <a:t>- zde je determinant maskulinita a feminita nahrazen novým a to </a:t>
            </a:r>
            <a:r>
              <a:rPr lang="en-US" b="0" i="0" cap="all" dirty="0">
                <a:solidFill>
                  <a:srgbClr val="121212"/>
                </a:solidFill>
                <a:effectLst/>
                <a:highlight>
                  <a:srgbClr val="F6F6F6"/>
                </a:highlight>
                <a:latin typeface="Quicksand"/>
              </a:rPr>
              <a:t>MOTIVATION TOWARDS ACHIEVEMENT AND SUCCESS</a:t>
            </a:r>
          </a:p>
          <a:p>
            <a:r>
              <a:rPr lang="cs-CZ" dirty="0"/>
              <a:t>- jedná se o totéž jen v jiném, </a:t>
            </a:r>
            <a:r>
              <a:rPr lang="cs-CZ"/>
              <a:t>eticky vhodnějším kabátě.</a:t>
            </a:r>
            <a:endParaRPr lang="cs-CZ" dirty="0"/>
          </a:p>
        </p:txBody>
      </p:sp>
    </p:spTree>
    <p:extLst>
      <p:ext uri="{BB962C8B-B14F-4D97-AF65-F5344CB8AC3E}">
        <p14:creationId xmlns:p14="http://schemas.microsoft.com/office/powerpoint/2010/main" val="3322910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Jak jsou na tom Češi podle </a:t>
            </a:r>
            <a:r>
              <a:rPr lang="cs-CZ" dirty="0" err="1"/>
              <a:t>hofstedeho</a:t>
            </a:r>
            <a:r>
              <a:rPr lang="cs-CZ" dirty="0"/>
              <a:t> dimenzí?</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2" y="2084832"/>
            <a:ext cx="79152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1115616" y="5229200"/>
            <a:ext cx="7632848" cy="923330"/>
          </a:xfrm>
          <a:prstGeom prst="rect">
            <a:avLst/>
          </a:prstGeom>
          <a:noFill/>
        </p:spPr>
        <p:txBody>
          <a:bodyPr wrap="square" rtlCol="0">
            <a:spAutoFit/>
          </a:bodyPr>
          <a:lstStyle/>
          <a:p>
            <a:r>
              <a:rPr lang="cs-CZ" dirty="0"/>
              <a:t>Navrátilová, L. </a:t>
            </a:r>
            <a:r>
              <a:rPr lang="cs-CZ" i="1" dirty="0"/>
              <a:t>Studijní opora: Integrovaná komunikace</a:t>
            </a:r>
            <a:r>
              <a:rPr lang="cs-CZ" dirty="0"/>
              <a:t>, NC. 2018 na základě Světlík J. Kulturní aspekty evropské a </a:t>
            </a:r>
            <a:r>
              <a:rPr lang="cs-CZ" dirty="0" err="1"/>
              <a:t>ačeské</a:t>
            </a:r>
            <a:r>
              <a:rPr lang="cs-CZ" dirty="0"/>
              <a:t> reklamy. UTB, FME, 2005. </a:t>
            </a:r>
          </a:p>
        </p:txBody>
      </p:sp>
    </p:spTree>
    <p:extLst>
      <p:ext uri="{BB962C8B-B14F-4D97-AF65-F5344CB8AC3E}">
        <p14:creationId xmlns:p14="http://schemas.microsoft.com/office/powerpoint/2010/main" val="4247857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Vrstvy kultury</a:t>
            </a:r>
          </a:p>
        </p:txBody>
      </p:sp>
      <p:sp>
        <p:nvSpPr>
          <p:cNvPr id="3" name="Zástupný symbol pro obsah 2"/>
          <p:cNvSpPr>
            <a:spLocks noGrp="1"/>
          </p:cNvSpPr>
          <p:nvPr>
            <p:ph idx="1"/>
          </p:nvPr>
        </p:nvSpPr>
        <p:spPr/>
        <p:txBody>
          <a:bodyPr>
            <a:normAutofit/>
          </a:bodyPr>
          <a:lstStyle/>
          <a:p>
            <a:endParaRPr lang="cs-CZ" dirty="0"/>
          </a:p>
          <a:p>
            <a:pPr marL="0" indent="0">
              <a:buNone/>
            </a:pPr>
            <a:r>
              <a:rPr lang="cs-CZ" dirty="0"/>
              <a:t>✓ vrstvy kultury dle </a:t>
            </a:r>
            <a:r>
              <a:rPr lang="cs-CZ" dirty="0" err="1"/>
              <a:t>Hofstedeho</a:t>
            </a:r>
            <a:r>
              <a:rPr lang="cs-CZ" dirty="0"/>
              <a:t> dělíme na: </a:t>
            </a:r>
          </a:p>
          <a:p>
            <a:pPr lvl="1"/>
            <a:r>
              <a:rPr lang="cs-CZ" dirty="0"/>
              <a:t> symboly: slova, gesta, obrázky </a:t>
            </a:r>
          </a:p>
          <a:p>
            <a:pPr lvl="1"/>
            <a:r>
              <a:rPr lang="cs-CZ" dirty="0"/>
              <a:t> hrdinové: lidé (živé či zesnulé osoby), reálné či imaginární, ceněné v určité kultuře </a:t>
            </a:r>
          </a:p>
          <a:p>
            <a:pPr lvl="1"/>
            <a:r>
              <a:rPr lang="cs-CZ" dirty="0"/>
              <a:t> rituály: kolektivní aktivity </a:t>
            </a:r>
          </a:p>
          <a:p>
            <a:pPr lvl="1"/>
            <a:r>
              <a:rPr lang="cs-CZ" dirty="0"/>
              <a:t> hodnoty: jádro kultury </a:t>
            </a:r>
          </a:p>
          <a:p>
            <a:pPr marL="0" indent="0">
              <a:buNone/>
            </a:pPr>
            <a:r>
              <a:rPr lang="cs-CZ" dirty="0"/>
              <a:t>	</a:t>
            </a:r>
          </a:p>
          <a:p>
            <a:endParaRPr lang="cs-CZ" dirty="0"/>
          </a:p>
        </p:txBody>
      </p:sp>
    </p:spTree>
    <p:extLst>
      <p:ext uri="{BB962C8B-B14F-4D97-AF65-F5344CB8AC3E}">
        <p14:creationId xmlns:p14="http://schemas.microsoft.com/office/powerpoint/2010/main" val="2371005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3 úrovně v lidském mentálním programování</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55750" y="2520950"/>
            <a:ext cx="571500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14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sz="3600" b="1" dirty="0"/>
            </a:br>
            <a:r>
              <a:rPr lang="cs-CZ" sz="3600" b="1" dirty="0"/>
              <a:t>SEGMENTACE EVROPSKÉHO/CELOSVĚTOVÉHO TRHU DLE KULTURNÍCH ROZDÍLŮ </a:t>
            </a:r>
            <a:r>
              <a:rPr lang="cs-CZ" dirty="0"/>
              <a:t>	</a:t>
            </a:r>
            <a:br>
              <a:rPr lang="cs-CZ" dirty="0"/>
            </a:br>
            <a:endParaRPr lang="cs-CZ" dirty="0"/>
          </a:p>
        </p:txBody>
      </p:sp>
      <p:sp>
        <p:nvSpPr>
          <p:cNvPr id="3" name="Zástupný symbol pro obsah 2"/>
          <p:cNvSpPr>
            <a:spLocks noGrp="1"/>
          </p:cNvSpPr>
          <p:nvPr>
            <p:ph idx="1"/>
          </p:nvPr>
        </p:nvSpPr>
        <p:spPr>
          <a:xfrm>
            <a:off x="822960" y="2276872"/>
            <a:ext cx="7520940" cy="2403605"/>
          </a:xfrm>
        </p:spPr>
        <p:txBody>
          <a:bodyPr>
            <a:normAutofit/>
          </a:bodyPr>
          <a:lstStyle/>
          <a:p>
            <a:endParaRPr lang="cs-CZ" b="0" dirty="0"/>
          </a:p>
          <a:p>
            <a:r>
              <a:rPr lang="cs-CZ" dirty="0" err="1"/>
              <a:t>Anglo</a:t>
            </a:r>
            <a:r>
              <a:rPr lang="cs-CZ" dirty="0"/>
              <a:t>-saské a německy mluvící země</a:t>
            </a:r>
            <a:r>
              <a:rPr lang="cs-CZ" b="0" dirty="0"/>
              <a:t>: </a:t>
            </a:r>
          </a:p>
          <a:p>
            <a:r>
              <a:rPr lang="cs-CZ" b="0" dirty="0"/>
              <a:t>	Rakousko, Německo, Švýcarsko, Itálie, Velká Británie a Irsko. Tato skupina se vyznačuje vysokou mírou individualismu a maskulinity, staví se konzervativně k reklamě. Spotřebitelé v těchto zemích pozitivně přijímají inovace, kvalitní a značkové zboží. </a:t>
            </a:r>
          </a:p>
          <a:p>
            <a:endParaRPr lang="cs-CZ" dirty="0"/>
          </a:p>
          <a:p>
            <a:endParaRPr lang="cs-CZ" dirty="0"/>
          </a:p>
        </p:txBody>
      </p:sp>
    </p:spTree>
    <p:extLst>
      <p:ext uri="{BB962C8B-B14F-4D97-AF65-F5344CB8AC3E}">
        <p14:creationId xmlns:p14="http://schemas.microsoft.com/office/powerpoint/2010/main" val="2648160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68096" y="2636912"/>
            <a:ext cx="7520940" cy="3339709"/>
          </a:xfrm>
        </p:spPr>
        <p:txBody>
          <a:bodyPr>
            <a:normAutofit/>
          </a:bodyPr>
          <a:lstStyle/>
          <a:p>
            <a:endParaRPr lang="cs-CZ" dirty="0"/>
          </a:p>
          <a:p>
            <a:r>
              <a:rPr lang="cs-CZ" b="1" dirty="0"/>
              <a:t>Skandinávské země: </a:t>
            </a:r>
          </a:p>
          <a:p>
            <a:r>
              <a:rPr lang="cs-CZ" dirty="0"/>
              <a:t>	</a:t>
            </a:r>
            <a:r>
              <a:rPr lang="cs-CZ" b="0" dirty="0"/>
              <a:t>Dánsko, Švédsko, Finsko, Norsko, také Nizozemí. Země se vyznačují zejména nízkou maskulinitou a vysokou mírou individualismu a nižším vyhýbáním se nejistotě. Proto právě skandinávské země jsou otevřeny změně, přijímají nové produkty, nezdůrazňují status jednotlivých značek. Femininní složení společnosti se projevuje na citlivém vnímání okolí spotřebitele, životním prostředí apod. </a:t>
            </a:r>
          </a:p>
          <a:p>
            <a:endParaRPr lang="cs-CZ" dirty="0"/>
          </a:p>
        </p:txBody>
      </p:sp>
    </p:spTree>
    <p:extLst>
      <p:ext uri="{BB962C8B-B14F-4D97-AF65-F5344CB8AC3E}">
        <p14:creationId xmlns:p14="http://schemas.microsoft.com/office/powerpoint/2010/main" val="23245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a:bodyPr>
          <a:lstStyle/>
          <a:p>
            <a:endParaRPr lang="cs-CZ" dirty="0"/>
          </a:p>
          <a:p>
            <a:r>
              <a:rPr lang="cs-CZ" dirty="0"/>
              <a:t>R</a:t>
            </a:r>
            <a:r>
              <a:rPr lang="cs-CZ" b="1" dirty="0"/>
              <a:t>ománské země: </a:t>
            </a:r>
          </a:p>
          <a:p>
            <a:r>
              <a:rPr lang="cs-CZ" dirty="0"/>
              <a:t>	</a:t>
            </a:r>
            <a:r>
              <a:rPr lang="cs-CZ" b="0" dirty="0"/>
              <a:t>Francie, Řecko, Portugalsko, Španělsko, Belgie a Turecko. V této kategorii se klade apel na status a společenské postavení (vysoká vzdálenost mocenských pozic). Ve výše zmíněných zemích převládá femininní vnímání společnosti a silný vztah k nejistotě. Spotřebitelé tedy neakceptují nové produkty jednoduše. </a:t>
            </a:r>
          </a:p>
          <a:p>
            <a:endParaRPr lang="cs-CZ" dirty="0"/>
          </a:p>
        </p:txBody>
      </p:sp>
    </p:spTree>
    <p:extLst>
      <p:ext uri="{BB962C8B-B14F-4D97-AF65-F5344CB8AC3E}">
        <p14:creationId xmlns:p14="http://schemas.microsoft.com/office/powerpoint/2010/main" val="310613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764704"/>
            <a:ext cx="8229600" cy="1426170"/>
          </a:xfrm>
        </p:spPr>
        <p:txBody>
          <a:bodyPr>
            <a:normAutofit fontScale="90000"/>
          </a:bodyPr>
          <a:lstStyle/>
          <a:p>
            <a:r>
              <a:rPr lang="cs-CZ" b="1" dirty="0"/>
              <a:t>STYLY MARKETINGOVÉ KOMUNIKACE DLE CÍLOVÉ ZEMĚ </a:t>
            </a:r>
            <a:r>
              <a:rPr lang="cs-CZ" dirty="0"/>
              <a:t>	</a:t>
            </a:r>
            <a:br>
              <a:rPr lang="cs-CZ" dirty="0"/>
            </a:br>
            <a:endParaRPr lang="cs-CZ" dirty="0"/>
          </a:p>
        </p:txBody>
      </p:sp>
      <p:sp>
        <p:nvSpPr>
          <p:cNvPr id="3" name="Zástupný symbol pro obsah 2"/>
          <p:cNvSpPr>
            <a:spLocks noGrp="1"/>
          </p:cNvSpPr>
          <p:nvPr>
            <p:ph idx="1"/>
          </p:nvPr>
        </p:nvSpPr>
        <p:spPr>
          <a:xfrm>
            <a:off x="971600" y="2780928"/>
            <a:ext cx="7520940" cy="3195693"/>
          </a:xfrm>
        </p:spPr>
        <p:txBody>
          <a:bodyPr>
            <a:normAutofit fontScale="92500" lnSpcReduction="20000"/>
          </a:bodyPr>
          <a:lstStyle/>
          <a:p>
            <a:endParaRPr lang="cs-CZ" dirty="0"/>
          </a:p>
          <a:p>
            <a:r>
              <a:rPr lang="cs-CZ" b="1" dirty="0"/>
              <a:t>Americký styl </a:t>
            </a:r>
            <a:r>
              <a:rPr lang="cs-CZ" dirty="0"/>
              <a:t>– kořeny reklamy, asertivita, přímý přístup, zdůraznění soutěživosti, TV reklama založena na verbálním projevu, argumentace, vyprávění příběhu, přehánění, silné argumenty, využití celebrit jako uživatelů produktu </a:t>
            </a:r>
          </a:p>
          <a:p>
            <a:endParaRPr lang="cs-CZ" dirty="0"/>
          </a:p>
          <a:p>
            <a:r>
              <a:rPr lang="cs-CZ" b="1" dirty="0"/>
              <a:t>Německý styl </a:t>
            </a:r>
            <a:r>
              <a:rPr lang="cs-CZ" dirty="0"/>
              <a:t>– jasná a pevná struktura reklamy, silná informační orientace reklamního sdělení, přímá komunikace plná údajů a faktů, častá forma poučování, přímá demonstrace používaných výrobků, důležitá historie a tradice vč. kvality a technologie, typický slogan: „vyšší kvalita za stejnou cenu“ než stejná kvalita za málo peněz </a:t>
            </a:r>
          </a:p>
          <a:p>
            <a:endParaRPr lang="cs-CZ" dirty="0"/>
          </a:p>
        </p:txBody>
      </p:sp>
    </p:spTree>
    <p:extLst>
      <p:ext uri="{BB962C8B-B14F-4D97-AF65-F5344CB8AC3E}">
        <p14:creationId xmlns:p14="http://schemas.microsoft.com/office/powerpoint/2010/main" val="321843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lnSpcReduction="10000"/>
          </a:bodyPr>
          <a:lstStyle/>
          <a:p>
            <a:endParaRPr lang="cs-CZ" dirty="0"/>
          </a:p>
          <a:p>
            <a:r>
              <a:rPr lang="cs-CZ" b="1" dirty="0"/>
              <a:t>Italský styl </a:t>
            </a:r>
            <a:r>
              <a:rPr lang="cs-CZ" dirty="0"/>
              <a:t>– špičkový design a technologie, velkolepost, velké myšlenky, náchylnost k teatrálnímu chování, v reklamě převládá drama a příběh, roli hraje rodina a děti, produkt prezentován jako součást umění </a:t>
            </a:r>
          </a:p>
          <a:p>
            <a:endParaRPr lang="cs-CZ" dirty="0"/>
          </a:p>
          <a:p>
            <a:r>
              <a:rPr lang="cs-CZ" b="1" dirty="0"/>
              <a:t>Španělský styl </a:t>
            </a:r>
            <a:r>
              <a:rPr lang="cs-CZ" dirty="0"/>
              <a:t>– méně přímá reklama, vizuální metafora s důrazem na umění a design, typické přátelství, starostlivost, novinky, inovace, zároveň důležitá stabilita, kolektivistická kultura, sounáležitost se skupinou, identita jedince, reklama plná snů a ideálů s prvky kreativity, úspěch založen na shodě okolností, využití slov kouzelný, tajemný apod. </a:t>
            </a:r>
          </a:p>
          <a:p>
            <a:r>
              <a:rPr lang="cs-CZ" dirty="0"/>
              <a:t>	</a:t>
            </a:r>
          </a:p>
          <a:p>
            <a:endParaRPr lang="cs-CZ" dirty="0"/>
          </a:p>
        </p:txBody>
      </p:sp>
    </p:spTree>
    <p:extLst>
      <p:ext uri="{BB962C8B-B14F-4D97-AF65-F5344CB8AC3E}">
        <p14:creationId xmlns:p14="http://schemas.microsoft.com/office/powerpoint/2010/main" val="806684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Integrá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295</TotalTime>
  <Words>1334</Words>
  <Application>Microsoft Office PowerPoint</Application>
  <PresentationFormat>Předvádění na obrazovce (4:3)</PresentationFormat>
  <Paragraphs>78</Paragraphs>
  <Slides>28</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Quicksand</vt:lpstr>
      <vt:lpstr>Tw Cen MT</vt:lpstr>
      <vt:lpstr>Tw Cen MT Condensed</vt:lpstr>
      <vt:lpstr>Wingdings 3</vt:lpstr>
      <vt:lpstr>Integrál</vt:lpstr>
      <vt:lpstr>Kulturní aspekty podle Hofstedeho I - kultura</vt:lpstr>
      <vt:lpstr>Kultura</vt:lpstr>
      <vt:lpstr>Vrstvy kultury</vt:lpstr>
      <vt:lpstr>3 úrovně v lidském mentálním programování</vt:lpstr>
      <vt:lpstr> SEGMENTACE EVROPSKÉHO/CELOSVĚTOVÉHO TRHU DLE KULTURNÍCH ROZDÍLŮ   </vt:lpstr>
      <vt:lpstr>Prezentace aplikace PowerPoint</vt:lpstr>
      <vt:lpstr>Prezentace aplikace PowerPoint</vt:lpstr>
      <vt:lpstr>STYLY MARKETINGOVÉ KOMUNIKACE DLE CÍLOVÉ ZEMĚ   </vt:lpstr>
      <vt:lpstr>Prezentace aplikace PowerPoint</vt:lpstr>
      <vt:lpstr>Prezentace aplikace PowerPoint</vt:lpstr>
      <vt:lpstr>5 univerzálních kulturních dimenzí dle Hofstedeho </vt:lpstr>
      <vt:lpstr>Index vzdálenosti mocenských pozic (PDI)  autorita</vt:lpstr>
      <vt:lpstr>Prezentace aplikace PowerPoint</vt:lpstr>
      <vt:lpstr>Pro index individualismu (IDV)</vt:lpstr>
      <vt:lpstr>Prezentace aplikace PowerPoint</vt:lpstr>
      <vt:lpstr>Maskulinita (MAS)</vt:lpstr>
      <vt:lpstr>Prezentace aplikace PowerPoint</vt:lpstr>
      <vt:lpstr>Index vyhýbání se nejistotě (UAI)</vt:lpstr>
      <vt:lpstr>Prezentace aplikace PowerPoint</vt:lpstr>
      <vt:lpstr>Pro dlouhodobou orientaci (LTO)</vt:lpstr>
      <vt:lpstr>Prezentace aplikace PowerPoint</vt:lpstr>
      <vt:lpstr>Použití informací z hofstedeho dimenzí v reklamě</vt:lpstr>
      <vt:lpstr>Reklamní apely: Nízký MAS index</vt:lpstr>
      <vt:lpstr>Reklamní apely: Vysoký index IND</vt:lpstr>
      <vt:lpstr>Reklamní apely: Vysoká míra UAI</vt:lpstr>
      <vt:lpstr>Prezentace aplikace PowerPoint</vt:lpstr>
      <vt:lpstr>Odkazy </vt:lpstr>
      <vt:lpstr>Jak jsou na tom Češi podle hofstedeho dimenzí?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POKUSNY UCET,ZAM,CIVT</dc:creator>
  <cp:lastModifiedBy>Petra Koudelková</cp:lastModifiedBy>
  <cp:revision>17</cp:revision>
  <dcterms:created xsi:type="dcterms:W3CDTF">2018-12-11T11:53:32Z</dcterms:created>
  <dcterms:modified xsi:type="dcterms:W3CDTF">2024-04-29T08:50:08Z</dcterms:modified>
</cp:coreProperties>
</file>