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310" r:id="rId4"/>
    <p:sldId id="263" r:id="rId5"/>
    <p:sldId id="257" r:id="rId6"/>
    <p:sldId id="260" r:id="rId7"/>
    <p:sldId id="261" r:id="rId8"/>
    <p:sldId id="314" r:id="rId9"/>
    <p:sldId id="262" r:id="rId10"/>
    <p:sldId id="266" r:id="rId11"/>
    <p:sldId id="311" r:id="rId12"/>
    <p:sldId id="267" r:id="rId13"/>
    <p:sldId id="315" r:id="rId14"/>
    <p:sldId id="312" r:id="rId15"/>
    <p:sldId id="313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777461-FC2E-4085-BC70-E7B30C78D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8379FC-0886-4A86-B338-1F9E037EE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E4226C-FAC8-4D95-B255-33D3AB1C1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3982-C49D-42AF-BF18-F6746847A3A6}" type="datetimeFigureOut">
              <a:rPr lang="cs-CZ" smtClean="0"/>
              <a:t>20.02.2019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A79345-3B10-486F-B356-D2FC0A1F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BCC47D-7948-4EF8-ABB1-E2C024DE9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4E50-E5DC-49AC-A5C8-992B440971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67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BE160-D2BD-475D-B02D-CED0A70B2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5D052C1-CFBF-4FA7-8B62-834408D34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B42CF5-5C3C-483C-90DD-275BA04D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3982-C49D-42AF-BF18-F6746847A3A6}" type="datetimeFigureOut">
              <a:rPr lang="cs-CZ" smtClean="0"/>
              <a:t>20.02.2019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B58E7C-3294-42C4-95CB-772F874E7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6BFF96-E750-47F2-82E5-9542990C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4E50-E5DC-49AC-A5C8-992B440971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95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88BE61D-4E11-419B-8EEA-76491BD07B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A7905E9-26AB-4088-9830-9CC10BA84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B1667B-10AF-4F9E-8283-07A3B8AC4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3982-C49D-42AF-BF18-F6746847A3A6}" type="datetimeFigureOut">
              <a:rPr lang="cs-CZ" smtClean="0"/>
              <a:t>20.02.2019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88AF45-D8DB-4F54-9E6E-AAD026DD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2AB113-E98E-4108-B607-ED18825F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4E50-E5DC-49AC-A5C8-992B440971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892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EEF3EC0-643A-48DB-9C30-D335A9621C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3AADEAD-EDFC-445D-A46B-A6118A0FF0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B5C66A9-8875-465F-ADEC-55C846578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5B609-4800-46FB-B0D8-8C650A4ABE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6885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D4F5D07-3D30-453A-A30E-073DEFD113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F774B49-B3C8-4797-9E13-C0779091F8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9150681-C837-47B1-ADC9-388ED61C40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1B172-27AE-4E74-AA4F-6A8D4DC240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1636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29B426B-865F-4383-B1DB-822987FFAA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7D0F24F-1E93-43C7-8A10-2A008BE95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6BEAF65-9F79-4392-B8EB-148BF604D5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E29DA-B221-4072-A09D-B6454F31F0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782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BD5370-EB3C-46A1-B3CD-2B964814E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8A8341-4ED5-4FF1-8FE7-B072FC6DD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BA1949-D322-438D-B416-BB642AF39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3982-C49D-42AF-BF18-F6746847A3A6}" type="datetimeFigureOut">
              <a:rPr lang="cs-CZ" smtClean="0"/>
              <a:t>20.02.2019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618449-5AD6-4A63-8C93-7CAB9AC0C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CCD491-AB04-4FF2-98F9-F738BCC40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4E50-E5DC-49AC-A5C8-992B440971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39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F257D6-7FB0-447B-8A58-A5E21929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89AC820-78ED-43D5-AF6D-D64A818F1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8E6E9E-189C-4F4E-A9A0-15B528E6E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3982-C49D-42AF-BF18-F6746847A3A6}" type="datetimeFigureOut">
              <a:rPr lang="cs-CZ" smtClean="0"/>
              <a:t>20.02.2019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9CE41D-0E0B-4214-AFCE-FBCF04DC4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9B0562-AD31-43A0-98EE-1CD027079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4E50-E5DC-49AC-A5C8-992B440971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10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56A9EC-5DF3-4A94-8AF6-896B75D79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21A748-0667-448D-8255-C79A07917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EE86887-BA4D-4E44-AF83-0D74CE674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11B42E0-9681-40C8-8DED-56DD5EEC9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3982-C49D-42AF-BF18-F6746847A3A6}" type="datetimeFigureOut">
              <a:rPr lang="cs-CZ" smtClean="0"/>
              <a:t>20.02.2019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F04CAB-608A-4C09-9266-1230D1BD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36785B-23AC-4AFA-B18B-638CE361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4E50-E5DC-49AC-A5C8-992B440971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5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A1003-F1D5-4D40-978F-309933DE1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600ED5F-D747-4917-9CA2-8F972C0A9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9371951-3CF2-48DC-B4E1-724ABF81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96B9421-D473-4E58-AC6B-A5F42B84B3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90BFCE4-BCC6-4117-9583-93BAC446E2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BE52657-F93C-406D-A29C-DB2B37645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3982-C49D-42AF-BF18-F6746847A3A6}" type="datetimeFigureOut">
              <a:rPr lang="cs-CZ" smtClean="0"/>
              <a:t>20.02.2019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672A4E7-6B03-4262-A0CD-5B6D21EA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6BB60F-B793-4F2C-B79F-B0A0C6AC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4E50-E5DC-49AC-A5C8-992B440971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97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D07123-C054-48C8-93AB-19687150A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6E58D44-F8FD-44B3-BC30-6CC2B220C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3982-C49D-42AF-BF18-F6746847A3A6}" type="datetimeFigureOut">
              <a:rPr lang="cs-CZ" smtClean="0"/>
              <a:t>20.02.2019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4D2BC0F-C06D-4157-BA4D-9B71B78DF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5D5B98-47C8-4201-B1DC-0ECEF6DB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4E50-E5DC-49AC-A5C8-992B440971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12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7C96132-B3FD-4220-B00A-520A69401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3982-C49D-42AF-BF18-F6746847A3A6}" type="datetimeFigureOut">
              <a:rPr lang="cs-CZ" smtClean="0"/>
              <a:t>20.02.2019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729BE9A-ACBB-44B7-8AD4-3A0F93C9E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A17594-BCBF-4C73-8E21-1DF48214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4E50-E5DC-49AC-A5C8-992B440971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67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36532B-1F1E-4A78-A7E9-AF617D45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61B4E7-1219-43DF-A5C7-73EF61C86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BA00E7E-0FF4-49FC-8AB0-66DD03801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02C89DC-5FB6-4E6C-9989-1AB5A7A6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3982-C49D-42AF-BF18-F6746847A3A6}" type="datetimeFigureOut">
              <a:rPr lang="cs-CZ" smtClean="0"/>
              <a:t>20.02.2019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A2F872-D5AC-475C-B309-7E3D6C1F9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42B971-1B06-4DC3-BA1A-12B9588C3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4E50-E5DC-49AC-A5C8-992B440971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25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FB6E09-BC55-430F-A255-5B4868716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0F24079-3ACB-4EC1-8988-9866204B1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731903-6123-46AD-8C53-507FE09DF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AF128F-A9B7-4408-A234-6553113C6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3982-C49D-42AF-BF18-F6746847A3A6}" type="datetimeFigureOut">
              <a:rPr lang="cs-CZ" smtClean="0"/>
              <a:t>20.02.2019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696D37-16E7-424B-AA45-6FC8EB0E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C6BA23-97EB-4872-A4B3-2EF1BDDCD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4E50-E5DC-49AC-A5C8-992B440971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38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1A7B5C9-4C69-44B1-BABE-7D684307A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787B261-172F-47EA-9B2A-D80D63302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6DDB73-41F0-48E3-B3CA-8EA2E59F7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83982-C49D-42AF-BF18-F6746847A3A6}" type="datetimeFigureOut">
              <a:rPr lang="cs-CZ" smtClean="0"/>
              <a:t>20.02.2019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2C6F66-CAA4-44FE-9656-E0E52EFC2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8B43EF-F25C-4985-89C4-3C17F016D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04E50-E5DC-49AC-A5C8-992B440971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65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0F77BD-1D05-4F16-837B-766765AF7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60" y="716281"/>
            <a:ext cx="11155680" cy="2539682"/>
          </a:xfrm>
        </p:spPr>
        <p:txBody>
          <a:bodyPr>
            <a:normAutofit fontScale="90000"/>
          </a:bodyPr>
          <a:lstStyle/>
          <a:p>
            <a:br>
              <a:rPr lang="cs-CZ" sz="5300" dirty="0"/>
            </a:br>
            <a:br>
              <a:rPr lang="cs-CZ" sz="5300" dirty="0"/>
            </a:br>
            <a:br>
              <a:rPr lang="cs-CZ" sz="5300" dirty="0"/>
            </a:br>
            <a:r>
              <a:rPr lang="cs-CZ" sz="5300" b="1" dirty="0"/>
              <a:t>Výuka tematických celků: vodní režim rostlin, látkový e energetický metabolismus, růst a vývoj rostlin, rozmnožování rostlin</a:t>
            </a:r>
            <a:br>
              <a:rPr lang="cs-CZ" dirty="0"/>
            </a:br>
            <a:endParaRPr lang="cs-CZ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688541-F8BE-41CF-8614-0E9021BB9F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RNDr. Jana </a:t>
            </a:r>
            <a:r>
              <a:rPr lang="cs-CZ" dirty="0" err="1"/>
              <a:t>Skýbová</a:t>
            </a:r>
            <a:r>
              <a:rPr lang="cs-CZ" dirty="0"/>
              <a:t>, Ph.D.</a:t>
            </a:r>
          </a:p>
        </p:txBody>
      </p:sp>
    </p:spTree>
    <p:extLst>
      <p:ext uri="{BB962C8B-B14F-4D97-AF65-F5344CB8AC3E}">
        <p14:creationId xmlns:p14="http://schemas.microsoft.com/office/powerpoint/2010/main" val="780212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97DF7-DE5A-40E3-AD3B-F2253EA73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319405"/>
            <a:ext cx="11109960" cy="65595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Růst rostlin – růst, vývoj rostlin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54680E-7038-4DD0-9439-564820D46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64920"/>
            <a:ext cx="11734800" cy="5364480"/>
          </a:xfrm>
        </p:spPr>
        <p:txBody>
          <a:bodyPr/>
          <a:lstStyle/>
          <a:p>
            <a:r>
              <a:rPr lang="cs-CZ" dirty="0"/>
              <a:t>Důraz na </a:t>
            </a:r>
            <a:r>
              <a:rPr lang="cs-CZ" u="sng" dirty="0"/>
              <a:t>vnější a vnitřní faktory růstu</a:t>
            </a:r>
            <a:r>
              <a:rPr lang="cs-CZ" dirty="0"/>
              <a:t>, důraz na </a:t>
            </a:r>
            <a:r>
              <a:rPr lang="cs-CZ" u="sng" dirty="0"/>
              <a:t>fytohormony</a:t>
            </a:r>
            <a:r>
              <a:rPr lang="cs-CZ" dirty="0"/>
              <a:t> a jejich význam pro rostlinu a využití člověkem (stimulace klíčení, posklizňové dozrávání plodů atd.)</a:t>
            </a:r>
          </a:p>
          <a:p>
            <a:r>
              <a:rPr lang="cs-CZ" dirty="0"/>
              <a:t>Využití </a:t>
            </a:r>
            <a:r>
              <a:rPr lang="cs-CZ" u="sng" dirty="0"/>
              <a:t>regenerace</a:t>
            </a:r>
            <a:r>
              <a:rPr lang="cs-CZ" dirty="0"/>
              <a:t> rostlin – pokus s řezem pokojových rostlin, </a:t>
            </a:r>
            <a:r>
              <a:rPr lang="cs-CZ" u="sng" dirty="0"/>
              <a:t>polarita řízků</a:t>
            </a:r>
          </a:p>
          <a:p>
            <a:r>
              <a:rPr lang="cs-CZ" dirty="0"/>
              <a:t>Důraz na </a:t>
            </a:r>
            <a:r>
              <a:rPr lang="cs-CZ" u="sng" dirty="0"/>
              <a:t>ontogenezi a životní cyklus </a:t>
            </a:r>
            <a:r>
              <a:rPr lang="cs-CZ" dirty="0"/>
              <a:t>rostlin – pokus s klíčením a růstem rostlin (hrách, fazol)</a:t>
            </a:r>
          </a:p>
          <a:p>
            <a:r>
              <a:rPr lang="cs-CZ" dirty="0"/>
              <a:t>Vysvětlení pojmů </a:t>
            </a:r>
            <a:r>
              <a:rPr lang="cs-CZ" u="sng" dirty="0"/>
              <a:t>vegetační klid (dormance</a:t>
            </a:r>
            <a:r>
              <a:rPr lang="cs-CZ" dirty="0"/>
              <a:t>), </a:t>
            </a:r>
            <a:r>
              <a:rPr lang="cs-CZ" u="sng" dirty="0"/>
              <a:t>vernalizace</a:t>
            </a:r>
            <a:r>
              <a:rPr lang="cs-CZ" dirty="0"/>
              <a:t>, </a:t>
            </a:r>
            <a:r>
              <a:rPr lang="cs-CZ" u="sng" dirty="0"/>
              <a:t>fotoperiodismus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7827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4">
            <a:extLst>
              <a:ext uri="{FF2B5EF4-FFF2-40B4-BE49-F238E27FC236}">
                <a16:creationId xmlns:a16="http://schemas.microsoft.com/office/drawing/2014/main" id="{899FA4E5-A28D-4B4F-9E76-F7F4BAF55163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>
          <a:xfrm>
            <a:off x="1981200" y="228918"/>
            <a:ext cx="8229600" cy="639762"/>
          </a:xfrm>
        </p:spPr>
        <p:txBody>
          <a:bodyPr/>
          <a:lstStyle/>
          <a:p>
            <a:pPr eaLnBrk="1" hangingPunct="1"/>
            <a:r>
              <a:rPr lang="cs-CZ" altLang="cs-CZ" sz="2400"/>
              <a:t>Zjišťujeme podmínky klíčení semen rostlin</a:t>
            </a:r>
          </a:p>
        </p:txBody>
      </p:sp>
      <p:pic>
        <p:nvPicPr>
          <p:cNvPr id="51203" name="Picture 5">
            <a:extLst>
              <a:ext uri="{FF2B5EF4-FFF2-40B4-BE49-F238E27FC236}">
                <a16:creationId xmlns:a16="http://schemas.microsoft.com/office/drawing/2014/main" id="{04C7EAFB-0F6A-43C0-940F-28D1B9244C2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112521"/>
            <a:ext cx="4267200" cy="5059363"/>
          </a:xfrm>
        </p:spPr>
      </p:pic>
      <p:pic>
        <p:nvPicPr>
          <p:cNvPr id="51204" name="Picture 6">
            <a:extLst>
              <a:ext uri="{FF2B5EF4-FFF2-40B4-BE49-F238E27FC236}">
                <a16:creationId xmlns:a16="http://schemas.microsoft.com/office/drawing/2014/main" id="{61F5FAE4-EBB6-48A9-868C-C063CC263F9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066800"/>
            <a:ext cx="4038600" cy="5257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97DF7-DE5A-40E3-AD3B-F2253EA73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319405"/>
            <a:ext cx="11109960" cy="65595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Růst rostlin – pohyby rostlin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54680E-7038-4DD0-9439-564820D46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64920"/>
            <a:ext cx="11734800" cy="5364480"/>
          </a:xfrm>
        </p:spPr>
        <p:txBody>
          <a:bodyPr/>
          <a:lstStyle/>
          <a:p>
            <a:r>
              <a:rPr lang="cs-CZ" u="sng" dirty="0"/>
              <a:t>Klasifikace</a:t>
            </a:r>
            <a:r>
              <a:rPr lang="cs-CZ" dirty="0"/>
              <a:t> na fyzikální (hygroskopické a </a:t>
            </a:r>
            <a:r>
              <a:rPr lang="cs-CZ" dirty="0" err="1"/>
              <a:t>mrštivé</a:t>
            </a:r>
            <a:r>
              <a:rPr lang="cs-CZ" dirty="0"/>
              <a:t>) a vitální (taxe, tropismy a nastie)</a:t>
            </a:r>
          </a:p>
          <a:p>
            <a:r>
              <a:rPr lang="cs-CZ" dirty="0"/>
              <a:t>Uvádět </a:t>
            </a:r>
            <a:r>
              <a:rPr lang="cs-CZ" u="sng" dirty="0"/>
              <a:t>konkrétní příklady rostlin</a:t>
            </a:r>
          </a:p>
          <a:p>
            <a:r>
              <a:rPr lang="cs-CZ" dirty="0"/>
              <a:t>Využití </a:t>
            </a:r>
            <a:r>
              <a:rPr lang="cs-CZ" u="sng" dirty="0"/>
              <a:t>jednoduchých  pokusů </a:t>
            </a:r>
            <a:r>
              <a:rPr lang="cs-CZ" dirty="0"/>
              <a:t>(zapálená svíčka pod zavitým květem tulipánu – </a:t>
            </a:r>
            <a:r>
              <a:rPr lang="cs-CZ" dirty="0" err="1"/>
              <a:t>termonastie</a:t>
            </a:r>
            <a:r>
              <a:rPr lang="cs-CZ" dirty="0"/>
              <a:t>, namočená šiška – hygroskopické pohyby, šťavel do tmy – </a:t>
            </a:r>
            <a:r>
              <a:rPr lang="cs-CZ" dirty="0" err="1"/>
              <a:t>fotonastie</a:t>
            </a:r>
            <a:r>
              <a:rPr lang="cs-CZ" dirty="0"/>
              <a:t>, spánkové pohyby) </a:t>
            </a:r>
          </a:p>
          <a:p>
            <a:r>
              <a:rPr lang="cs-CZ" u="sng"/>
              <a:t>Dlouhodobé pokusy:  </a:t>
            </a:r>
            <a:r>
              <a:rPr lang="cs-CZ" dirty="0"/>
              <a:t>s pozitivním </a:t>
            </a:r>
            <a:r>
              <a:rPr lang="cs-CZ" dirty="0" err="1"/>
              <a:t>gravitropismem</a:t>
            </a:r>
            <a:r>
              <a:rPr lang="cs-CZ" dirty="0"/>
              <a:t> a hydrotropismem kořene a </a:t>
            </a:r>
            <a:r>
              <a:rPr lang="cs-CZ" dirty="0" err="1"/>
              <a:t>snegativním</a:t>
            </a:r>
            <a:r>
              <a:rPr lang="cs-CZ" dirty="0"/>
              <a:t> </a:t>
            </a:r>
            <a:r>
              <a:rPr lang="cs-CZ" dirty="0" err="1"/>
              <a:t>gravitropismem</a:t>
            </a:r>
            <a:r>
              <a:rPr lang="cs-CZ" dirty="0"/>
              <a:t> vzrostlého vrcholu stonku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7029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5A109719-30D5-44CF-B333-2BDF19F75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pPr eaLnBrk="1" hangingPunct="1"/>
            <a:r>
              <a:rPr lang="cs-CZ" altLang="cs-CZ" sz="2800" b="1"/>
              <a:t>RŮST A VÝVOJ ROSTLIN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8CB39B64-AA78-4FAB-ABE7-5F7762F0D6A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838200"/>
            <a:ext cx="4038600" cy="5486400"/>
          </a:xfrm>
          <a:solidFill>
            <a:srgbClr val="C0FCA2"/>
          </a:solidFill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80000"/>
              </a:lnSpc>
              <a:buNone/>
            </a:pPr>
            <a:r>
              <a:rPr lang="cs-CZ" altLang="cs-CZ" sz="2400" b="1" u="sng"/>
              <a:t>POHYBY ROSTLIN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cs-CZ" altLang="cs-CZ" sz="2400" b="1"/>
              <a:t>1.  Hygroskopické pohyby</a:t>
            </a:r>
          </a:p>
          <a:p>
            <a:pPr marL="533400" indent="-533400">
              <a:lnSpc>
                <a:spcPct val="80000"/>
              </a:lnSpc>
              <a:buNone/>
            </a:pPr>
            <a:endParaRPr lang="cs-CZ" altLang="cs-CZ" sz="2400" b="1"/>
          </a:p>
          <a:p>
            <a:pPr marL="533400" indent="-533400">
              <a:lnSpc>
                <a:spcPct val="80000"/>
              </a:lnSpc>
              <a:buNone/>
            </a:pPr>
            <a:r>
              <a:rPr lang="cs-CZ" altLang="cs-CZ" sz="2400" b="1"/>
              <a:t>2. Mrštivé pohyby</a:t>
            </a:r>
          </a:p>
          <a:p>
            <a:pPr marL="533400" indent="-533400">
              <a:lnSpc>
                <a:spcPct val="80000"/>
              </a:lnSpc>
              <a:buNone/>
            </a:pPr>
            <a:endParaRPr lang="cs-CZ" altLang="cs-CZ" sz="2400" b="1"/>
          </a:p>
          <a:p>
            <a:pPr marL="533400" indent="-533400">
              <a:lnSpc>
                <a:spcPct val="80000"/>
              </a:lnSpc>
              <a:buNone/>
            </a:pPr>
            <a:r>
              <a:rPr lang="cs-CZ" altLang="cs-CZ" sz="2400" b="1"/>
              <a:t>3. Tropismy (orientované pohyby)</a:t>
            </a:r>
          </a:p>
          <a:p>
            <a:pPr marL="533400" indent="-533400">
              <a:lnSpc>
                <a:spcPct val="80000"/>
              </a:lnSpc>
            </a:pPr>
            <a:r>
              <a:rPr lang="cs-CZ" altLang="cs-CZ" sz="2400"/>
              <a:t>Fototropismus</a:t>
            </a:r>
          </a:p>
          <a:p>
            <a:pPr marL="533400" indent="-533400">
              <a:lnSpc>
                <a:spcPct val="80000"/>
              </a:lnSpc>
            </a:pPr>
            <a:r>
              <a:rPr lang="cs-CZ" altLang="cs-CZ" sz="2400"/>
              <a:t>Haptotropismus</a:t>
            </a:r>
          </a:p>
          <a:p>
            <a:pPr marL="533400" indent="-533400">
              <a:lnSpc>
                <a:spcPct val="80000"/>
              </a:lnSpc>
            </a:pPr>
            <a:r>
              <a:rPr lang="cs-CZ" altLang="cs-CZ" sz="2400"/>
              <a:t>Hydrotropismus</a:t>
            </a:r>
          </a:p>
          <a:p>
            <a:pPr marL="533400" indent="-533400">
              <a:lnSpc>
                <a:spcPct val="80000"/>
              </a:lnSpc>
            </a:pPr>
            <a:r>
              <a:rPr lang="cs-CZ" altLang="cs-CZ" sz="2400"/>
              <a:t>Gravitropismus</a:t>
            </a:r>
          </a:p>
          <a:p>
            <a:pPr marL="533400" indent="-533400">
              <a:lnSpc>
                <a:spcPct val="80000"/>
              </a:lnSpc>
            </a:pPr>
            <a:endParaRPr lang="cs-CZ" altLang="cs-CZ" sz="2400"/>
          </a:p>
          <a:p>
            <a:pPr marL="533400" indent="-533400">
              <a:lnSpc>
                <a:spcPct val="80000"/>
              </a:lnSpc>
              <a:buNone/>
            </a:pPr>
            <a:r>
              <a:rPr lang="cs-CZ" altLang="cs-CZ" sz="2400" b="1"/>
              <a:t>4. Nastie (neorientované pohyby)</a:t>
            </a:r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id="{7E5C9FA8-C2F0-4CBA-A0E1-E7F3E69DB88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838200"/>
            <a:ext cx="4038600" cy="3100388"/>
          </a:xfrm>
        </p:spPr>
      </p:pic>
      <p:pic>
        <p:nvPicPr>
          <p:cNvPr id="54277" name="Picture 5">
            <a:extLst>
              <a:ext uri="{FF2B5EF4-FFF2-40B4-BE49-F238E27FC236}">
                <a16:creationId xmlns:a16="http://schemas.microsoft.com/office/drawing/2014/main" id="{17335CCC-378F-48E0-A57B-A276A033E47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3938588"/>
            <a:ext cx="4038600" cy="276701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>
            <a:extLst>
              <a:ext uri="{FF2B5EF4-FFF2-40B4-BE49-F238E27FC236}">
                <a16:creationId xmlns:a16="http://schemas.microsoft.com/office/drawing/2014/main" id="{49B48F85-CBB0-4CCB-B15A-712607025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/>
          <a:lstStyle/>
          <a:p>
            <a:pPr eaLnBrk="1" hangingPunct="1"/>
            <a:r>
              <a:rPr lang="cs-CZ" altLang="cs-CZ" sz="2400"/>
              <a:t>Tropismy – hydrotropismus a fototropismus</a:t>
            </a:r>
          </a:p>
        </p:txBody>
      </p:sp>
      <p:pic>
        <p:nvPicPr>
          <p:cNvPr id="55299" name="Picture 5">
            <a:extLst>
              <a:ext uri="{FF2B5EF4-FFF2-40B4-BE49-F238E27FC236}">
                <a16:creationId xmlns:a16="http://schemas.microsoft.com/office/drawing/2014/main" id="{CF496C90-59D4-405C-9C0C-E882DD6E1B9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143001"/>
            <a:ext cx="4038600" cy="4983163"/>
          </a:xfrm>
        </p:spPr>
      </p:pic>
      <p:pic>
        <p:nvPicPr>
          <p:cNvPr id="55300" name="Picture 6">
            <a:extLst>
              <a:ext uri="{FF2B5EF4-FFF2-40B4-BE49-F238E27FC236}">
                <a16:creationId xmlns:a16="http://schemas.microsoft.com/office/drawing/2014/main" id="{F6ECC008-7353-461F-8D4B-563A1B62B07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143001"/>
            <a:ext cx="4267200" cy="49831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E3B86632-355E-4E92-977E-2449139EB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/>
          <a:lstStyle/>
          <a:p>
            <a:pPr eaLnBrk="1" hangingPunct="1"/>
            <a:r>
              <a:rPr lang="cs-CZ" altLang="cs-CZ" sz="2400"/>
              <a:t>Nastie - fotonastie</a:t>
            </a:r>
          </a:p>
        </p:txBody>
      </p:sp>
      <p:pic>
        <p:nvPicPr>
          <p:cNvPr id="56323" name="Picture 5">
            <a:extLst>
              <a:ext uri="{FF2B5EF4-FFF2-40B4-BE49-F238E27FC236}">
                <a16:creationId xmlns:a16="http://schemas.microsoft.com/office/drawing/2014/main" id="{50F43C34-1040-404A-89F7-63156AEA45F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914401"/>
            <a:ext cx="4038600" cy="5516563"/>
          </a:xfrm>
        </p:spPr>
      </p:pic>
      <p:pic>
        <p:nvPicPr>
          <p:cNvPr id="56324" name="Picture 6">
            <a:extLst>
              <a:ext uri="{FF2B5EF4-FFF2-40B4-BE49-F238E27FC236}">
                <a16:creationId xmlns:a16="http://schemas.microsoft.com/office/drawing/2014/main" id="{2C1A66A5-3FE5-4565-9459-0BCE27FCB48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600200"/>
            <a:ext cx="3886200" cy="2185988"/>
          </a:xfrm>
        </p:spPr>
      </p:pic>
      <p:pic>
        <p:nvPicPr>
          <p:cNvPr id="56325" name="Picture 7">
            <a:extLst>
              <a:ext uri="{FF2B5EF4-FFF2-40B4-BE49-F238E27FC236}">
                <a16:creationId xmlns:a16="http://schemas.microsoft.com/office/drawing/2014/main" id="{DA3E72CE-93F6-4096-AE15-16768878F5B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3938589"/>
            <a:ext cx="2133600" cy="21875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97DF7-DE5A-40E3-AD3B-F2253EA73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319405"/>
            <a:ext cx="11109960" cy="65595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Látkový a energetický metabolismus – ZŠ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54680E-7038-4DD0-9439-564820D46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463040"/>
            <a:ext cx="11734800" cy="5166360"/>
          </a:xfrm>
        </p:spPr>
        <p:txBody>
          <a:bodyPr/>
          <a:lstStyle/>
          <a:p>
            <a:r>
              <a:rPr lang="cs-CZ" dirty="0"/>
              <a:t>Velmi složité a pro žáky abstraktní téma</a:t>
            </a:r>
          </a:p>
          <a:p>
            <a:r>
              <a:rPr lang="cs-CZ" dirty="0"/>
              <a:t>Žáci </a:t>
            </a:r>
            <a:r>
              <a:rPr lang="cs-CZ" u="sng" dirty="0"/>
              <a:t>nemají znalosti chemie</a:t>
            </a:r>
          </a:p>
          <a:p>
            <a:r>
              <a:rPr lang="cs-CZ" u="sng" dirty="0"/>
              <a:t>Fotosyntéza a dýchání </a:t>
            </a:r>
            <a:r>
              <a:rPr lang="cs-CZ" dirty="0"/>
              <a:t>– učit velmi stručně, pouze základní podstatu děje</a:t>
            </a:r>
          </a:p>
          <a:p>
            <a:r>
              <a:rPr lang="cs-CZ" dirty="0"/>
              <a:t>Využít nákresy, videa</a:t>
            </a:r>
          </a:p>
          <a:p>
            <a:r>
              <a:rPr lang="cs-CZ" dirty="0"/>
              <a:t>Využít </a:t>
            </a:r>
            <a:r>
              <a:rPr lang="cs-CZ" u="sng" dirty="0"/>
              <a:t>závěrečné srovnání </a:t>
            </a:r>
            <a:r>
              <a:rPr lang="cs-CZ" dirty="0"/>
              <a:t>fotosyntézy a dýchání</a:t>
            </a:r>
          </a:p>
          <a:p>
            <a:r>
              <a:rPr lang="cs-CZ" dirty="0"/>
              <a:t>Možnost využít </a:t>
            </a:r>
            <a:r>
              <a:rPr lang="cs-CZ" u="sng" dirty="0"/>
              <a:t>didaktickou hru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4785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>
            <a:extLst>
              <a:ext uri="{FF2B5EF4-FFF2-40B4-BE49-F238E27FC236}">
                <a16:creationId xmlns:a16="http://schemas.microsoft.com/office/drawing/2014/main" id="{FD27E114-C2E0-4701-BDE9-6ED3BAFAAC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pPr eaLnBrk="1" hangingPunct="1"/>
            <a:r>
              <a:rPr lang="cs-CZ" altLang="cs-CZ" sz="2400"/>
              <a:t>Fotosyntéza – základ života na Zemi</a:t>
            </a:r>
          </a:p>
        </p:txBody>
      </p:sp>
      <p:pic>
        <p:nvPicPr>
          <p:cNvPr id="47107" name="Picture 5">
            <a:extLst>
              <a:ext uri="{FF2B5EF4-FFF2-40B4-BE49-F238E27FC236}">
                <a16:creationId xmlns:a16="http://schemas.microsoft.com/office/drawing/2014/main" id="{AD1014D5-94D4-4AF9-ACE5-76E00CDF144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219200"/>
            <a:ext cx="4267200" cy="5181600"/>
          </a:xfrm>
        </p:spPr>
      </p:pic>
      <p:pic>
        <p:nvPicPr>
          <p:cNvPr id="47108" name="Picture 6">
            <a:extLst>
              <a:ext uri="{FF2B5EF4-FFF2-40B4-BE49-F238E27FC236}">
                <a16:creationId xmlns:a16="http://schemas.microsoft.com/office/drawing/2014/main" id="{41C3FB49-FE78-429C-964A-9A57AAF65D4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295400"/>
            <a:ext cx="4267200" cy="5105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689198F8-C408-4B57-B6C7-9A59A65BA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/>
              <a:t>LÁTKOVÝ A ENERGETICKÝ METABOLISMUS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7950C73-B900-4695-A162-EC3523F00B2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C0FCA2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u="sng"/>
              <a:t>FOTOSYNTÉZA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Soubor anabolických reakcí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Rovnice fotosyntézy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Primární děje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Sekundární děje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Rychlost fotosyntéza (vnější a vnitřní faktory)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Význam fotosyntézy na Zemi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1DE51090-1239-45C4-AA77-7C18C93AA16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C0FCA2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u="sng"/>
              <a:t>DÝCHÁNÍ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Soubor katabolických reakcí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Součinnost s buněčným dýcháním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Zdroje energie pro dýchání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Slovní rovnice dýchání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Intenzita dýchání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Faktory ovlivňující dýchání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Kvašení – zvláštní případ dýchání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97DF7-DE5A-40E3-AD3B-F2253EA73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319405"/>
            <a:ext cx="11109960" cy="65595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Vodní režim rostlin - G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54680E-7038-4DD0-9439-564820D46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417320"/>
            <a:ext cx="11734800" cy="5212080"/>
          </a:xfrm>
        </p:spPr>
        <p:txBody>
          <a:bodyPr/>
          <a:lstStyle/>
          <a:p>
            <a:r>
              <a:rPr lang="cs-CZ" dirty="0"/>
              <a:t>Využít </a:t>
            </a:r>
            <a:r>
              <a:rPr lang="cs-CZ" u="sng" dirty="0"/>
              <a:t>mezipředmětové vazby s chemií a fyzikou </a:t>
            </a:r>
            <a:r>
              <a:rPr lang="cs-CZ" dirty="0"/>
              <a:t>(pojmy osmóza, difúze, kapilární vzlínání) – pojmy zopakovat, vysvětlit</a:t>
            </a:r>
          </a:p>
          <a:p>
            <a:r>
              <a:rPr lang="cs-CZ" dirty="0"/>
              <a:t>Téma rozdělit na fáze – </a:t>
            </a:r>
            <a:r>
              <a:rPr lang="cs-CZ" u="sng" dirty="0"/>
              <a:t>příjem vody</a:t>
            </a:r>
            <a:r>
              <a:rPr lang="cs-CZ" dirty="0"/>
              <a:t>, </a:t>
            </a:r>
            <a:r>
              <a:rPr lang="cs-CZ" u="sng" dirty="0"/>
              <a:t>vedení vody</a:t>
            </a:r>
            <a:r>
              <a:rPr lang="cs-CZ" dirty="0"/>
              <a:t>, </a:t>
            </a:r>
            <a:r>
              <a:rPr lang="cs-CZ" u="sng" dirty="0"/>
              <a:t>výdej vody</a:t>
            </a:r>
          </a:p>
          <a:p>
            <a:r>
              <a:rPr lang="cs-CZ" u="sng" dirty="0"/>
              <a:t>Mechanismy</a:t>
            </a:r>
            <a:r>
              <a:rPr lang="cs-CZ" dirty="0"/>
              <a:t> příjmu, vedení a výdeje vody - uvádět na </a:t>
            </a:r>
            <a:r>
              <a:rPr lang="cs-CZ" u="sng" dirty="0"/>
              <a:t>konkrétních příkladech </a:t>
            </a:r>
            <a:r>
              <a:rPr lang="cs-CZ" dirty="0"/>
              <a:t>(zelenina v osolené vodě, namočené ovoce – třešně ve vodě)</a:t>
            </a:r>
          </a:p>
          <a:p>
            <a:r>
              <a:rPr lang="cs-CZ" u="sng" dirty="0"/>
              <a:t>Aplikovat</a:t>
            </a:r>
            <a:r>
              <a:rPr lang="cs-CZ" dirty="0"/>
              <a:t> na praktické využití</a:t>
            </a:r>
          </a:p>
          <a:p>
            <a:pPr marL="0" indent="0">
              <a:buNone/>
            </a:pP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855555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97DF7-DE5A-40E3-AD3B-F2253EA73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319405"/>
            <a:ext cx="11338560" cy="94551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Látkový a </a:t>
            </a:r>
            <a:r>
              <a:rPr lang="cs-CZ" b="1" dirty="0" err="1"/>
              <a:t>energet</a:t>
            </a:r>
            <a:r>
              <a:rPr lang="cs-CZ" b="1" dirty="0"/>
              <a:t>. metabolismus – fotosyntéza a dýchání- G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54680E-7038-4DD0-9439-564820D46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706880"/>
            <a:ext cx="11734800" cy="4922520"/>
          </a:xfrm>
        </p:spPr>
        <p:txBody>
          <a:bodyPr/>
          <a:lstStyle/>
          <a:p>
            <a:r>
              <a:rPr lang="cs-CZ" u="sng" dirty="0"/>
              <a:t>Složitý děj -</a:t>
            </a:r>
            <a:r>
              <a:rPr lang="cs-CZ" dirty="0"/>
              <a:t> chybí podrobnější znalosti chemie a biochemie (Krebsův cyklus, </a:t>
            </a:r>
            <a:r>
              <a:rPr lang="cs-CZ" dirty="0" err="1"/>
              <a:t>Calvinův</a:t>
            </a:r>
            <a:r>
              <a:rPr lang="cs-CZ" dirty="0"/>
              <a:t> cyklus)</a:t>
            </a:r>
          </a:p>
          <a:p>
            <a:r>
              <a:rPr lang="cs-CZ" dirty="0"/>
              <a:t>Řada termínů má pouze </a:t>
            </a:r>
            <a:r>
              <a:rPr lang="cs-CZ" u="sng" dirty="0"/>
              <a:t>informační charakter</a:t>
            </a:r>
            <a:r>
              <a:rPr lang="cs-CZ" dirty="0"/>
              <a:t>, pochopení cyklů – až po absolvování výuky biochemie</a:t>
            </a:r>
          </a:p>
          <a:p>
            <a:r>
              <a:rPr lang="cs-CZ" u="sng" dirty="0"/>
              <a:t>V rámci výuky botaniky </a:t>
            </a:r>
            <a:r>
              <a:rPr lang="cs-CZ" dirty="0"/>
              <a:t>- soustředíme se více na </a:t>
            </a:r>
            <a:r>
              <a:rPr lang="cs-CZ" u="sng" dirty="0"/>
              <a:t>biologickou podstatu </a:t>
            </a:r>
            <a:r>
              <a:rPr lang="cs-CZ" dirty="0"/>
              <a:t>procesů fotosyntézy a dýchání</a:t>
            </a:r>
          </a:p>
          <a:p>
            <a:r>
              <a:rPr lang="cs-CZ" u="sng" dirty="0"/>
              <a:t>V maturitním semináři</a:t>
            </a:r>
            <a:r>
              <a:rPr lang="cs-CZ" dirty="0"/>
              <a:t> -  probereme fotosyntézu a dýchání znovu podrobně z hlediska  biochemické podstaty (po absolvování učiva biochemie)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678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97DF7-DE5A-40E3-AD3B-F2253EA73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28601"/>
            <a:ext cx="11734800" cy="1280160"/>
          </a:xfrm>
        </p:spPr>
        <p:txBody>
          <a:bodyPr>
            <a:normAutofit/>
          </a:bodyPr>
          <a:lstStyle/>
          <a:p>
            <a:r>
              <a:rPr lang="cs-CZ" b="1" dirty="0"/>
              <a:t>Látkový a </a:t>
            </a:r>
            <a:r>
              <a:rPr lang="cs-CZ" b="1" dirty="0" err="1"/>
              <a:t>energet</a:t>
            </a:r>
            <a:r>
              <a:rPr lang="cs-CZ" b="1" dirty="0"/>
              <a:t>. metabolismus – heterotrofní - G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54680E-7038-4DD0-9439-564820D46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508761"/>
            <a:ext cx="11734800" cy="5120638"/>
          </a:xfrm>
        </p:spPr>
        <p:txBody>
          <a:bodyPr/>
          <a:lstStyle/>
          <a:p>
            <a:r>
              <a:rPr lang="cs-CZ" dirty="0"/>
              <a:t>Vždy ukazovat </a:t>
            </a:r>
            <a:r>
              <a:rPr lang="cs-CZ" u="sng" dirty="0"/>
              <a:t>na příkladech </a:t>
            </a:r>
            <a:r>
              <a:rPr lang="cs-CZ" dirty="0"/>
              <a:t>konkrétních organismů</a:t>
            </a:r>
          </a:p>
          <a:p>
            <a:r>
              <a:rPr lang="cs-CZ" u="sng" dirty="0"/>
              <a:t>Haustoria parazitických rostlin  </a:t>
            </a:r>
            <a:r>
              <a:rPr lang="cs-CZ" dirty="0"/>
              <a:t>- jmelí bílé (hemiparazit) – ukázka rozřízlé větve s haustorii, poukázat na rozšiřování semen trusem ptáků</a:t>
            </a:r>
          </a:p>
          <a:p>
            <a:r>
              <a:rPr lang="cs-CZ" dirty="0"/>
              <a:t>U </a:t>
            </a:r>
            <a:r>
              <a:rPr lang="cs-CZ" dirty="0" err="1"/>
              <a:t>holoparazita</a:t>
            </a:r>
            <a:r>
              <a:rPr lang="cs-CZ" dirty="0"/>
              <a:t> – obrázek málo známé kokotice</a:t>
            </a:r>
          </a:p>
          <a:p>
            <a:r>
              <a:rPr lang="cs-CZ" dirty="0"/>
              <a:t>U symbiózy – hlízkovité bakterie na kořenech bobovitých rostlin, demonstrovat na kořenovém systému např. jetele, zopakovat jejich funkci (probráno v rámci obecné biologie při výuce skupin bakterií)</a:t>
            </a:r>
          </a:p>
          <a:p>
            <a:r>
              <a:rPr lang="cs-CZ" b="1" u="sng" dirty="0" err="1"/>
              <a:t>Lab</a:t>
            </a:r>
            <a:r>
              <a:rPr lang="cs-CZ" b="1" u="sng" dirty="0"/>
              <a:t>. cvičení </a:t>
            </a:r>
            <a:r>
              <a:rPr lang="cs-CZ" dirty="0"/>
              <a:t>– příprava nativních preparátů – řezy hlízkami bobovitých rostlin, řezy haustorii jmelí bílého (napojení na cévní svazky)</a:t>
            </a:r>
          </a:p>
        </p:txBody>
      </p:sp>
    </p:spTree>
    <p:extLst>
      <p:ext uri="{BB962C8B-B14F-4D97-AF65-F5344CB8AC3E}">
        <p14:creationId xmlns:p14="http://schemas.microsoft.com/office/powerpoint/2010/main" val="70127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124C4F2-4AD6-411B-9401-760DD7FC65CE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eaLnBrk="1" hangingPunct="1"/>
            <a:r>
              <a:rPr lang="cs-CZ" altLang="cs-CZ" sz="2800" b="1"/>
              <a:t>LÁTKOVÝ A ENERGETICKÝ METABOLISMUS</a:t>
            </a:r>
          </a:p>
        </p:txBody>
      </p:sp>
      <p:pic>
        <p:nvPicPr>
          <p:cNvPr id="49155" name="Picture 3">
            <a:extLst>
              <a:ext uri="{FF2B5EF4-FFF2-40B4-BE49-F238E27FC236}">
                <a16:creationId xmlns:a16="http://schemas.microsoft.com/office/drawing/2014/main" id="{E8D2889D-AA1D-49DB-AFB7-907A7898C85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914400"/>
            <a:ext cx="4038600" cy="5638800"/>
          </a:xfrm>
        </p:spPr>
      </p:pic>
      <p:pic>
        <p:nvPicPr>
          <p:cNvPr id="49156" name="Picture 4">
            <a:extLst>
              <a:ext uri="{FF2B5EF4-FFF2-40B4-BE49-F238E27FC236}">
                <a16:creationId xmlns:a16="http://schemas.microsoft.com/office/drawing/2014/main" id="{02818BD3-E5D1-420D-ABDD-76958FA08FF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914400"/>
            <a:ext cx="4038600" cy="2947988"/>
          </a:xfrm>
        </p:spPr>
      </p:pic>
      <p:pic>
        <p:nvPicPr>
          <p:cNvPr id="49157" name="Picture 6">
            <a:extLst>
              <a:ext uri="{FF2B5EF4-FFF2-40B4-BE49-F238E27FC236}">
                <a16:creationId xmlns:a16="http://schemas.microsoft.com/office/drawing/2014/main" id="{BF888871-1060-42D7-BC53-F2C9C414425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4038600"/>
            <a:ext cx="4038600" cy="2667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97DF7-DE5A-40E3-AD3B-F2253EA73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563880"/>
            <a:ext cx="11734800" cy="77724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Látkový a </a:t>
            </a:r>
            <a:r>
              <a:rPr lang="cs-CZ" b="1" dirty="0" err="1"/>
              <a:t>energet</a:t>
            </a:r>
            <a:r>
              <a:rPr lang="cs-CZ" b="1" dirty="0"/>
              <a:t>. metabolismus – minerální výživa - G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54680E-7038-4DD0-9439-564820D46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844040"/>
            <a:ext cx="11734800" cy="4785360"/>
          </a:xfrm>
        </p:spPr>
        <p:txBody>
          <a:bodyPr/>
          <a:lstStyle/>
          <a:p>
            <a:r>
              <a:rPr lang="cs-CZ" dirty="0"/>
              <a:t>Téma v učebnicích </a:t>
            </a:r>
            <a:r>
              <a:rPr lang="cs-CZ" u="sng" dirty="0"/>
              <a:t>velmi podrobné</a:t>
            </a:r>
            <a:r>
              <a:rPr lang="cs-CZ" dirty="0"/>
              <a:t>, je možné </a:t>
            </a:r>
            <a:r>
              <a:rPr lang="cs-CZ" u="sng" dirty="0"/>
              <a:t>zredukovat</a:t>
            </a:r>
          </a:p>
          <a:p>
            <a:r>
              <a:rPr lang="cs-CZ" dirty="0"/>
              <a:t>Soustředit se na </a:t>
            </a:r>
            <a:r>
              <a:rPr lang="cs-CZ" u="sng" dirty="0"/>
              <a:t>význam nejdůležitějších biogenních prvků</a:t>
            </a:r>
            <a:r>
              <a:rPr lang="cs-CZ" dirty="0"/>
              <a:t> pro rostlinu</a:t>
            </a:r>
          </a:p>
          <a:p>
            <a:r>
              <a:rPr lang="cs-CZ" b="1" u="sng" dirty="0" err="1"/>
              <a:t>Lab</a:t>
            </a:r>
            <a:r>
              <a:rPr lang="cs-CZ" b="1" u="sng" dirty="0"/>
              <a:t>. cvičení </a:t>
            </a:r>
            <a:r>
              <a:rPr lang="cs-CZ" dirty="0"/>
              <a:t>– pokusy s rostlinami v rámci badatelsky orientovaného vyučování (ovlivňování růstu a vývoje rostlin pomocí umělé minerální výživy, pěstování rostlin v hydroponii atd.) – dlouhodobá pozorování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69826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606</Words>
  <Application>Microsoft Office PowerPoint</Application>
  <PresentationFormat>Širokoúhlá obrazovka</PresentationFormat>
  <Paragraphs>75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   Výuka tematických celků: vodní režim rostlin, látkový e energetický metabolismus, růst a vývoj rostlin, rozmnožování rostlin </vt:lpstr>
      <vt:lpstr>Látkový a energetický metabolismus – ZŠ</vt:lpstr>
      <vt:lpstr>Fotosyntéza – základ života na Zemi</vt:lpstr>
      <vt:lpstr>LÁTKOVÝ A ENERGETICKÝ METABOLISMUS</vt:lpstr>
      <vt:lpstr>Vodní režim rostlin - G</vt:lpstr>
      <vt:lpstr>Látkový a energet. metabolismus – fotosyntéza a dýchání- G</vt:lpstr>
      <vt:lpstr>Látkový a energet. metabolismus – heterotrofní - G</vt:lpstr>
      <vt:lpstr>LÁTKOVÝ A ENERGETICKÝ METABOLISMUS</vt:lpstr>
      <vt:lpstr>Látkový a energet. metabolismus – minerální výživa - G</vt:lpstr>
      <vt:lpstr>Růst rostlin – růst, vývoj rostlin</vt:lpstr>
      <vt:lpstr>Zjišťujeme podmínky klíčení semen rostlin</vt:lpstr>
      <vt:lpstr>Růst rostlin – pohyby rostlin</vt:lpstr>
      <vt:lpstr>RŮST A VÝVOJ ROSTLIN</vt:lpstr>
      <vt:lpstr>Tropismy – hydrotropismus a fototropismus</vt:lpstr>
      <vt:lpstr>Nastie - fotonastie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Výuka tematických celků: vodní režim rostlin, látkový e energetický metabolismus, růst a vývoj rostlin, rozmnožování rostlin </dc:title>
  <dc:creator>Roman Skyba</dc:creator>
  <cp:lastModifiedBy>Roman Skyba</cp:lastModifiedBy>
  <cp:revision>16</cp:revision>
  <dcterms:created xsi:type="dcterms:W3CDTF">2019-01-20T18:41:09Z</dcterms:created>
  <dcterms:modified xsi:type="dcterms:W3CDTF">2019-02-20T19:25:50Z</dcterms:modified>
</cp:coreProperties>
</file>