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8" r:id="rId4"/>
    <p:sldId id="259" r:id="rId5"/>
    <p:sldId id="261" r:id="rId6"/>
    <p:sldId id="257" r:id="rId7"/>
    <p:sldId id="264" r:id="rId8"/>
    <p:sldId id="265" r:id="rId9"/>
    <p:sldId id="266" r:id="rId10"/>
    <p:sldId id="268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10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9F14E53-6788-4C14-AD0F-1C1933214317}" type="datetimeFigureOut">
              <a:rPr lang="cs-CZ" smtClean="0"/>
              <a:pPr/>
              <a:t>10.4.2019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F70CEAE9-8C99-4147-AFF3-F00ECA6BE3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Projektový </a:t>
            </a:r>
            <a:r>
              <a:rPr lang="cs-CZ" smtClean="0"/>
              <a:t>management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Projektová </a:t>
            </a:r>
            <a:r>
              <a:rPr lang="cs-CZ" dirty="0" smtClean="0"/>
              <a:t>část </a:t>
            </a:r>
            <a:r>
              <a:rPr lang="cs-CZ" dirty="0" smtClean="0"/>
              <a:t>– realizace</a:t>
            </a:r>
          </a:p>
          <a:p>
            <a:r>
              <a:rPr lang="cs-CZ" dirty="0"/>
              <a:t>Projektová kontrola </a:t>
            </a:r>
            <a:r>
              <a:rPr lang="cs-CZ" dirty="0" smtClean="0"/>
              <a:t>a </a:t>
            </a:r>
            <a:r>
              <a:rPr lang="cs-CZ" smtClean="0"/>
              <a:t>milníky projektu</a:t>
            </a:r>
          </a:p>
        </p:txBody>
      </p:sp>
      <p:pic>
        <p:nvPicPr>
          <p:cNvPr id="4" name="Picture 2" descr="C:\Users\koudelp1\AppData\Local\Microsoft\Windows\Temporary Internet Files\Content.IE5\4NLPW2FG\MC900410407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04427" y="692696"/>
            <a:ext cx="2823978" cy="2142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1567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milníků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92006"/>
            <a:ext cx="8686800" cy="3857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95371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Realizace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Teď nastává okamžik pro to, aby se projekt začal realizovat. </a:t>
            </a:r>
          </a:p>
          <a:p>
            <a:r>
              <a:rPr lang="cs-CZ" dirty="0"/>
              <a:t>Končí poslední úpravy a šperkování a projekt jde vstříc realitě</a:t>
            </a:r>
          </a:p>
          <a:p>
            <a:r>
              <a:rPr lang="cs-CZ" dirty="0"/>
              <a:t>Naplánovali jste si, že bude úspěšný, teď to jen dodržet a ohlídat případné změny (každý projekt má změny!)</a:t>
            </a:r>
          </a:p>
          <a:p>
            <a:r>
              <a:rPr lang="cs-CZ" dirty="0"/>
              <a:t>V této fázi je extrémně důležitá kontrola činností. </a:t>
            </a:r>
          </a:p>
          <a:p>
            <a:r>
              <a:rPr lang="cs-CZ" dirty="0"/>
              <a:t>Nelze se spoléhat pouze na reporting podřízených, j potřeba je opravdu zkontrolovat.</a:t>
            </a:r>
          </a:p>
          <a:p>
            <a:r>
              <a:rPr lang="cs-CZ" dirty="0"/>
              <a:t>Je-li to možné, připravte si již předem možné odchylky, které vás nechají v klidu</a:t>
            </a:r>
          </a:p>
          <a:p>
            <a:r>
              <a:rPr lang="cs-CZ" dirty="0"/>
              <a:t>Pokud tyto odchylky překročíte, zbystřete, něco je špatně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Důležitá činnost v projektu</a:t>
            </a:r>
          </a:p>
          <a:p>
            <a:r>
              <a:rPr lang="cs-CZ" dirty="0" smtClean="0"/>
              <a:t>Vstupní podklady pro kontrolu projektu jsou:</a:t>
            </a:r>
          </a:p>
          <a:p>
            <a:pPr lvl="2"/>
            <a:r>
              <a:rPr lang="cs-CZ" dirty="0" smtClean="0"/>
              <a:t>Kontrakt/smlouva, která specifikuje zadání projektu</a:t>
            </a:r>
          </a:p>
          <a:p>
            <a:pPr lvl="2"/>
            <a:r>
              <a:rPr lang="cs-CZ" dirty="0" smtClean="0"/>
              <a:t>Plán řízení předmětu projektu (postup všech metod)</a:t>
            </a:r>
          </a:p>
          <a:p>
            <a:pPr lvl="2"/>
            <a:r>
              <a:rPr lang="cs-CZ" dirty="0" smtClean="0"/>
              <a:t>Podrobný seznam prací a pověření k výkonu prací</a:t>
            </a:r>
          </a:p>
          <a:p>
            <a:pPr lvl="2"/>
            <a:r>
              <a:rPr lang="cs-CZ" dirty="0" smtClean="0"/>
              <a:t>Seznam reportů</a:t>
            </a:r>
          </a:p>
          <a:p>
            <a:pPr lvl="2"/>
            <a:r>
              <a:rPr lang="cs-CZ" dirty="0" smtClean="0"/>
              <a:t>Seznam schválených a proběhlých změn</a:t>
            </a:r>
          </a:p>
          <a:p>
            <a:pPr lvl="2"/>
            <a:r>
              <a:rPr lang="cs-CZ" dirty="0" smtClean="0"/>
              <a:t>Seznam hlavních milníků projektu</a:t>
            </a:r>
          </a:p>
          <a:p>
            <a:pPr lvl="2"/>
            <a:r>
              <a:rPr lang="cs-CZ" dirty="0" smtClean="0"/>
              <a:t>Případně: plán řízení kvality a akceptační kritéria</a:t>
            </a:r>
          </a:p>
          <a:p>
            <a:pPr lvl="2"/>
            <a:endParaRPr lang="cs-CZ" dirty="0" smtClean="0"/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7652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předmětu projektu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Výstupní doklady z kontroly projektu jsou:</a:t>
            </a:r>
          </a:p>
          <a:p>
            <a:pPr lvl="2"/>
            <a:r>
              <a:rPr lang="cs-CZ" dirty="0" smtClean="0"/>
              <a:t>Zápisy z jednání o stavu projektu</a:t>
            </a:r>
          </a:p>
          <a:p>
            <a:pPr lvl="2"/>
            <a:r>
              <a:rPr lang="cs-CZ" dirty="0" smtClean="0"/>
              <a:t>Projednané návrhy změn předmětu projektu</a:t>
            </a:r>
          </a:p>
          <a:p>
            <a:pPr lvl="2"/>
            <a:r>
              <a:rPr lang="cs-CZ" dirty="0" smtClean="0"/>
              <a:t>Protokoly dílčích i schvalovacích procedur</a:t>
            </a:r>
          </a:p>
          <a:p>
            <a:r>
              <a:rPr lang="cs-CZ" dirty="0" smtClean="0"/>
              <a:t>Obdobně je to i u kontroly dle časového rozvrhu projektu. Jen do výstupních dokumentů přibude:</a:t>
            </a:r>
          </a:p>
          <a:p>
            <a:pPr lvl="2"/>
            <a:r>
              <a:rPr lang="cs-CZ" dirty="0" smtClean="0"/>
              <a:t>Návrh nutných změn harmonogramu</a:t>
            </a:r>
          </a:p>
          <a:p>
            <a:pPr lvl="2"/>
            <a:r>
              <a:rPr lang="cs-CZ" dirty="0" smtClean="0"/>
              <a:t>Návrhy kompenzačních opatření místi projednaných návrhů změn předmětu projektu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6725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 podle rozpočtu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Podává </a:t>
            </a:r>
            <a:r>
              <a:rPr lang="cs-CZ" dirty="0" err="1" smtClean="0"/>
              <a:t>info</a:t>
            </a:r>
            <a:r>
              <a:rPr lang="cs-CZ" dirty="0" smtClean="0"/>
              <a:t> o tom, zda se projekt pohybuje v souladu s rozpočtem, soustředí se na N</a:t>
            </a:r>
          </a:p>
          <a:p>
            <a:r>
              <a:rPr lang="cs-CZ" dirty="0" smtClean="0"/>
              <a:t>Kontrola nákladů je proces získávání, analýzy, reportingu a řízení nákladů.</a:t>
            </a:r>
          </a:p>
          <a:p>
            <a:r>
              <a:rPr lang="cs-CZ" dirty="0" smtClean="0"/>
              <a:t>Projektové řízení počítá s tím, že každý sám za sebe vykazuje čas strávený na práci v souvislosti s plněním úkolů stejně tak i ostatní N, které jsou postupně čerpány. </a:t>
            </a:r>
          </a:p>
          <a:p>
            <a:r>
              <a:rPr lang="cs-CZ" dirty="0" smtClean="0"/>
              <a:t>Všechny náklady musí být </a:t>
            </a:r>
            <a:r>
              <a:rPr lang="cs-CZ" smtClean="0"/>
              <a:t>registrovány účetním systémem.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722443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Kontrola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Možností, jak provádět controlling je velké množství. Většinou mívá formu například reportingu nadřízenému v jakékoliv podobě.</a:t>
            </a:r>
          </a:p>
          <a:p>
            <a:r>
              <a:rPr lang="cs-CZ" dirty="0" smtClean="0"/>
              <a:t>Další metody:</a:t>
            </a:r>
          </a:p>
          <a:p>
            <a:pPr lvl="1"/>
            <a:r>
              <a:rPr lang="cs-CZ" dirty="0" smtClean="0"/>
              <a:t>Měkké projekty:</a:t>
            </a:r>
          </a:p>
          <a:p>
            <a:pPr lvl="2"/>
            <a:r>
              <a:rPr lang="cs-CZ" dirty="0" smtClean="0"/>
              <a:t>Metoda procentuálního plnění PC (</a:t>
            </a:r>
            <a:r>
              <a:rPr lang="cs-CZ" dirty="0" err="1" smtClean="0"/>
              <a:t>percent</a:t>
            </a:r>
            <a:r>
              <a:rPr lang="cs-CZ" dirty="0" smtClean="0"/>
              <a:t> </a:t>
            </a:r>
            <a:r>
              <a:rPr lang="cs-CZ" dirty="0" err="1" smtClean="0"/>
              <a:t>complete</a:t>
            </a:r>
            <a:r>
              <a:rPr lang="cs-CZ" dirty="0" smtClean="0"/>
              <a:t>) </a:t>
            </a:r>
          </a:p>
          <a:p>
            <a:pPr lvl="2"/>
            <a:r>
              <a:rPr lang="cs-CZ" dirty="0" smtClean="0"/>
              <a:t>Milníková metoda MTA (</a:t>
            </a:r>
            <a:r>
              <a:rPr lang="cs-CZ" dirty="0" err="1" smtClean="0"/>
              <a:t>milestone</a:t>
            </a:r>
            <a:r>
              <a:rPr lang="cs-CZ" dirty="0" smtClean="0"/>
              <a:t> trend </a:t>
            </a:r>
            <a:r>
              <a:rPr lang="cs-CZ" dirty="0" err="1" smtClean="0"/>
              <a:t>analysis</a:t>
            </a:r>
            <a:r>
              <a:rPr lang="cs-CZ" dirty="0" smtClean="0"/>
              <a:t>) – ukázka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Investiční projekty:                                                                                                                                                                                                         </a:t>
            </a:r>
          </a:p>
          <a:p>
            <a:pPr lvl="2"/>
            <a:r>
              <a:rPr lang="cs-CZ" dirty="0" smtClean="0"/>
              <a:t>Metoda SSD</a:t>
            </a:r>
          </a:p>
          <a:p>
            <a:pPr lvl="2"/>
            <a:r>
              <a:rPr lang="cs-CZ" dirty="0" smtClean="0"/>
              <a:t>Různé rozpočtové metody vytvořené v dané organizaci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88698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Milníky v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nějakou významnou událost. Například:</a:t>
            </a:r>
          </a:p>
          <a:p>
            <a:pPr lvl="1"/>
            <a:r>
              <a:rPr lang="cs-CZ" dirty="0"/>
              <a:t>okamžik v projektu, </a:t>
            </a:r>
            <a:r>
              <a:rPr lang="cs-CZ" dirty="0" smtClean="0"/>
              <a:t>jež má být dosaženo</a:t>
            </a:r>
            <a:endParaRPr lang="cs-CZ" dirty="0"/>
          </a:p>
          <a:p>
            <a:pPr lvl="1"/>
            <a:r>
              <a:rPr lang="cs-CZ" dirty="0"/>
              <a:t>ukončení </a:t>
            </a:r>
            <a:r>
              <a:rPr lang="cs-CZ" dirty="0" smtClean="0"/>
              <a:t>etapy </a:t>
            </a:r>
            <a:r>
              <a:rPr lang="cs-CZ" dirty="0"/>
              <a:t>nebo fáze projektu </a:t>
            </a:r>
          </a:p>
          <a:p>
            <a:pPr lvl="1"/>
            <a:r>
              <a:rPr lang="cs-CZ" dirty="0"/>
              <a:t>označení konce etapy nebo fáze projektu</a:t>
            </a:r>
          </a:p>
          <a:p>
            <a:pPr lvl="1"/>
            <a:r>
              <a:rPr lang="cs-CZ" dirty="0"/>
              <a:t>označení dílčího výstupu projektu </a:t>
            </a:r>
          </a:p>
          <a:p>
            <a:pPr lvl="1"/>
            <a:r>
              <a:rPr lang="cs-CZ" dirty="0"/>
              <a:t>zásadní časové zlomy projektu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2867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Milníky v projektu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Jedná se o nějakou významnou událost. Například:</a:t>
            </a:r>
          </a:p>
          <a:p>
            <a:pPr lvl="1"/>
            <a:r>
              <a:rPr lang="cs-CZ" dirty="0"/>
              <a:t>okamžik v projektu, </a:t>
            </a:r>
            <a:r>
              <a:rPr lang="cs-CZ" dirty="0" smtClean="0"/>
              <a:t>jež má být dosaženo</a:t>
            </a:r>
            <a:endParaRPr lang="cs-CZ" dirty="0"/>
          </a:p>
          <a:p>
            <a:pPr lvl="1"/>
            <a:r>
              <a:rPr lang="cs-CZ" dirty="0"/>
              <a:t>ukončení </a:t>
            </a:r>
            <a:r>
              <a:rPr lang="cs-CZ" dirty="0" smtClean="0"/>
              <a:t>etapy </a:t>
            </a:r>
            <a:r>
              <a:rPr lang="cs-CZ" dirty="0"/>
              <a:t>nebo fáze projektu </a:t>
            </a:r>
          </a:p>
          <a:p>
            <a:pPr lvl="1"/>
            <a:r>
              <a:rPr lang="cs-CZ" dirty="0"/>
              <a:t>označení konce etapy nebo fáze projektu</a:t>
            </a:r>
          </a:p>
          <a:p>
            <a:pPr lvl="1"/>
            <a:r>
              <a:rPr lang="cs-CZ" dirty="0"/>
              <a:t>označení dílčího výstupu projektu </a:t>
            </a:r>
          </a:p>
          <a:p>
            <a:pPr lvl="1"/>
            <a:r>
              <a:rPr lang="cs-CZ" dirty="0"/>
              <a:t>zásadní časové zlomy projektu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24172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Milníky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Stanovit dostatečný počet milníků; musí platit: při dosažení všech milníků je projekt úspěšně dokončen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Zpřesnit údaje k jednotlivým milníkům(stanovit měřitelná kritéria, datum dokončení,příp. odhad nákladů)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Stanovit osoby odpovědné za dosažení jednotlivých milníků; určit způsob a frekvenci podávaných zpráv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Ke stanovenému datu vyhodnotit jednotlivé reporty a s nimi stav milníků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Přijmout nápravná opatření v případě zjištěné odchylky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15756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Cest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117</TotalTime>
  <Words>491</Words>
  <Application>Microsoft Office PowerPoint</Application>
  <PresentationFormat>Předvádění na obrazovce (4:3)</PresentationFormat>
  <Paragraphs>65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Cesta</vt:lpstr>
      <vt:lpstr>Projektový management </vt:lpstr>
      <vt:lpstr>Realizace projektu</vt:lpstr>
      <vt:lpstr>Kontrola předmětu projektu</vt:lpstr>
      <vt:lpstr>Kontrola předmětu projektu </vt:lpstr>
      <vt:lpstr>Kontrola podle rozpočtu</vt:lpstr>
      <vt:lpstr>Kontrola</vt:lpstr>
      <vt:lpstr>Milníky v projektu</vt:lpstr>
      <vt:lpstr>Milníky v projektu</vt:lpstr>
      <vt:lpstr>Milníky</vt:lpstr>
      <vt:lpstr>Ukázka milníků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Projektový management 9</dc:title>
  <dc:creator>POKUSNY UCET,ZAM,CIVT</dc:creator>
  <cp:lastModifiedBy>POKUSNY UCET,ZAM,CIVT</cp:lastModifiedBy>
  <cp:revision>16</cp:revision>
  <dcterms:created xsi:type="dcterms:W3CDTF">2014-04-16T10:04:41Z</dcterms:created>
  <dcterms:modified xsi:type="dcterms:W3CDTF">2019-04-10T09:00:56Z</dcterms:modified>
</cp:coreProperties>
</file>