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0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D22C-BA08-4C63-ABEA-3EF5FB6EDD35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54F98F4-DDC3-4DB9-A5B6-7C792CDD60D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D22C-BA08-4C63-ABEA-3EF5FB6EDD35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98F4-DDC3-4DB9-A5B6-7C792CDD60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D22C-BA08-4C63-ABEA-3EF5FB6EDD35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98F4-DDC3-4DB9-A5B6-7C792CDD60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D22C-BA08-4C63-ABEA-3EF5FB6EDD35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98F4-DDC3-4DB9-A5B6-7C792CDD60D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D22C-BA08-4C63-ABEA-3EF5FB6EDD35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54F98F4-DDC3-4DB9-A5B6-7C792CDD60D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D22C-BA08-4C63-ABEA-3EF5FB6EDD35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98F4-DDC3-4DB9-A5B6-7C792CDD60D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D22C-BA08-4C63-ABEA-3EF5FB6EDD35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98F4-DDC3-4DB9-A5B6-7C792CDD60DA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D22C-BA08-4C63-ABEA-3EF5FB6EDD35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98F4-DDC3-4DB9-A5B6-7C792CDD60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D22C-BA08-4C63-ABEA-3EF5FB6EDD35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98F4-DDC3-4DB9-A5B6-7C792CDD60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D22C-BA08-4C63-ABEA-3EF5FB6EDD35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98F4-DDC3-4DB9-A5B6-7C792CDD60DA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D22C-BA08-4C63-ABEA-3EF5FB6EDD35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54F98F4-DDC3-4DB9-A5B6-7C792CDD60DA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1ECD22C-BA08-4C63-ABEA-3EF5FB6EDD35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54F98F4-DDC3-4DB9-A5B6-7C792CDD60D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OMISTULIITTEET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MORFOLOGIA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8719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OMISTUSLIITTEET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447800"/>
            <a:ext cx="7931224" cy="457200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cs-CZ" sz="2800" dirty="0" err="1">
                <a:latin typeface="Times New Roman"/>
                <a:ea typeface="MS Mincho"/>
              </a:rPr>
              <a:t>Nominitaivutuksessa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persoonaa</a:t>
            </a:r>
            <a:r>
              <a:rPr lang="cs-CZ" sz="2800" dirty="0">
                <a:latin typeface="Times New Roman"/>
                <a:ea typeface="MS Mincho"/>
              </a:rPr>
              <a:t> (</a:t>
            </a:r>
            <a:r>
              <a:rPr lang="cs-CZ" sz="2800" b="1" dirty="0" err="1">
                <a:latin typeface="Times New Roman"/>
                <a:ea typeface="MS Mincho"/>
              </a:rPr>
              <a:t>omistajaa</a:t>
            </a:r>
            <a:r>
              <a:rPr lang="cs-CZ" sz="2800" dirty="0">
                <a:latin typeface="Times New Roman"/>
                <a:ea typeface="MS Mincho"/>
              </a:rPr>
              <a:t>) </a:t>
            </a:r>
            <a:r>
              <a:rPr lang="cs-CZ" sz="2800" dirty="0" err="1">
                <a:latin typeface="Times New Roman"/>
                <a:ea typeface="MS Mincho"/>
              </a:rPr>
              <a:t>ilmaistaan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solidFill>
                  <a:srgbClr val="FF0000"/>
                </a:solidFill>
                <a:latin typeface="Times New Roman"/>
                <a:ea typeface="MS Mincho"/>
              </a:rPr>
              <a:t>omistusliitteillä</a:t>
            </a:r>
            <a:r>
              <a:rPr lang="cs-CZ" sz="2800" dirty="0" smtClean="0">
                <a:solidFill>
                  <a:srgbClr val="FF0000"/>
                </a:solidFill>
                <a:latin typeface="Times New Roman"/>
                <a:ea typeface="MS Mincho"/>
              </a:rPr>
              <a:t> </a:t>
            </a:r>
            <a:r>
              <a:rPr lang="cs-CZ" sz="2800" dirty="0">
                <a:latin typeface="Times New Roman"/>
                <a:ea typeface="MS Mincho"/>
              </a:rPr>
              <a:t>(</a:t>
            </a:r>
            <a:r>
              <a:rPr lang="cs-CZ" sz="2800" b="1" dirty="0" err="1">
                <a:solidFill>
                  <a:srgbClr val="FF0000"/>
                </a:solidFill>
                <a:latin typeface="Times New Roman"/>
                <a:ea typeface="MS Mincho"/>
              </a:rPr>
              <a:t>possessiivisuffiksilla</a:t>
            </a:r>
            <a:r>
              <a:rPr lang="cs-CZ" sz="2800" dirty="0" smtClean="0">
                <a:latin typeface="Times New Roman"/>
                <a:ea typeface="MS Mincho"/>
              </a:rPr>
              <a:t>).</a:t>
            </a: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 smtClean="0">
                <a:latin typeface="Times New Roman"/>
                <a:ea typeface="MS Mincho"/>
              </a:rPr>
              <a:t>	</a:t>
            </a:r>
            <a:r>
              <a:rPr lang="cs-CZ" sz="2800" i="1" dirty="0" smtClean="0">
                <a:latin typeface="Times New Roman"/>
                <a:ea typeface="MS Mincho"/>
              </a:rPr>
              <a:t>auto-</a:t>
            </a:r>
            <a:r>
              <a:rPr lang="cs-CZ" sz="2800" b="1" i="1" dirty="0" smtClean="0">
                <a:latin typeface="Times New Roman"/>
                <a:ea typeface="MS Mincho"/>
              </a:rPr>
              <a:t>ni</a:t>
            </a:r>
            <a:endParaRPr lang="cs-CZ" sz="2800" b="1" i="1" dirty="0" smtClean="0">
              <a:latin typeface="Times New Roman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cs-CZ" sz="2800" dirty="0" err="1" smtClean="0">
                <a:latin typeface="Times New Roman"/>
                <a:ea typeface="MS Mincho"/>
              </a:rPr>
              <a:t>Omistusliitteitä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voi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latin typeface="Times New Roman"/>
                <a:ea typeface="MS Mincho"/>
              </a:rPr>
              <a:t>olla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myös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verbien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nominaalirakenteissa</a:t>
            </a:r>
            <a:r>
              <a:rPr lang="cs-CZ" sz="2800" dirty="0">
                <a:latin typeface="Times New Roman"/>
                <a:ea typeface="MS Mincho"/>
              </a:rPr>
              <a:t>. </a:t>
            </a:r>
            <a:r>
              <a:rPr lang="cs-CZ" sz="2800" dirty="0" err="1">
                <a:latin typeface="Times New Roman"/>
                <a:ea typeface="MS Mincho"/>
              </a:rPr>
              <a:t>Niissä</a:t>
            </a:r>
            <a:r>
              <a:rPr lang="cs-CZ" sz="2800" dirty="0">
                <a:latin typeface="Times New Roman"/>
                <a:ea typeface="MS Mincho"/>
              </a:rPr>
              <a:t> ne </a:t>
            </a:r>
            <a:r>
              <a:rPr lang="cs-CZ" sz="2800" dirty="0" err="1">
                <a:latin typeface="Times New Roman"/>
                <a:ea typeface="MS Mincho"/>
              </a:rPr>
              <a:t>ilmaisevat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t</a:t>
            </a:r>
            <a:r>
              <a:rPr lang="cs-CZ" sz="2800" b="1" dirty="0" err="1" smtClean="0">
                <a:latin typeface="Times New Roman"/>
                <a:ea typeface="MS Mincho"/>
              </a:rPr>
              <a:t>ekijää</a:t>
            </a:r>
            <a:r>
              <a:rPr lang="cs-CZ" sz="2800" dirty="0">
                <a:latin typeface="Times New Roman"/>
                <a:ea typeface="MS Mincho"/>
              </a:rPr>
              <a:t>:</a:t>
            </a:r>
            <a:r>
              <a:rPr lang="cs-CZ" sz="2800" dirty="0" smtClean="0">
                <a:latin typeface="Times New Roman"/>
                <a:ea typeface="MS Mincho"/>
              </a:rPr>
              <a:t>  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 err="1">
                <a:latin typeface="Times New Roman"/>
                <a:ea typeface="MS Mincho"/>
              </a:rPr>
              <a:t>saadakse+</a:t>
            </a:r>
            <a:r>
              <a:rPr lang="cs-CZ" sz="2800" b="1" i="1" dirty="0" err="1">
                <a:latin typeface="Times New Roman"/>
                <a:ea typeface="MS Mincho"/>
              </a:rPr>
              <a:t>ni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dirty="0">
                <a:latin typeface="Times New Roman"/>
                <a:ea typeface="MS Mincho"/>
              </a:rPr>
              <a:t>(</a:t>
            </a:r>
            <a:r>
              <a:rPr lang="cs-CZ" sz="2800" dirty="0" err="1">
                <a:latin typeface="Times New Roman"/>
                <a:ea typeface="MS Mincho"/>
              </a:rPr>
              <a:t>jotta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minä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saisin</a:t>
            </a:r>
            <a:r>
              <a:rPr lang="cs-CZ" sz="2800" dirty="0" smtClean="0">
                <a:latin typeface="Times New Roman"/>
                <a:ea typeface="MS Mincho"/>
              </a:rPr>
              <a:t>) 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 err="1">
                <a:latin typeface="Times New Roman"/>
                <a:ea typeface="MS Mincho"/>
              </a:rPr>
              <a:t>nukkuvina+</a:t>
            </a:r>
            <a:r>
              <a:rPr lang="cs-CZ" sz="2800" b="1" i="1" dirty="0" err="1">
                <a:latin typeface="Times New Roman"/>
                <a:ea typeface="MS Mincho"/>
              </a:rPr>
              <a:t>ni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dirty="0">
                <a:latin typeface="Times New Roman"/>
                <a:ea typeface="MS Mincho"/>
              </a:rPr>
              <a:t>(</a:t>
            </a:r>
            <a:r>
              <a:rPr lang="cs-CZ" sz="2800" dirty="0" err="1">
                <a:latin typeface="Times New Roman"/>
                <a:ea typeface="MS Mincho"/>
              </a:rPr>
              <a:t>minä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teeskentelin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nukkumista</a:t>
            </a:r>
            <a:r>
              <a:rPr lang="cs-CZ" sz="2800" dirty="0" smtClean="0">
                <a:latin typeface="Times New Roman"/>
                <a:ea typeface="MS Mincho"/>
              </a:rPr>
              <a:t>)</a:t>
            </a:r>
            <a:endParaRPr lang="cs-CZ" sz="1800" dirty="0">
              <a:latin typeface="Courier New"/>
              <a:ea typeface="Times New Roman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6806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MUODOT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spcAft>
                <a:spcPts val="0"/>
              </a:spcAft>
              <a:buNone/>
            </a:pPr>
            <a:endParaRPr lang="cs-CZ" sz="2800" dirty="0" smtClean="0">
              <a:latin typeface="Times New Roman"/>
              <a:ea typeface="MS Mincho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 smtClean="0">
                <a:latin typeface="Times New Roman"/>
                <a:ea typeface="MS Mincho"/>
              </a:rPr>
              <a:t>	YKSIKKÖ	MONIKKO</a:t>
            </a:r>
            <a:endParaRPr lang="cs-CZ" sz="2800" dirty="0">
              <a:latin typeface="Times New Roman"/>
              <a:ea typeface="MS Mincho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 smtClean="0">
                <a:latin typeface="Times New Roman"/>
                <a:ea typeface="MS Mincho"/>
              </a:rPr>
              <a:t>1.pers</a:t>
            </a:r>
            <a:r>
              <a:rPr lang="cs-CZ" sz="2800" dirty="0">
                <a:latin typeface="Times New Roman"/>
                <a:ea typeface="MS Mincho"/>
              </a:rPr>
              <a:t>.  </a:t>
            </a:r>
            <a:r>
              <a:rPr lang="cs-CZ" sz="2800" dirty="0" smtClean="0">
                <a:latin typeface="Times New Roman"/>
                <a:ea typeface="MS Mincho"/>
              </a:rPr>
              <a:t>-</a:t>
            </a:r>
            <a:r>
              <a:rPr lang="cs-CZ" sz="2800" b="1" i="1" dirty="0" smtClean="0">
                <a:latin typeface="Times New Roman"/>
                <a:ea typeface="MS Mincho"/>
              </a:rPr>
              <a:t>ni</a:t>
            </a:r>
            <a:r>
              <a:rPr lang="cs-CZ" sz="2800" i="1" dirty="0" smtClean="0">
                <a:latin typeface="Times New Roman"/>
                <a:ea typeface="MS Mincho"/>
              </a:rPr>
              <a:t> </a:t>
            </a:r>
            <a:r>
              <a:rPr lang="cs-CZ" sz="2800" dirty="0" smtClean="0">
                <a:latin typeface="Times New Roman"/>
                <a:ea typeface="MS Mincho"/>
              </a:rPr>
              <a:t>      	</a:t>
            </a:r>
            <a:r>
              <a:rPr lang="cs-CZ" sz="2800" b="1" dirty="0" smtClean="0">
                <a:latin typeface="Times New Roman"/>
                <a:ea typeface="MS Mincho"/>
              </a:rPr>
              <a:t>-</a:t>
            </a:r>
            <a:r>
              <a:rPr lang="cs-CZ" sz="2800" b="1" i="1" dirty="0" err="1">
                <a:latin typeface="Times New Roman"/>
                <a:ea typeface="MS Mincho"/>
              </a:rPr>
              <a:t>mme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2.pers.  </a:t>
            </a:r>
            <a:r>
              <a:rPr lang="cs-CZ" sz="2800" b="1" dirty="0" smtClean="0">
                <a:latin typeface="Times New Roman"/>
                <a:ea typeface="MS Mincho"/>
              </a:rPr>
              <a:t>-</a:t>
            </a:r>
            <a:r>
              <a:rPr lang="cs-CZ" sz="2800" b="1" i="1" dirty="0" smtClean="0">
                <a:latin typeface="Times New Roman"/>
                <a:ea typeface="MS Mincho"/>
              </a:rPr>
              <a:t>si</a:t>
            </a:r>
            <a:r>
              <a:rPr lang="cs-CZ" sz="2800" dirty="0" smtClean="0">
                <a:latin typeface="Times New Roman"/>
                <a:ea typeface="MS Mincho"/>
              </a:rPr>
              <a:t>     	</a:t>
            </a:r>
            <a:r>
              <a:rPr lang="cs-CZ" sz="2800" b="1" dirty="0" smtClean="0">
                <a:latin typeface="Times New Roman"/>
                <a:ea typeface="MS Mincho"/>
              </a:rPr>
              <a:t>-</a:t>
            </a:r>
            <a:r>
              <a:rPr lang="cs-CZ" sz="2800" b="1" i="1" dirty="0" err="1">
                <a:latin typeface="Times New Roman"/>
                <a:ea typeface="MS Mincho"/>
              </a:rPr>
              <a:t>nne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3.pers.       </a:t>
            </a:r>
            <a:r>
              <a:rPr lang="cs-CZ" sz="2800" b="1" dirty="0">
                <a:latin typeface="Times New Roman"/>
                <a:ea typeface="MS Mincho"/>
              </a:rPr>
              <a:t>-</a:t>
            </a:r>
            <a:r>
              <a:rPr lang="cs-CZ" sz="2800" b="1" i="1" dirty="0" err="1">
                <a:latin typeface="Times New Roman"/>
                <a:ea typeface="MS Mincho"/>
              </a:rPr>
              <a:t>nsA</a:t>
            </a:r>
            <a:r>
              <a:rPr lang="cs-CZ" sz="2800" b="1" i="1" dirty="0">
                <a:latin typeface="Times New Roman"/>
                <a:ea typeface="MS Mincho"/>
              </a:rPr>
              <a:t>, -</a:t>
            </a:r>
            <a:r>
              <a:rPr lang="cs-CZ" sz="2800" b="1" i="1" dirty="0" err="1">
                <a:latin typeface="Times New Roman"/>
                <a:ea typeface="MS Mincho"/>
              </a:rPr>
              <a:t>Vn</a:t>
            </a:r>
            <a:endParaRPr lang="cs-CZ" sz="1800" dirty="0">
              <a:latin typeface="Courier New"/>
              <a:ea typeface="Times New Roman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7168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-</a:t>
            </a:r>
            <a:r>
              <a:rPr lang="cs-CZ" i="1" dirty="0" err="1" smtClean="0"/>
              <a:t>nsA</a:t>
            </a:r>
            <a:r>
              <a:rPr lang="cs-CZ" dirty="0" smtClean="0"/>
              <a:t> vs. -</a:t>
            </a:r>
            <a:r>
              <a:rPr lang="cs-CZ" i="1" dirty="0" err="1" smtClean="0"/>
              <a:t>Vn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cs-CZ" sz="2800" b="1" dirty="0">
                <a:latin typeface="Times New Roman"/>
                <a:ea typeface="MS Mincho"/>
              </a:rPr>
              <a:t>3. </a:t>
            </a:r>
            <a:r>
              <a:rPr lang="cs-CZ" sz="2800" b="1" dirty="0" err="1">
                <a:latin typeface="Times New Roman"/>
                <a:ea typeface="MS Mincho"/>
              </a:rPr>
              <a:t>persoonan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suffiksin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vaihtelu</a:t>
            </a:r>
            <a:r>
              <a:rPr lang="cs-CZ" sz="2800" b="1" dirty="0">
                <a:latin typeface="Times New Roman"/>
                <a:ea typeface="MS Mincho"/>
              </a:rPr>
              <a:t>:</a:t>
            </a:r>
            <a:endParaRPr lang="cs-CZ" sz="1800" dirty="0">
              <a:latin typeface="Courier New"/>
              <a:ea typeface="Times New Roman"/>
            </a:endParaRPr>
          </a:p>
          <a:p>
            <a:pPr marL="0" lvl="0" indent="0">
              <a:spcAft>
                <a:spcPts val="0"/>
              </a:spcAft>
              <a:buNone/>
              <a:tabLst>
                <a:tab pos="457200" algn="l"/>
              </a:tabLst>
            </a:pPr>
            <a:r>
              <a:rPr lang="cs-CZ" sz="2800" b="1" dirty="0">
                <a:latin typeface="Times New Roman"/>
                <a:ea typeface="MS Mincho"/>
              </a:rPr>
              <a:t>-</a:t>
            </a:r>
            <a:r>
              <a:rPr lang="cs-CZ" sz="2800" b="1" i="1" dirty="0" err="1">
                <a:latin typeface="Times New Roman"/>
                <a:ea typeface="MS Mincho"/>
              </a:rPr>
              <a:t>nsA</a:t>
            </a:r>
            <a:r>
              <a:rPr lang="cs-CZ" sz="2800" dirty="0">
                <a:latin typeface="Times New Roman"/>
                <a:ea typeface="MS Mincho"/>
              </a:rPr>
              <a:t> on </a:t>
            </a:r>
            <a:r>
              <a:rPr lang="cs-CZ" sz="2800" b="1" dirty="0" err="1">
                <a:latin typeface="Times New Roman"/>
                <a:ea typeface="MS Mincho"/>
              </a:rPr>
              <a:t>aina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mahdollinen</a:t>
            </a:r>
            <a:r>
              <a:rPr lang="cs-CZ" sz="2800" dirty="0">
                <a:latin typeface="Times New Roman"/>
                <a:ea typeface="MS Mincho"/>
              </a:rPr>
              <a:t>: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</a:p>
          <a:p>
            <a:pPr marL="0" lvl="0" indent="0">
              <a:spcAft>
                <a:spcPts val="0"/>
              </a:spcAft>
              <a:buNone/>
              <a:tabLst>
                <a:tab pos="457200" algn="l"/>
              </a:tabLst>
            </a:pPr>
            <a:r>
              <a:rPr lang="cs-CZ" sz="2800" i="1" dirty="0" err="1" smtClean="0">
                <a:latin typeface="Times New Roman"/>
                <a:ea typeface="MS Mincho"/>
              </a:rPr>
              <a:t>kauppaa+nsa</a:t>
            </a:r>
            <a:r>
              <a:rPr lang="cs-CZ" sz="2800" i="1" dirty="0">
                <a:latin typeface="Times New Roman"/>
                <a:ea typeface="MS Mincho"/>
              </a:rPr>
              <a:t>, </a:t>
            </a:r>
            <a:r>
              <a:rPr lang="cs-CZ" sz="2800" i="1" dirty="0" err="1">
                <a:latin typeface="Times New Roman"/>
                <a:ea typeface="MS Mincho"/>
              </a:rPr>
              <a:t>tyttäriä+nsä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 </a:t>
            </a:r>
            <a:endParaRPr lang="cs-CZ" sz="1800" dirty="0">
              <a:latin typeface="Courier New"/>
              <a:ea typeface="Times New Roman"/>
            </a:endParaRPr>
          </a:p>
          <a:p>
            <a:pPr marL="0" lvl="0" indent="0">
              <a:spcAft>
                <a:spcPts val="0"/>
              </a:spcAft>
              <a:buNone/>
              <a:tabLst>
                <a:tab pos="457200" algn="l"/>
              </a:tabLst>
            </a:pPr>
            <a:r>
              <a:rPr lang="cs-CZ" sz="2800" b="1" dirty="0">
                <a:latin typeface="Times New Roman"/>
                <a:ea typeface="MS Mincho"/>
              </a:rPr>
              <a:t>-</a:t>
            </a:r>
            <a:r>
              <a:rPr lang="cs-CZ" sz="2800" b="1" i="1" dirty="0" err="1">
                <a:latin typeface="Times New Roman"/>
                <a:ea typeface="MS Mincho"/>
              </a:rPr>
              <a:t>Vn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liittyy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lyhyeen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vokaaliin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päättyviin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sijapäätteisiin</a:t>
            </a:r>
            <a:r>
              <a:rPr lang="cs-CZ" sz="2800" dirty="0" smtClean="0">
                <a:latin typeface="Times New Roman"/>
                <a:ea typeface="MS Mincho"/>
              </a:rPr>
              <a:t>, </a:t>
            </a:r>
            <a:r>
              <a:rPr lang="cs-CZ" sz="2800" dirty="0" err="1" smtClean="0">
                <a:latin typeface="Times New Roman"/>
                <a:ea typeface="MS Mincho"/>
              </a:rPr>
              <a:t>ei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siis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koskaan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smtClean="0">
                <a:latin typeface="Times New Roman"/>
                <a:ea typeface="MS Mincho"/>
              </a:rPr>
              <a:t>NOM, GEN </a:t>
            </a:r>
            <a:r>
              <a:rPr lang="cs-CZ" sz="2800" dirty="0" err="1">
                <a:latin typeface="Times New Roman"/>
                <a:ea typeface="MS Mincho"/>
              </a:rPr>
              <a:t>ja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smtClean="0">
                <a:latin typeface="Times New Roman"/>
                <a:ea typeface="MS Mincho"/>
              </a:rPr>
              <a:t>ILL </a:t>
            </a:r>
            <a:r>
              <a:rPr lang="cs-CZ" sz="2800" dirty="0" err="1" smtClean="0">
                <a:latin typeface="Times New Roman"/>
                <a:ea typeface="MS Mincho"/>
              </a:rPr>
              <a:t>yhteydessä</a:t>
            </a:r>
            <a:r>
              <a:rPr lang="cs-CZ" sz="2800" dirty="0" smtClean="0">
                <a:latin typeface="Times New Roman"/>
                <a:ea typeface="MS Mincho"/>
              </a:rPr>
              <a:t>: </a:t>
            </a:r>
          </a:p>
          <a:p>
            <a:pPr marL="0" lvl="0" indent="0">
              <a:spcAft>
                <a:spcPts val="0"/>
              </a:spcAft>
              <a:buNone/>
              <a:tabLst>
                <a:tab pos="457200" algn="l"/>
              </a:tabLst>
            </a:pPr>
            <a:r>
              <a:rPr lang="cs-CZ" sz="2800" i="1" dirty="0" err="1" smtClean="0">
                <a:latin typeface="Times New Roman"/>
                <a:ea typeface="MS Mincho"/>
              </a:rPr>
              <a:t>laukkuja-an</a:t>
            </a:r>
            <a:r>
              <a:rPr lang="cs-CZ" sz="2800" i="1" dirty="0">
                <a:latin typeface="Times New Roman"/>
                <a:ea typeface="MS Mincho"/>
              </a:rPr>
              <a:t>, </a:t>
            </a:r>
            <a:r>
              <a:rPr lang="cs-CZ" sz="2800" i="1" dirty="0" err="1">
                <a:latin typeface="Times New Roman"/>
                <a:ea typeface="MS Mincho"/>
              </a:rPr>
              <a:t>laukussa+an</a:t>
            </a:r>
            <a:r>
              <a:rPr lang="cs-CZ" sz="2800" i="1" dirty="0">
                <a:latin typeface="Times New Roman"/>
                <a:ea typeface="MS Mincho"/>
              </a:rPr>
              <a:t>, </a:t>
            </a:r>
            <a:r>
              <a:rPr lang="cs-CZ" sz="2800" i="1" dirty="0" err="1">
                <a:latin typeface="Times New Roman"/>
                <a:ea typeface="MS Mincho"/>
              </a:rPr>
              <a:t>käsineistä+än</a:t>
            </a:r>
            <a:r>
              <a:rPr lang="cs-CZ" sz="2800" i="1" dirty="0">
                <a:latin typeface="Times New Roman"/>
                <a:ea typeface="MS Mincho"/>
              </a:rPr>
              <a:t>, </a:t>
            </a:r>
            <a:r>
              <a:rPr lang="cs-CZ" sz="2800" i="1" dirty="0" err="1">
                <a:latin typeface="Times New Roman"/>
                <a:ea typeface="MS Mincho"/>
              </a:rPr>
              <a:t>sormilla+an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 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 err="1">
                <a:latin typeface="Times New Roman"/>
                <a:ea typeface="MS Mincho"/>
              </a:rPr>
              <a:t>Periaatteessa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päätteet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ovat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vapaassa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vaihtelussa</a:t>
            </a:r>
            <a:r>
              <a:rPr lang="cs-CZ" sz="2800" dirty="0">
                <a:latin typeface="Times New Roman"/>
                <a:ea typeface="MS Mincho"/>
              </a:rPr>
              <a:t>, </a:t>
            </a:r>
            <a:r>
              <a:rPr lang="cs-CZ" sz="2800" dirty="0" err="1">
                <a:latin typeface="Times New Roman"/>
                <a:ea typeface="MS Mincho"/>
              </a:rPr>
              <a:t>mutta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käytännössä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i="1" dirty="0" smtClean="0">
                <a:latin typeface="Times New Roman"/>
                <a:ea typeface="MS Mincho"/>
              </a:rPr>
              <a:t>-</a:t>
            </a:r>
            <a:r>
              <a:rPr lang="cs-CZ" sz="2800" i="1" dirty="0" err="1">
                <a:latin typeface="Times New Roman"/>
                <a:ea typeface="MS Mincho"/>
              </a:rPr>
              <a:t>nsA</a:t>
            </a:r>
            <a:r>
              <a:rPr lang="cs-CZ" sz="2800" dirty="0">
                <a:latin typeface="Times New Roman"/>
                <a:ea typeface="MS Mincho"/>
              </a:rPr>
              <a:t>  </a:t>
            </a:r>
            <a:r>
              <a:rPr lang="cs-CZ" sz="2800" dirty="0" err="1">
                <a:latin typeface="Times New Roman"/>
                <a:ea typeface="MS Mincho"/>
              </a:rPr>
              <a:t>muodot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ovat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vanhastavia</a:t>
            </a:r>
            <a:r>
              <a:rPr lang="cs-CZ" sz="2800" b="1" dirty="0">
                <a:latin typeface="Times New Roman"/>
                <a:ea typeface="MS Mincho"/>
              </a:rPr>
              <a:t>.</a:t>
            </a:r>
            <a:endParaRPr lang="cs-CZ" sz="1800" dirty="0">
              <a:latin typeface="Courier New"/>
              <a:ea typeface="Times New Roman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9305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ESIINTYMINEN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1</a:t>
            </a:r>
            <a:r>
              <a:rPr lang="cs-CZ" sz="2800" dirty="0" smtClean="0">
                <a:latin typeface="Times New Roman"/>
                <a:ea typeface="MS Mincho"/>
              </a:rPr>
              <a:t>) </a:t>
            </a:r>
            <a:r>
              <a:rPr lang="cs-CZ" sz="2800" dirty="0" err="1">
                <a:latin typeface="Times New Roman"/>
                <a:ea typeface="MS Mincho"/>
              </a:rPr>
              <a:t>y</a:t>
            </a:r>
            <a:r>
              <a:rPr lang="cs-CZ" sz="2800" dirty="0" err="1" smtClean="0">
                <a:latin typeface="Times New Roman"/>
                <a:ea typeface="MS Mincho"/>
              </a:rPr>
              <a:t>ksikön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tai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latin typeface="Times New Roman"/>
                <a:ea typeface="MS Mincho"/>
              </a:rPr>
              <a:t>monikon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nominatiivin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tai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akkusatiivin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sekä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latin typeface="Times New Roman"/>
                <a:ea typeface="MS Mincho"/>
              </a:rPr>
              <a:t>yksikön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1800" dirty="0" smtClean="0">
                <a:latin typeface="Courier New"/>
                <a:ea typeface="MS Mincho"/>
              </a:rPr>
              <a:t> </a:t>
            </a:r>
            <a:r>
              <a:rPr lang="cs-CZ" sz="2800" dirty="0" err="1" smtClean="0">
                <a:latin typeface="Times New Roman"/>
                <a:ea typeface="MS Mincho"/>
              </a:rPr>
              <a:t>genetiivin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muodoissa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aina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solidFill>
                  <a:srgbClr val="FF0000"/>
                </a:solidFill>
                <a:latin typeface="Times New Roman"/>
                <a:ea typeface="MS Mincho"/>
              </a:rPr>
              <a:t>vahvan</a:t>
            </a:r>
            <a:r>
              <a:rPr lang="cs-CZ" sz="2800" dirty="0">
                <a:solidFill>
                  <a:srgbClr val="FF0000"/>
                </a:solidFill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vokaalivartalon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latin typeface="Times New Roman"/>
                <a:ea typeface="MS Mincho"/>
              </a:rPr>
              <a:t>jäljessä</a:t>
            </a:r>
            <a:r>
              <a:rPr lang="cs-CZ" sz="2800" dirty="0">
                <a:latin typeface="Times New Roman"/>
                <a:ea typeface="MS Mincho"/>
              </a:rPr>
              <a:t>: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 err="1">
                <a:latin typeface="Times New Roman"/>
                <a:ea typeface="MS Mincho"/>
              </a:rPr>
              <a:t>poika+mme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smtClean="0">
                <a:latin typeface="Times New Roman"/>
                <a:ea typeface="MS Mincho"/>
              </a:rPr>
              <a:t>(= náš </a:t>
            </a:r>
            <a:r>
              <a:rPr lang="cs-CZ" sz="2800" dirty="0">
                <a:latin typeface="Times New Roman"/>
                <a:ea typeface="MS Mincho"/>
              </a:rPr>
              <a:t>syn, naši synové, našeho syna, naše syny</a:t>
            </a:r>
            <a:r>
              <a:rPr lang="cs-CZ" sz="2800" dirty="0" smtClean="0">
                <a:latin typeface="Times New Roman"/>
                <a:ea typeface="MS Mincho"/>
              </a:rPr>
              <a:t>)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 err="1">
                <a:latin typeface="Times New Roman"/>
                <a:ea typeface="MS Mincho"/>
              </a:rPr>
              <a:t>matto+nne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smtClean="0">
                <a:latin typeface="Times New Roman"/>
                <a:ea typeface="MS Mincho"/>
              </a:rPr>
              <a:t>(= váš </a:t>
            </a:r>
            <a:r>
              <a:rPr lang="cs-CZ" sz="2800" dirty="0">
                <a:latin typeface="Times New Roman"/>
                <a:ea typeface="MS Mincho"/>
              </a:rPr>
              <a:t>koberec, vaše koberce, vašeho koberce, vaše koberce)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 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 smtClean="0">
                <a:latin typeface="Times New Roman"/>
                <a:ea typeface="MS Mincho"/>
              </a:rPr>
              <a:t>2)  </a:t>
            </a:r>
            <a:r>
              <a:rPr lang="cs-CZ" sz="2800" dirty="0" err="1" smtClean="0">
                <a:latin typeface="Times New Roman"/>
                <a:ea typeface="MS Mincho"/>
              </a:rPr>
              <a:t>muissa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sijamuodoissa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sijapäätteen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latin typeface="Times New Roman"/>
                <a:ea typeface="MS Mincho"/>
              </a:rPr>
              <a:t>jäljessä</a:t>
            </a:r>
            <a:r>
              <a:rPr lang="cs-CZ" sz="2800" dirty="0" smtClean="0">
                <a:latin typeface="Times New Roman"/>
                <a:ea typeface="MS Mincho"/>
              </a:rPr>
              <a:t>: </a:t>
            </a:r>
            <a:endParaRPr lang="cs-CZ" sz="2800" dirty="0" smtClean="0">
              <a:latin typeface="Times New Roman"/>
              <a:ea typeface="MS Mincho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 err="1" smtClean="0">
                <a:latin typeface="Times New Roman"/>
                <a:ea typeface="MS Mincho"/>
              </a:rPr>
              <a:t>hattu</a:t>
            </a:r>
            <a:r>
              <a:rPr lang="cs-CZ" sz="2800" dirty="0" smtClean="0">
                <a:latin typeface="Times New Roman"/>
                <a:ea typeface="MS Mincho"/>
              </a:rPr>
              <a:t> - </a:t>
            </a:r>
            <a:r>
              <a:rPr lang="cs-CZ" sz="2800" i="1" dirty="0" err="1" smtClean="0">
                <a:latin typeface="Times New Roman"/>
                <a:ea typeface="MS Mincho"/>
              </a:rPr>
              <a:t>hatui+sta+si</a:t>
            </a:r>
            <a:endParaRPr lang="cs-CZ" sz="1800" dirty="0">
              <a:latin typeface="Courier New"/>
              <a:ea typeface="Times New Roman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2662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/>
          <a:lstStyle/>
          <a:p>
            <a:r>
              <a:rPr lang="cs-CZ" dirty="0" smtClean="0"/>
              <a:t>TAIVUTUS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196752"/>
            <a:ext cx="7931224" cy="5328592"/>
          </a:xfrm>
        </p:spPr>
        <p:txBody>
          <a:bodyPr>
            <a:normAutofit fontScale="775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1) </a:t>
            </a:r>
            <a:r>
              <a:rPr lang="cs-CZ" sz="2800" b="1" dirty="0" err="1">
                <a:latin typeface="Times New Roman"/>
                <a:ea typeface="MS Mincho"/>
              </a:rPr>
              <a:t>y</a:t>
            </a:r>
            <a:r>
              <a:rPr lang="cs-CZ" sz="2800" b="1" dirty="0" err="1" smtClean="0">
                <a:latin typeface="Times New Roman"/>
                <a:ea typeface="MS Mincho"/>
              </a:rPr>
              <a:t>ksikön</a:t>
            </a:r>
            <a:r>
              <a:rPr lang="cs-CZ" sz="2800" b="1" dirty="0" smtClean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ja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monikon</a:t>
            </a:r>
            <a:r>
              <a:rPr lang="cs-CZ" sz="2800" b="1" dirty="0" smtClean="0">
                <a:latin typeface="Times New Roman"/>
                <a:ea typeface="MS Mincho"/>
              </a:rPr>
              <a:t> NOM, AKK </a:t>
            </a:r>
            <a:r>
              <a:rPr lang="cs-CZ" sz="2800" b="1" dirty="0" err="1">
                <a:latin typeface="Times New Roman"/>
                <a:ea typeface="MS Mincho"/>
              </a:rPr>
              <a:t>ja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yksikön</a:t>
            </a:r>
            <a:r>
              <a:rPr lang="cs-CZ" sz="2800" b="1" dirty="0" smtClean="0">
                <a:latin typeface="Times New Roman"/>
                <a:ea typeface="MS Mincho"/>
              </a:rPr>
              <a:t> GEN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ovat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samannäköiset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 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2) </a:t>
            </a:r>
            <a:r>
              <a:rPr lang="cs-CZ" sz="2800" b="1" dirty="0" err="1" smtClean="0">
                <a:latin typeface="Times New Roman"/>
                <a:ea typeface="MS Mincho"/>
              </a:rPr>
              <a:t>monikon</a:t>
            </a:r>
            <a:r>
              <a:rPr lang="cs-CZ" sz="2800" b="1" dirty="0" smtClean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genetiivin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sekä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yksikön</a:t>
            </a:r>
            <a:r>
              <a:rPr lang="cs-CZ" sz="2800" b="1" dirty="0" smtClean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ja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monikon</a:t>
            </a:r>
            <a:r>
              <a:rPr lang="cs-CZ" sz="2800" b="1" dirty="0" smtClean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illatiivin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ja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instruktiivin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päätteiden</a:t>
            </a:r>
            <a:r>
              <a:rPr lang="cs-CZ" sz="2800" b="1" dirty="0" smtClean="0">
                <a:latin typeface="Times New Roman"/>
                <a:ea typeface="MS Mincho"/>
              </a:rPr>
              <a:t>  </a:t>
            </a:r>
            <a:r>
              <a:rPr lang="cs-CZ" sz="2800" b="1" dirty="0">
                <a:latin typeface="Times New Roman"/>
                <a:ea typeface="MS Mincho"/>
              </a:rPr>
              <a:t>n &gt; 0  -</a:t>
            </a:r>
            <a:r>
              <a:rPr lang="cs-CZ" sz="2800" b="1" i="1" dirty="0" err="1">
                <a:latin typeface="Times New Roman"/>
                <a:ea typeface="MS Mincho"/>
              </a:rPr>
              <a:t>nsA</a:t>
            </a:r>
            <a:r>
              <a:rPr lang="cs-CZ" sz="2800" b="1" dirty="0">
                <a:latin typeface="Times New Roman"/>
                <a:ea typeface="MS Mincho"/>
              </a:rPr>
              <a:t> -</a:t>
            </a:r>
            <a:r>
              <a:rPr lang="cs-CZ" sz="2800" b="1" dirty="0" err="1">
                <a:latin typeface="Times New Roman"/>
                <a:ea typeface="MS Mincho"/>
              </a:rPr>
              <a:t>liitteiden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edellä</a:t>
            </a:r>
            <a:r>
              <a:rPr lang="cs-CZ" sz="2800" dirty="0" smtClean="0">
                <a:latin typeface="Times New Roman"/>
                <a:ea typeface="MS Mincho"/>
              </a:rPr>
              <a:t>: 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 smtClean="0">
                <a:latin typeface="Times New Roman"/>
                <a:ea typeface="MS Mincho"/>
              </a:rPr>
              <a:t>	</a:t>
            </a:r>
            <a:r>
              <a:rPr lang="cs-CZ" sz="2800" i="1" dirty="0" err="1" smtClean="0">
                <a:latin typeface="Times New Roman"/>
                <a:ea typeface="MS Mincho"/>
              </a:rPr>
              <a:t>poikie</a:t>
            </a:r>
            <a:r>
              <a:rPr lang="cs-CZ" sz="2800" i="1" dirty="0" smtClean="0">
                <a:latin typeface="Times New Roman"/>
                <a:ea typeface="MS Mincho"/>
              </a:rPr>
              <a:t> +(n)+</a:t>
            </a:r>
            <a:r>
              <a:rPr lang="cs-CZ" sz="2800" i="1" dirty="0" err="1" smtClean="0">
                <a:latin typeface="Times New Roman"/>
                <a:ea typeface="MS Mincho"/>
              </a:rPr>
              <a:t>nsa</a:t>
            </a:r>
            <a:r>
              <a:rPr lang="cs-CZ" sz="2800" i="1" dirty="0" smtClean="0">
                <a:latin typeface="Times New Roman"/>
                <a:ea typeface="MS Mincho"/>
              </a:rPr>
              <a:t> - </a:t>
            </a:r>
            <a:r>
              <a:rPr lang="cs-CZ" sz="2800" i="1" dirty="0" err="1" smtClean="0">
                <a:latin typeface="Times New Roman"/>
                <a:ea typeface="MS Mincho"/>
              </a:rPr>
              <a:t>poikiensa</a:t>
            </a:r>
            <a:endParaRPr lang="cs-CZ" sz="2800" i="1" dirty="0" smtClean="0">
              <a:latin typeface="Times New Roman"/>
              <a:ea typeface="MS Mincho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	</a:t>
            </a:r>
            <a:r>
              <a:rPr lang="cs-CZ" sz="2800" i="1" dirty="0" err="1" smtClean="0">
                <a:latin typeface="Times New Roman"/>
                <a:ea typeface="MS Mincho"/>
              </a:rPr>
              <a:t>poikaa</a:t>
            </a:r>
            <a:r>
              <a:rPr lang="cs-CZ" sz="2800" i="1" dirty="0" smtClean="0">
                <a:latin typeface="Times New Roman"/>
                <a:ea typeface="MS Mincho"/>
              </a:rPr>
              <a:t> +(n)+</a:t>
            </a:r>
            <a:r>
              <a:rPr lang="cs-CZ" sz="2800" i="1" dirty="0" err="1" smtClean="0">
                <a:latin typeface="Times New Roman"/>
                <a:ea typeface="MS Mincho"/>
              </a:rPr>
              <a:t>nsa</a:t>
            </a:r>
            <a:r>
              <a:rPr lang="cs-CZ" sz="2800" i="1" dirty="0" smtClean="0">
                <a:latin typeface="Times New Roman"/>
                <a:ea typeface="MS Mincho"/>
              </a:rPr>
              <a:t> - </a:t>
            </a:r>
            <a:r>
              <a:rPr lang="cs-CZ" sz="2800" i="1" dirty="0" err="1" smtClean="0">
                <a:latin typeface="Times New Roman"/>
                <a:ea typeface="MS Mincho"/>
              </a:rPr>
              <a:t>poikaansa</a:t>
            </a:r>
            <a:endParaRPr lang="cs-CZ" sz="2800" i="1" dirty="0" smtClean="0">
              <a:latin typeface="Times New Roman"/>
              <a:ea typeface="MS Mincho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	</a:t>
            </a:r>
            <a:r>
              <a:rPr lang="cs-CZ" sz="2800" i="1" dirty="0" err="1" smtClean="0">
                <a:latin typeface="Times New Roman"/>
                <a:ea typeface="MS Mincho"/>
              </a:rPr>
              <a:t>kauppoihi</a:t>
            </a:r>
            <a:r>
              <a:rPr lang="cs-CZ" sz="2800" i="1" dirty="0" smtClean="0">
                <a:latin typeface="Times New Roman"/>
                <a:ea typeface="MS Mincho"/>
              </a:rPr>
              <a:t> +(n)+</a:t>
            </a:r>
            <a:r>
              <a:rPr lang="cs-CZ" sz="2800" i="1" dirty="0" err="1" smtClean="0">
                <a:latin typeface="Times New Roman"/>
                <a:ea typeface="MS Mincho"/>
              </a:rPr>
              <a:t>nsa</a:t>
            </a:r>
            <a:r>
              <a:rPr lang="cs-CZ" sz="2800" i="1" dirty="0" smtClean="0">
                <a:latin typeface="Times New Roman"/>
                <a:ea typeface="MS Mincho"/>
              </a:rPr>
              <a:t> - </a:t>
            </a:r>
            <a:r>
              <a:rPr lang="cs-CZ" sz="2800" i="1" dirty="0" err="1" smtClean="0">
                <a:latin typeface="Times New Roman"/>
                <a:ea typeface="MS Mincho"/>
              </a:rPr>
              <a:t>kauppoihinsa</a:t>
            </a:r>
            <a:endParaRPr lang="cs-CZ" sz="2800" i="1" dirty="0" smtClean="0">
              <a:latin typeface="Times New Roman"/>
              <a:ea typeface="MS Mincho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	</a:t>
            </a:r>
            <a:r>
              <a:rPr lang="cs-CZ" sz="2800" i="1" dirty="0" err="1" smtClean="0">
                <a:latin typeface="Times New Roman"/>
                <a:ea typeface="MS Mincho"/>
              </a:rPr>
              <a:t>om+i+n</a:t>
            </a:r>
            <a:r>
              <a:rPr lang="cs-CZ" sz="2800" i="1" dirty="0" smtClean="0">
                <a:latin typeface="Times New Roman"/>
                <a:ea typeface="MS Mincho"/>
              </a:rPr>
              <a:t> </a:t>
            </a:r>
            <a:r>
              <a:rPr lang="cs-CZ" sz="2800" i="1" dirty="0" err="1" smtClean="0">
                <a:latin typeface="Times New Roman"/>
                <a:ea typeface="MS Mincho"/>
              </a:rPr>
              <a:t>lup+i</a:t>
            </a:r>
            <a:r>
              <a:rPr lang="cs-CZ" sz="2800" i="1" dirty="0" smtClean="0">
                <a:latin typeface="Times New Roman"/>
                <a:ea typeface="MS Mincho"/>
              </a:rPr>
              <a:t>+(n)+</a:t>
            </a:r>
            <a:r>
              <a:rPr lang="cs-CZ" sz="2800" i="1" dirty="0" err="1" smtClean="0">
                <a:latin typeface="Times New Roman"/>
                <a:ea typeface="MS Mincho"/>
              </a:rPr>
              <a:t>nsa</a:t>
            </a:r>
            <a:r>
              <a:rPr lang="cs-CZ" sz="2800" i="1" dirty="0" smtClean="0">
                <a:latin typeface="Times New Roman"/>
                <a:ea typeface="MS Mincho"/>
              </a:rPr>
              <a:t> – </a:t>
            </a:r>
            <a:r>
              <a:rPr lang="cs-CZ" sz="2800" i="1" dirty="0" err="1" smtClean="0">
                <a:latin typeface="Times New Roman"/>
                <a:ea typeface="MS Mincho"/>
              </a:rPr>
              <a:t>omin</a:t>
            </a:r>
            <a:r>
              <a:rPr lang="cs-CZ" sz="2800" i="1" dirty="0" smtClean="0">
                <a:latin typeface="Times New Roman"/>
                <a:ea typeface="MS Mincho"/>
              </a:rPr>
              <a:t> </a:t>
            </a:r>
            <a:r>
              <a:rPr lang="cs-CZ" sz="2800" i="1" dirty="0" err="1" smtClean="0">
                <a:latin typeface="Times New Roman"/>
                <a:ea typeface="MS Mincho"/>
              </a:rPr>
              <a:t>lupinsa</a:t>
            </a:r>
            <a:r>
              <a:rPr lang="cs-CZ" sz="2800" i="1" smtClean="0">
                <a:latin typeface="Times New Roman"/>
                <a:ea typeface="MS Mincho"/>
              </a:rPr>
              <a:t> 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 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b="1" dirty="0" err="1" smtClean="0">
                <a:latin typeface="Times New Roman"/>
                <a:ea typeface="MS Mincho"/>
              </a:rPr>
              <a:t>allatiivissa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ei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ole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loppukahdennnusta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omistusliitteen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edellä</a:t>
            </a:r>
            <a:r>
              <a:rPr lang="cs-CZ" sz="2800" dirty="0">
                <a:latin typeface="Times New Roman"/>
                <a:ea typeface="MS Mincho"/>
              </a:rPr>
              <a:t>, 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vrt. [</a:t>
            </a:r>
            <a:r>
              <a:rPr lang="cs-CZ" sz="2800" dirty="0" err="1">
                <a:latin typeface="Times New Roman"/>
                <a:ea typeface="MS Mincho"/>
              </a:rPr>
              <a:t>lapsilleppiti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tuoda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jääteloä</a:t>
            </a:r>
            <a:r>
              <a:rPr lang="cs-CZ" sz="2800" dirty="0">
                <a:latin typeface="Times New Roman"/>
                <a:ea typeface="MS Mincho"/>
              </a:rPr>
              <a:t>] - </a:t>
            </a:r>
            <a:r>
              <a:rPr lang="cs-CZ" sz="2800" dirty="0" err="1">
                <a:latin typeface="Times New Roman"/>
                <a:ea typeface="MS Mincho"/>
              </a:rPr>
              <a:t>minun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lapsilleni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ei</a:t>
            </a:r>
            <a:r>
              <a:rPr lang="cs-CZ" sz="2800" dirty="0">
                <a:latin typeface="Times New Roman"/>
                <a:ea typeface="MS Mincho"/>
              </a:rPr>
              <a:t> *[</a:t>
            </a:r>
            <a:r>
              <a:rPr lang="cs-CZ" sz="2800" dirty="0" err="1">
                <a:latin typeface="Times New Roman"/>
                <a:ea typeface="MS Mincho"/>
              </a:rPr>
              <a:t>lapsillenni</a:t>
            </a:r>
            <a:r>
              <a:rPr lang="cs-CZ" sz="2800" dirty="0">
                <a:latin typeface="Times New Roman"/>
                <a:ea typeface="MS Mincho"/>
              </a:rPr>
              <a:t>].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 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3) </a:t>
            </a:r>
            <a:r>
              <a:rPr lang="cs-CZ" sz="2800" b="1" dirty="0" err="1" smtClean="0">
                <a:latin typeface="Times New Roman"/>
                <a:ea typeface="MS Mincho"/>
              </a:rPr>
              <a:t>translatiivin</a:t>
            </a:r>
            <a:r>
              <a:rPr lang="cs-CZ" sz="2800" b="1" dirty="0" smtClean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pääte</a:t>
            </a:r>
            <a:r>
              <a:rPr lang="cs-CZ" sz="2800" b="1" dirty="0">
                <a:latin typeface="Times New Roman"/>
                <a:ea typeface="MS Mincho"/>
              </a:rPr>
              <a:t> on </a:t>
            </a:r>
            <a:r>
              <a:rPr lang="cs-CZ" sz="2800" b="1" dirty="0" err="1" smtClean="0">
                <a:latin typeface="Times New Roman"/>
                <a:ea typeface="MS Mincho"/>
              </a:rPr>
              <a:t>omistusliitteen</a:t>
            </a:r>
            <a:r>
              <a:rPr lang="cs-CZ" sz="2800" b="1" dirty="0" smtClean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edellä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smtClean="0">
                <a:latin typeface="Times New Roman"/>
                <a:ea typeface="MS Mincho"/>
              </a:rPr>
              <a:t>–</a:t>
            </a:r>
            <a:r>
              <a:rPr lang="cs-CZ" sz="2800" b="1" i="1" dirty="0" err="1" smtClean="0">
                <a:latin typeface="Times New Roman"/>
                <a:ea typeface="MS Mincho"/>
              </a:rPr>
              <a:t>kse</a:t>
            </a:r>
            <a:r>
              <a:rPr lang="cs-CZ" sz="2800" dirty="0" smtClean="0">
                <a:latin typeface="Times New Roman"/>
                <a:ea typeface="MS Mincho"/>
              </a:rPr>
              <a:t>: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     </a:t>
            </a:r>
            <a:r>
              <a:rPr lang="cs-CZ" sz="2800" i="1" dirty="0" err="1" smtClean="0">
                <a:latin typeface="Times New Roman"/>
                <a:ea typeface="MS Mincho"/>
              </a:rPr>
              <a:t>lapse+ksi</a:t>
            </a:r>
            <a:r>
              <a:rPr lang="cs-CZ" sz="2800" i="1" dirty="0" smtClean="0">
                <a:latin typeface="Times New Roman"/>
                <a:ea typeface="MS Mincho"/>
              </a:rPr>
              <a:t> </a:t>
            </a:r>
            <a:r>
              <a:rPr lang="cs-CZ" sz="2800" i="1" dirty="0">
                <a:latin typeface="Times New Roman"/>
                <a:ea typeface="MS Mincho"/>
              </a:rPr>
              <a:t>: </a:t>
            </a:r>
            <a:r>
              <a:rPr lang="cs-CZ" sz="2800" i="1" dirty="0" err="1">
                <a:latin typeface="Times New Roman"/>
                <a:ea typeface="MS Mincho"/>
              </a:rPr>
              <a:t>lapse+</a:t>
            </a:r>
            <a:r>
              <a:rPr lang="cs-CZ" sz="2800" b="1" i="1" dirty="0" err="1">
                <a:latin typeface="Times New Roman"/>
                <a:ea typeface="MS Mincho"/>
              </a:rPr>
              <a:t>kse</a:t>
            </a:r>
            <a:r>
              <a:rPr lang="cs-CZ" sz="2800" i="1" dirty="0" err="1">
                <a:latin typeface="Times New Roman"/>
                <a:ea typeface="MS Mincho"/>
              </a:rPr>
              <a:t>+si</a:t>
            </a:r>
            <a:r>
              <a:rPr lang="cs-CZ" sz="2800" i="1" dirty="0">
                <a:latin typeface="Times New Roman"/>
                <a:ea typeface="MS Mincho"/>
              </a:rPr>
              <a:t>, </a:t>
            </a:r>
            <a:r>
              <a:rPr lang="cs-CZ" sz="2800" i="1" dirty="0" err="1" smtClean="0">
                <a:latin typeface="Times New Roman"/>
                <a:ea typeface="MS Mincho"/>
              </a:rPr>
              <a:t>lapse+</a:t>
            </a:r>
            <a:r>
              <a:rPr lang="cs-CZ" sz="2800" b="1" i="1" dirty="0" err="1" smtClean="0">
                <a:latin typeface="Times New Roman"/>
                <a:ea typeface="MS Mincho"/>
              </a:rPr>
              <a:t>kse</a:t>
            </a:r>
            <a:r>
              <a:rPr lang="cs-CZ" sz="2800" i="1" dirty="0" err="1" smtClean="0">
                <a:latin typeface="Times New Roman"/>
                <a:ea typeface="MS Mincho"/>
              </a:rPr>
              <a:t>+mme</a:t>
            </a:r>
            <a:endParaRPr lang="cs-CZ" sz="1800" dirty="0">
              <a:latin typeface="Courier New"/>
              <a:ea typeface="Times New Roman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33453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168</TotalTime>
  <Words>95</Words>
  <Application>Microsoft Office PowerPoint</Application>
  <PresentationFormat>Předvádění na obrazovce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Jmění</vt:lpstr>
      <vt:lpstr>MORFOLOGIA</vt:lpstr>
      <vt:lpstr>OMISTUSLIITTEET</vt:lpstr>
      <vt:lpstr>MUODOT</vt:lpstr>
      <vt:lpstr>-nsA vs. -Vn</vt:lpstr>
      <vt:lpstr>ESIINTYMINEN</vt:lpstr>
      <vt:lpstr>TAIVUTUS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MORFOLOGIA</dc:title>
  <dc:creator>HP</dc:creator>
  <cp:lastModifiedBy>HP</cp:lastModifiedBy>
  <cp:revision>4</cp:revision>
  <dcterms:created xsi:type="dcterms:W3CDTF">2020-12-07T09:15:53Z</dcterms:created>
  <dcterms:modified xsi:type="dcterms:W3CDTF">2020-12-09T11:26:52Z</dcterms:modified>
</cp:coreProperties>
</file>