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81" r:id="rId18"/>
    <p:sldId id="28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75E85-A6D9-43E0-B644-15AB35524FCF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FEEB2-42E2-43A4-AC54-82D9330B5A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53633-83BD-4F87-A763-08EA9091EF7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NjTxQy_U3a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Sociální psychologie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944216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Agrese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7410" name="Picture 2" descr="http://sirmi.ic.cz/mix/9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365104"/>
            <a:ext cx="1279714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000" b="1" dirty="0" smtClean="0"/>
              <a:t>Osobností faktory (</a:t>
            </a:r>
            <a:r>
              <a:rPr lang="cs-CZ" sz="2000" b="1" dirty="0" err="1" smtClean="0"/>
              <a:t>hostilita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neuroticismus</a:t>
            </a:r>
            <a:r>
              <a:rPr lang="cs-CZ" sz="2000" b="1" smtClean="0"/>
              <a:t>, labilita….)</a:t>
            </a:r>
            <a:endParaRPr lang="cs-CZ" sz="2000" b="1" dirty="0" smtClean="0"/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/>
              <a:t>Zvýšená aktivační úroveň (vnitřní tlak nabuzení, excitace, potřeba vypustit páru, iritabilita) – někdy prostě vstaneme levou nohou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err="1" smtClean="0"/>
              <a:t>Priming</a:t>
            </a:r>
            <a:r>
              <a:rPr lang="cs-CZ" sz="2000" dirty="0"/>
              <a:t>,</a:t>
            </a:r>
            <a:r>
              <a:rPr lang="cs-CZ" sz="2000" dirty="0" smtClean="0"/>
              <a:t> indukované vnitřní naladění, stav připravenosti vnímat věci určitým způsobem (vliv násilného filmu – tendence vidět útočně)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/>
              <a:t>polohový </a:t>
            </a:r>
            <a:r>
              <a:rPr lang="cs-CZ" sz="2000" dirty="0" err="1" smtClean="0"/>
              <a:t>priming</a:t>
            </a:r>
            <a:r>
              <a:rPr lang="cs-CZ" sz="2000" dirty="0" smtClean="0"/>
              <a:t> a </a:t>
            </a:r>
            <a:r>
              <a:rPr lang="cs-CZ" sz="2000" dirty="0" err="1" smtClean="0"/>
              <a:t>biozpětná</a:t>
            </a:r>
            <a:r>
              <a:rPr lang="cs-CZ" sz="2000" dirty="0" smtClean="0"/>
              <a:t> vazba </a:t>
            </a:r>
            <a:endParaRPr lang="cs-CZ" dirty="0" smtClean="0"/>
          </a:p>
          <a:p>
            <a:pPr lvl="4" algn="just">
              <a:buClr>
                <a:schemeClr val="accent2">
                  <a:lumMod val="50000"/>
                </a:schemeClr>
              </a:buClr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Příčiny agresivního chování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06" name="Picture 2" descr="http://img.aktualne.centrum.cz/333/94/3339481-temelin-oko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509119"/>
            <a:ext cx="2088232" cy="2179025"/>
          </a:xfrm>
          <a:prstGeom prst="rect">
            <a:avLst/>
          </a:prstGeom>
          <a:noFill/>
        </p:spPr>
      </p:pic>
      <p:pic>
        <p:nvPicPr>
          <p:cNvPr id="7" name="Picture 12" descr="http://images.sciencedaily.com/2014/06/140626095717-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09120"/>
            <a:ext cx="3240360" cy="2106234"/>
          </a:xfrm>
          <a:prstGeom prst="rect">
            <a:avLst/>
          </a:prstGeom>
          <a:noFill/>
        </p:spPr>
      </p:pic>
      <p:pic>
        <p:nvPicPr>
          <p:cNvPr id="8" name="Picture 14" descr="http://www.bitrebels.com/wp-content/uploads/2010/12/Lay-Down-Chair-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509120"/>
            <a:ext cx="285307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err="1" smtClean="0"/>
              <a:t>Deindividuace</a:t>
            </a:r>
            <a:endParaRPr lang="cs-CZ" sz="2400" b="1" dirty="0" smtClean="0"/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člověk, jako součást nějaké skupiny, špatně identifikovatelný v davu prožívá pocit relativní anonymity (není identifikovatelný jako jedinec)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dochází k osvobození od sociální kontroly a odtlumení sociálně nežádoucího chování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b="1" dirty="0" err="1" smtClean="0"/>
              <a:t>Zimbardo</a:t>
            </a:r>
            <a:r>
              <a:rPr lang="cs-CZ" sz="2400" dirty="0" smtClean="0"/>
              <a:t> (1970) experiment – VŠ studentky v převlečení zahalujícím jejich identitu trestaly elektrickým proudem jiné ženy déle, než kontrolní skupina, ve které ženy měly svoje šaty a navíc jmenovky.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Člověk jako člen uskupení je přesvědčen, že jeho chování nebude možné identifikovat – beztrestnost zvyšuje agresi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err="1" smtClean="0"/>
              <a:t>Freud</a:t>
            </a:r>
            <a:r>
              <a:rPr lang="cs-CZ" sz="2400" dirty="0" smtClean="0"/>
              <a:t> regrese v davu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sociální identita – sledujeme normy skupiny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Příčiny agresivního chování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986" name="Picture 2" descr="http://bp2.blogger.com/_euxDBeXVyp0/R_L4nE1OUpI/AAAAAAAAAOU/cHGNgT9kH2c/s320/small_Russian+Skinheads+on+the+Ma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36576"/>
            <a:ext cx="1552575" cy="1028328"/>
          </a:xfrm>
          <a:prstGeom prst="rect">
            <a:avLst/>
          </a:prstGeom>
          <a:noFill/>
        </p:spPr>
      </p:pic>
      <p:pic>
        <p:nvPicPr>
          <p:cNvPr id="41988" name="Picture 4" descr="http://t1.gstatic.com/images?q=tbn:ANd9GcRx_5echjDTcSL76evnUo80soNBvZgBH0LeYPNNPxlPp9z9XkgE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78596"/>
            <a:ext cx="1584176" cy="850404"/>
          </a:xfrm>
          <a:prstGeom prst="rect">
            <a:avLst/>
          </a:prstGeom>
          <a:noFill/>
        </p:spPr>
      </p:pic>
      <p:pic>
        <p:nvPicPr>
          <p:cNvPr id="41990" name="Picture 6" descr="http://t2.gstatic.com/images?q=tbn:ANd9GcSzam5dm1_Zy62h1v4elzr-NCJSNYbZ2iG3ioFiNzbenEC4qQ1C"/>
          <p:cNvPicPr>
            <a:picLocks noChangeAspect="1" noChangeArrowheads="1"/>
          </p:cNvPicPr>
          <p:nvPr/>
        </p:nvPicPr>
        <p:blipFill>
          <a:blip r:embed="rId4" cstate="print"/>
          <a:srcRect b="25960"/>
          <a:stretch>
            <a:fillRect/>
          </a:stretch>
        </p:blipFill>
        <p:spPr bwMode="auto">
          <a:xfrm>
            <a:off x="251520" y="5733256"/>
            <a:ext cx="1584176" cy="1006605"/>
          </a:xfrm>
          <a:prstGeom prst="rect">
            <a:avLst/>
          </a:prstGeom>
          <a:noFill/>
        </p:spPr>
      </p:pic>
      <p:pic>
        <p:nvPicPr>
          <p:cNvPr id="41992" name="Picture 8" descr="http://t0.gstatic.com/images?q=tbn:ANd9GcT0SAUD_i9MYMKAov6y60Eiq9PU4Ow4NSCnXpJGKKg5rqFaIXh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5445224"/>
            <a:ext cx="1296144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Mediální násilí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Prezentace násilí prostřednictvím TV, internetu, videí, PC her prokazatelně zvyšuje násilí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Je zdrojem </a:t>
            </a:r>
            <a:r>
              <a:rPr lang="cs-CZ" sz="2400" b="1" dirty="0" err="1" smtClean="0"/>
              <a:t>návodného</a:t>
            </a:r>
            <a:r>
              <a:rPr lang="cs-CZ" sz="2400" b="1" dirty="0" smtClean="0"/>
              <a:t> chování</a:t>
            </a:r>
            <a:r>
              <a:rPr lang="cs-CZ" sz="2400" dirty="0" smtClean="0"/>
              <a:t>, předmětem </a:t>
            </a:r>
            <a:r>
              <a:rPr lang="cs-CZ" sz="2400" b="1" dirty="0" smtClean="0"/>
              <a:t>nápodoby </a:t>
            </a:r>
            <a:r>
              <a:rPr lang="cs-CZ" sz="2400" dirty="0" smtClean="0"/>
              <a:t>(viz upalování se, šikana ve škole)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Vyvolává vnitřní agresivní vyladění, zvyšuje aktivaci organismu (</a:t>
            </a:r>
            <a:r>
              <a:rPr lang="cs-CZ" sz="2400" dirty="0" err="1" smtClean="0"/>
              <a:t>priming</a:t>
            </a:r>
            <a:r>
              <a:rPr lang="cs-CZ" sz="2400" dirty="0" smtClean="0"/>
              <a:t>)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Snižuje senzitivitu vůči násilí –  </a:t>
            </a:r>
            <a:r>
              <a:rPr lang="cs-CZ" sz="2400" dirty="0" err="1" smtClean="0"/>
              <a:t>násilí</a:t>
            </a:r>
            <a:r>
              <a:rPr lang="cs-CZ" sz="2400" dirty="0" smtClean="0"/>
              <a:t> se stává normálním, běžným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Příčiny agresivního chování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5058" name="Picture 2" descr="http://t2.gstatic.com/images?q=tbn:ANd9GcR04fvHQzcNzAj8zeXMRvoNWMVCG5yOVXVc8JufkBAlV39gZGb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1512168" cy="12717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5060" name="Picture 4" descr="http://t3.gstatic.com/images?q=tbn:ANd9GcQfEs6cIEw2kyvVzXe-4m2POi6LcKY4S7TKIn6aPPsXDY5kuNnQ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068961"/>
            <a:ext cx="1512168" cy="144015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Sociální psychologie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296144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Konformita a agrese</a:t>
            </a:r>
          </a:p>
          <a:p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Role a agrese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7410" name="Picture 2" descr="http://sirmi.ic.cz/mix/9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365104"/>
            <a:ext cx="1279714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Konformita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Změna chování, postoje, názoru následkem skutečného nebo domnělého tlaku  jiného jedince, skupiny, společnosti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Jedinec dělá něco, co nechce, co by za normálních okolností pravděpodobně neudělal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=  Vynucené chování často prožívané jako konflikt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= konformita se může projevit verbálně (např. tichý souhlas s </a:t>
            </a:r>
            <a:r>
              <a:rPr lang="cs-CZ" sz="2400" dirty="0" err="1" smtClean="0"/>
              <a:t>protirómskou</a:t>
            </a:r>
            <a:r>
              <a:rPr lang="cs-CZ" sz="2400" dirty="0" smtClean="0"/>
              <a:t> diskusí), ale </a:t>
            </a:r>
            <a:r>
              <a:rPr lang="cs-CZ" sz="2400" b="1" dirty="0" smtClean="0"/>
              <a:t>nemusí následovat konformní chování </a:t>
            </a:r>
            <a:r>
              <a:rPr lang="cs-CZ" sz="2400" dirty="0" smtClean="0"/>
              <a:t>(útok na Rómy) 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Nonkonformita (</a:t>
            </a:r>
            <a:r>
              <a:rPr lang="cs-CZ" sz="2400" b="1" dirty="0" err="1" smtClean="0"/>
              <a:t>nekonfromnost</a:t>
            </a:r>
            <a:r>
              <a:rPr lang="cs-CZ" sz="2400" b="1" dirty="0" smtClean="0"/>
              <a:t>) </a:t>
            </a:r>
            <a:r>
              <a:rPr lang="cs-CZ" sz="2400" dirty="0" smtClean="0"/>
              <a:t>– jedinec si zachovává vlastní mínění, nezávislý úsudek a chování. Nekonformní jedinec – často oponent, negativista, „věčně v opozici“. </a:t>
            </a:r>
          </a:p>
          <a:p>
            <a:pPr lvl="8" algn="just">
              <a:buClr>
                <a:schemeClr val="accent2">
                  <a:lumMod val="50000"/>
                </a:schemeClr>
              </a:buClr>
              <a:buNone/>
            </a:pPr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Konformita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8130" name="Picture 2" descr="http://t2.gstatic.com/images?q=tbn:ANd9GcS6Fwov5rEHEcDk5N60nJ3KKbomAj43m5C3xDyWloy1xdvQsqf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1656184" cy="15841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8132" name="Picture 4" descr="http://4.bp.blogspot.com/_LHK95Ga0Gzg/S4od2RLO1TI/AAAAAAAAAN4/oQ9YocpbnXM/s320/non_conform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5157192"/>
            <a:ext cx="1512168" cy="13681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Konformita má podoby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err="1" smtClean="0"/>
              <a:t>Akceptance</a:t>
            </a:r>
            <a:r>
              <a:rPr lang="cs-CZ" sz="2400" b="1" dirty="0" smtClean="0"/>
              <a:t> </a:t>
            </a:r>
            <a:r>
              <a:rPr lang="cs-CZ" sz="2400" dirty="0" smtClean="0"/>
              <a:t>(přijetí, jedinec začne myslet a chovat se v souladu se skupinou, aniž by pociťoval konflikt)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Vyhovění</a:t>
            </a:r>
            <a:r>
              <a:rPr lang="cs-CZ" sz="2400" dirty="0" smtClean="0"/>
              <a:t> (přeparkuji auto, když si to soused bude přát kvůli stěhování) – nejde o tlak, spíše přání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Poslušnosti</a:t>
            </a:r>
            <a:r>
              <a:rPr lang="cs-CZ" sz="2400" dirty="0" smtClean="0"/>
              <a:t> (změna chování vyvolaná příkazem, obvykle spojená s konfliktem a negativním prožitkem. Nesplnění příkazu = sociální sankce). </a:t>
            </a:r>
            <a:r>
              <a:rPr lang="cs-CZ" sz="2400" dirty="0" err="1" smtClean="0"/>
              <a:t>Fce</a:t>
            </a:r>
            <a:r>
              <a:rPr lang="cs-CZ" sz="2400" dirty="0" smtClean="0"/>
              <a:t> ve společnosti např. armáda a povodně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Konformita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0180" name="Picture 4" descr="http://t0.gstatic.com/images?q=tbn:ANd9GcQRUvlRxxZWD__dPtyT9TAwjxN4DgrFtc8Azq_Wt3846YBdXR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1687442" cy="1440160"/>
          </a:xfrm>
          <a:prstGeom prst="rect">
            <a:avLst/>
          </a:prstGeom>
          <a:noFill/>
        </p:spPr>
      </p:pic>
      <p:pic>
        <p:nvPicPr>
          <p:cNvPr id="50182" name="Picture 6" descr="http://upload.wikimedia.org/wikipedia/commons/thumb/5/5a/CZ-C14a_Jin%C3%BD_p%C5%99%C3%ADkaz.png/120px-CZ-C14a_Jin%C3%BD_p%C5%99%C3%ADkaz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12976"/>
            <a:ext cx="1440160" cy="12961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Konformita, poslušnost a 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7504" y="620688"/>
            <a:ext cx="889248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V případech, kdy dotazovaný jedinec vnímá ostatní členy skupiny jako </a:t>
            </a:r>
            <a:r>
              <a:rPr lang="cs-CZ" sz="2400" b="1" dirty="0" smtClean="0"/>
              <a:t>větší odborníky </a:t>
            </a:r>
            <a:r>
              <a:rPr lang="cs-CZ" sz="2400" dirty="0" smtClean="0"/>
              <a:t>než je on sám, má větší tendenci se přizpůsobit názoru většiny</a:t>
            </a:r>
            <a:r>
              <a:rPr lang="cs-CZ" sz="2400" dirty="0"/>
              <a:t> </a:t>
            </a:r>
            <a:r>
              <a:rPr lang="cs-CZ" sz="2400" dirty="0" smtClean="0"/>
              <a:t>– a zranit…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Konformita je větší, když jedinec nemá v dané oblasti patřičné znalosti – vzdělávejte se ve všem!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7504" y="2420888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cs-CZ" sz="2400" dirty="0" smtClean="0"/>
              <a:t>Důvody konformity: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Zajištění/ udržení přízně skupiny (</a:t>
            </a:r>
            <a:r>
              <a:rPr lang="cs-CZ" sz="2400" b="1" dirty="0" smtClean="0"/>
              <a:t>potřeba být oblíben</a:t>
            </a:r>
            <a:r>
              <a:rPr lang="cs-CZ" sz="24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Zvýšení pravděpodobnosti, že v nejistých situacích zvolíme správné řešení (</a:t>
            </a:r>
            <a:r>
              <a:rPr lang="cs-CZ" sz="2400" b="1" dirty="0" smtClean="0"/>
              <a:t>potřeba mít pravdu, nebýt za blbce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5008" y="4244895"/>
            <a:ext cx="8605464" cy="2308324"/>
          </a:xfrm>
          <a:prstGeom prst="rect">
            <a:avLst/>
          </a:prstGeom>
          <a:solidFill>
            <a:schemeClr val="accent2"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/>
              <a:t>Čím je nejistota „správného“ názoru větší, čím je skupina pro jedince přitažlivější a vnitřně soudržnější, tím větší tlak směřující ke konformitě na jedince působí. </a:t>
            </a:r>
          </a:p>
          <a:p>
            <a:pPr algn="just"/>
            <a:r>
              <a:rPr lang="cs-CZ" sz="2400" dirty="0" smtClean="0"/>
              <a:t>Tak se chovali všichni ostatní, tak to musí být správně (efekt zdánlivé korelace)</a:t>
            </a:r>
          </a:p>
          <a:p>
            <a:pPr algn="just"/>
            <a:r>
              <a:rPr lang="cs-CZ" sz="2400" dirty="0" smtClean="0"/>
              <a:t>Strach z odlišování se, z konfliktů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525963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Ukázalo se, že zdravý člověk, je-li vystaven extrémním podmínkám, může radikálně změnit své chování, a to ve velmi krátké době.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Brutální zločiny například v době války nejsou dílem žádných psychopatů ani lidských zrůd, ale obyčejných lidí, vystavených nepřekonatelnému tlaku okolností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Projevily se účinky hierarchie, skupinových jevů my vs. oni,  </a:t>
            </a:r>
            <a:r>
              <a:rPr lang="cs-CZ" sz="2400" dirty="0" err="1" smtClean="0"/>
              <a:t>deindividuace</a:t>
            </a:r>
            <a:r>
              <a:rPr lang="cs-CZ" sz="2400" dirty="0" smtClean="0"/>
              <a:t>, tlak prototypu sociální role a očekávání jak se mám chovat a cítit atd.</a:t>
            </a:r>
          </a:p>
          <a:p>
            <a:pPr algn="just"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/>
              <a:t>Zimbardo</a:t>
            </a:r>
            <a:r>
              <a:rPr lang="cs-CZ" sz="2800" b="1" dirty="0" smtClean="0"/>
              <a:t> a </a:t>
            </a:r>
            <a:r>
              <a:rPr lang="cs-CZ" sz="2800" b="1" dirty="0" err="1" smtClean="0"/>
              <a:t>Stanfordský</a:t>
            </a:r>
            <a:r>
              <a:rPr lang="cs-CZ" sz="2800" b="1" dirty="0" smtClean="0"/>
              <a:t> vězeňský experiment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Varovné experimenty s lidskou agresivitou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60418" name="Picture 2" descr="http://simonak.eu/images/obrazky_ostatni_strany/h_k/6_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2448272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0420" name="Picture 4" descr="http://www.fotosutaz.sk/galeria/albums/userpics/11503/normal_II_sv_vojna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56992"/>
            <a:ext cx="2376264" cy="1722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3744416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Technika noha ve dveřích – </a:t>
            </a:r>
            <a:r>
              <a:rPr lang="cs-CZ" sz="2400" dirty="0" err="1" smtClean="0"/>
              <a:t>Foot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door</a:t>
            </a:r>
            <a:r>
              <a:rPr lang="cs-CZ" sz="2400" dirty="0" smtClean="0"/>
              <a:t> (př. oslovení, přijetí, tendence k dalšímu přijetí větších požadavků) 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Technika zabouchnutí dveří před nosem (</a:t>
            </a:r>
            <a:r>
              <a:rPr lang="cs-CZ" sz="2400" dirty="0" err="1" smtClean="0"/>
              <a:t>Face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door</a:t>
            </a:r>
            <a:r>
              <a:rPr lang="cs-CZ" sz="2400" dirty="0" smtClean="0"/>
              <a:t>) – po nepřijatelné variantě máme tendenci přijmout první relevantní nabídku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Technika nízkého nadhozu (</a:t>
            </a:r>
            <a:r>
              <a:rPr lang="cs-CZ" sz="2400" dirty="0" err="1" smtClean="0"/>
              <a:t>Low-ball</a:t>
            </a:r>
            <a:r>
              <a:rPr lang="cs-CZ" sz="2400" dirty="0" smtClean="0"/>
              <a:t>) – atraktivní nízká cena, pak že jsem se </a:t>
            </a:r>
            <a:r>
              <a:rPr lang="cs-CZ" sz="2400" dirty="0" smtClean="0"/>
              <a:t>spletl, </a:t>
            </a:r>
            <a:r>
              <a:rPr lang="cs-CZ" sz="2400" dirty="0" smtClean="0"/>
              <a:t>PO přijme 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Technika slevy, zdarma, dárek (to není vše techniky – </a:t>
            </a:r>
            <a:r>
              <a:rPr lang="cs-CZ" sz="2400" dirty="0" err="1" smtClean="0"/>
              <a:t>that´s</a:t>
            </a:r>
            <a:r>
              <a:rPr lang="cs-CZ" sz="2400" dirty="0" smtClean="0"/>
              <a:t> not </a:t>
            </a:r>
            <a:r>
              <a:rPr lang="cs-CZ" sz="2400" dirty="0" err="1" smtClean="0"/>
              <a:t>all</a:t>
            </a:r>
            <a:r>
              <a:rPr lang="cs-CZ" sz="2400" dirty="0" smtClean="0"/>
              <a:t>!)</a:t>
            </a:r>
            <a:endParaRPr lang="cs-CZ" sz="2400" dirty="0" smtClean="0"/>
          </a:p>
          <a:p>
            <a:pPr algn="just"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Triky s vyhověním – agrese ze strany obchodníků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Vyhovění</a:t>
            </a:r>
            <a:endParaRPr lang="cs-CZ" sz="2800" b="1" dirty="0">
              <a:solidFill>
                <a:schemeClr val="bg1"/>
              </a:solidFill>
            </a:endParaRPr>
          </a:p>
        </p:txBody>
      </p:sp>
      <p:pic>
        <p:nvPicPr>
          <p:cNvPr id="11" name="Picture 8" descr="http://lh6.ggpht.com/_byVYVy2XsXg/TOkcRhyW4RI/AAAAAAAAKEE/Z-8G_rvXBmA/dom%C3%A1c%C3%AD%20n%C3%A1sil%C3%AD%20nadrevo.cz%2020101121_1%5B3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1800200" cy="16943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472608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smtClean="0"/>
              <a:t>Agrese</a:t>
            </a:r>
            <a:r>
              <a:rPr lang="cs-CZ" sz="2400" dirty="0" smtClean="0"/>
              <a:t> </a:t>
            </a:r>
          </a:p>
          <a:p>
            <a:pPr lvl="3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záměrné chování s cílem ublížit druhému, způsobit negativní následky           </a:t>
            </a:r>
          </a:p>
          <a:p>
            <a:pPr lvl="3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má punc cílevědomosti, = chování zaměřené na způsobení poškození jiné osobě/skupině osob</a:t>
            </a:r>
          </a:p>
          <a:p>
            <a:pPr lvl="3" algn="just">
              <a:buClr>
                <a:schemeClr val="accent2">
                  <a:lumMod val="50000"/>
                </a:schemeClr>
              </a:buClr>
              <a:buNone/>
            </a:pPr>
            <a:endParaRPr lang="cs-CZ" sz="2400" dirty="0" smtClean="0"/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smtClean="0"/>
              <a:t>Agresivita</a:t>
            </a:r>
            <a:r>
              <a:rPr lang="cs-CZ" sz="2400" dirty="0" smtClean="0"/>
              <a:t> = tendence chovat se agresivně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smtClean="0"/>
              <a:t>Asertivita </a:t>
            </a:r>
            <a:r>
              <a:rPr lang="cs-CZ" sz="2400" dirty="0" smtClean="0"/>
              <a:t>= </a:t>
            </a:r>
            <a:r>
              <a:rPr lang="cs-CZ" sz="2400" dirty="0" err="1" smtClean="0"/>
              <a:t>sebeprosazování</a:t>
            </a:r>
            <a:r>
              <a:rPr lang="cs-CZ" sz="2400" dirty="0" smtClean="0"/>
              <a:t> se při dosahování cílů, tendence dominovat  a kontrolovat chování a názory jiných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err="1" smtClean="0"/>
              <a:t>Hostilita</a:t>
            </a:r>
            <a:r>
              <a:rPr lang="cs-CZ" sz="2400" dirty="0" smtClean="0"/>
              <a:t> = osobnostní rys, obecná tendence chovat se nepřátelsky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- Obecně často nerovnost v síle agresora a oběti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Vymezení pojmu</a:t>
            </a:r>
            <a:endParaRPr lang="cs-CZ" sz="2800" dirty="0"/>
          </a:p>
        </p:txBody>
      </p:sp>
      <p:pic>
        <p:nvPicPr>
          <p:cNvPr id="6146" name="Picture 2" descr="http://t3.gstatic.com/images?q=tbn:ANd9GcTRh7sUQIRioqmeqJHZqJKTK4GDSKbOVnjLWQDWALATZLFA11YwA2mIvI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1240160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472608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smtClean="0"/>
              <a:t>Typy agrese</a:t>
            </a:r>
            <a:r>
              <a:rPr lang="cs-CZ" sz="2400" dirty="0" smtClean="0"/>
              <a:t>: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Fyzická</a:t>
            </a:r>
            <a:r>
              <a:rPr lang="cs-CZ" sz="2400" dirty="0" smtClean="0"/>
              <a:t> (napadení, týrání apod.)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Verbální</a:t>
            </a:r>
            <a:r>
              <a:rPr lang="cs-CZ" sz="2400" dirty="0" smtClean="0"/>
              <a:t> (nadávání)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Přímá</a:t>
            </a:r>
            <a:r>
              <a:rPr lang="cs-CZ" sz="2400" dirty="0" smtClean="0"/>
              <a:t> a </a:t>
            </a:r>
            <a:r>
              <a:rPr lang="cs-CZ" sz="2400" b="1" dirty="0" smtClean="0"/>
              <a:t>nepřímá</a:t>
            </a:r>
            <a:r>
              <a:rPr lang="cs-CZ" sz="2400" dirty="0" smtClean="0"/>
              <a:t> (otevřený útok vs. pomlouvání, intriky)</a:t>
            </a:r>
          </a:p>
          <a:p>
            <a:pPr lvl="3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Reaktivní</a:t>
            </a:r>
            <a:r>
              <a:rPr lang="cs-CZ" sz="2400" dirty="0" smtClean="0"/>
              <a:t> (též afektivní, horká) – reakce na podnět vyvolávající nepříjemné pocity</a:t>
            </a:r>
          </a:p>
          <a:p>
            <a:pPr lvl="3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err="1" smtClean="0"/>
              <a:t>Proaktivní</a:t>
            </a:r>
            <a:r>
              <a:rPr lang="cs-CZ" sz="2400" dirty="0" smtClean="0"/>
              <a:t> (instrumentální, chladná) – vedlejší produkt při dosahování jiných cílů (např. při sportu – hokej, fotbal nebo při lékařských výkonech - operace)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Pracovní, školní prostředí, ale i partnerské a rodinné vztahy: šikana (fyzická, psychická) - terorizování, obtěžování, bullying, mobbing, </a:t>
            </a:r>
            <a:r>
              <a:rPr lang="cs-CZ" sz="2400" dirty="0" err="1" smtClean="0"/>
              <a:t>harrasment</a:t>
            </a:r>
            <a:r>
              <a:rPr lang="cs-CZ" sz="2400" dirty="0" smtClean="0"/>
              <a:t>, stalking, </a:t>
            </a:r>
            <a:r>
              <a:rPr lang="cs-CZ" sz="2400" dirty="0" err="1" smtClean="0"/>
              <a:t>stuffing</a:t>
            </a:r>
            <a:r>
              <a:rPr lang="cs-CZ" sz="2400" dirty="0" smtClean="0"/>
              <a:t>, bossing, </a:t>
            </a:r>
            <a:r>
              <a:rPr lang="cs-CZ" sz="2400" dirty="0" err="1" smtClean="0"/>
              <a:t>chairing</a:t>
            </a:r>
            <a:r>
              <a:rPr lang="cs-CZ" sz="2400" dirty="0" smtClean="0"/>
              <a:t>, nabádáni k sebevraždě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Typy agrese</a:t>
            </a:r>
            <a:endParaRPr lang="cs-CZ" sz="2800" dirty="0"/>
          </a:p>
        </p:txBody>
      </p:sp>
      <p:pic>
        <p:nvPicPr>
          <p:cNvPr id="1026" name="Picture 2" descr="http://t1.gstatic.com/images?q=tbn:ANd9GcRM_ozqsrl-qSvN_88fZi0_PPgKn8M40UfeK8XmWWGPGURPHy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1133871" cy="792088"/>
          </a:xfrm>
          <a:prstGeom prst="rect">
            <a:avLst/>
          </a:prstGeom>
          <a:noFill/>
        </p:spPr>
      </p:pic>
      <p:pic>
        <p:nvPicPr>
          <p:cNvPr id="1028" name="Picture 4" descr="http://t1.gstatic.com/images?q=tbn:ANd9GcThGpGLd0S7upASjZC0GJ2_60fK-vpz8wbW5GvIRKAwx7ZjzBc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17032"/>
            <a:ext cx="1152128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07504" y="1844824"/>
            <a:ext cx="37799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472608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= snaží se vysvětlit příčiny agrese, podmínky a okolnosti jejího vzniku 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= často hledána jedna obecná příčina 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Agrese jako instinkt, pud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smtClean="0"/>
              <a:t>K. Lorenz </a:t>
            </a:r>
            <a:r>
              <a:rPr lang="cs-CZ" sz="2400" dirty="0" smtClean="0"/>
              <a:t>– člověk má agresivní pud/instinkt, který se podobně jako sexuální instinkt městná a čeká na podnět, který umožní uvolnění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Agresivní pud – dán </a:t>
            </a:r>
            <a:r>
              <a:rPr lang="cs-CZ" sz="2400" b="1" dirty="0" smtClean="0"/>
              <a:t>evolučně</a:t>
            </a:r>
            <a:r>
              <a:rPr lang="cs-CZ" sz="2400" dirty="0" smtClean="0"/>
              <a:t>, ochrana teritoria, potravy, rodu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Agrese – není odpovědí na vnější prostředí (frustraci), ale jde zevnitř, je výsledkem hromadění energie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Podobné hydraulické modely inspirované </a:t>
            </a:r>
            <a:r>
              <a:rPr lang="cs-CZ" sz="2400" b="1" dirty="0" smtClean="0"/>
              <a:t>S. </a:t>
            </a:r>
            <a:r>
              <a:rPr lang="cs-CZ" sz="2400" b="1" dirty="0" err="1" smtClean="0"/>
              <a:t>Freudem</a:t>
            </a:r>
            <a:r>
              <a:rPr lang="cs-CZ" sz="2400" b="1" dirty="0" smtClean="0"/>
              <a:t> </a:t>
            </a:r>
            <a:r>
              <a:rPr lang="cs-CZ" sz="2400" dirty="0" smtClean="0"/>
              <a:t>a psychodynamickými přístupy – energie žene lidské chování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= teorie, které předpokládají </a:t>
            </a:r>
            <a:r>
              <a:rPr lang="cs-CZ" sz="2400" b="1" dirty="0" smtClean="0"/>
              <a:t>vnitřní příčinu agrese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 agrese</a:t>
            </a:r>
            <a:endParaRPr lang="cs-CZ" sz="2800" dirty="0"/>
          </a:p>
        </p:txBody>
      </p:sp>
      <p:pic>
        <p:nvPicPr>
          <p:cNvPr id="5122" name="Picture 2" descr="http://t1.gstatic.com/images?q=tbn:ANd9GcT4yFSR26K1TtbMbX2yN2tePi6UDdsnrrLyvH_bgqFuBZMZTx2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698" y="3645024"/>
            <a:ext cx="1660841" cy="1800199"/>
          </a:xfrm>
          <a:prstGeom prst="rect">
            <a:avLst/>
          </a:prstGeom>
          <a:noFill/>
        </p:spPr>
      </p:pic>
      <p:pic>
        <p:nvPicPr>
          <p:cNvPr id="5124" name="Picture 4" descr="http://t1.gstatic.com/images?q=tbn:ANd9GcTky_CrC_4DRuYobOI1jpTa9fd4bMkdyNRS0KTdFYt4OuGfvkgy3EUvcYX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4728399"/>
            <a:ext cx="1728192" cy="860841"/>
          </a:xfrm>
          <a:prstGeom prst="rect">
            <a:avLst/>
          </a:prstGeom>
          <a:noFill/>
        </p:spPr>
      </p:pic>
      <p:pic>
        <p:nvPicPr>
          <p:cNvPr id="5126" name="Picture 6" descr="http://t3.gstatic.com/images?q=tbn:ANd9GcQ9J3pWRqy0vseySDoCazfTOTRzCMGSP0NZUPkFsSl9AcPoe2n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3" y="5417911"/>
            <a:ext cx="1512168" cy="1251449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 rot="10800000">
            <a:off x="6444208" y="5949280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44016" y="1052736"/>
            <a:ext cx="3491880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1124744"/>
            <a:ext cx="8964488" cy="4968552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Frustrační teorie agrese 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b="1" dirty="0" smtClean="0"/>
              <a:t>1939 </a:t>
            </a:r>
            <a:r>
              <a:rPr lang="cs-CZ" sz="2400" dirty="0" smtClean="0"/>
              <a:t>– </a:t>
            </a:r>
            <a:r>
              <a:rPr lang="cs-CZ" sz="2400" dirty="0" err="1" smtClean="0"/>
              <a:t>Yalská</a:t>
            </a:r>
            <a:r>
              <a:rPr lang="cs-CZ" sz="2400" dirty="0" smtClean="0"/>
              <a:t> skupina (</a:t>
            </a:r>
            <a:r>
              <a:rPr lang="cs-CZ" sz="2400" dirty="0" err="1" smtClean="0"/>
              <a:t>Dollard</a:t>
            </a:r>
            <a:r>
              <a:rPr lang="cs-CZ" sz="2400" dirty="0" smtClean="0"/>
              <a:t>, Miller, </a:t>
            </a:r>
            <a:r>
              <a:rPr lang="cs-CZ" sz="2400" dirty="0" err="1" smtClean="0"/>
              <a:t>Doob</a:t>
            </a:r>
            <a:r>
              <a:rPr lang="cs-CZ" sz="2400" dirty="0" smtClean="0"/>
              <a:t>, </a:t>
            </a:r>
            <a:r>
              <a:rPr lang="cs-CZ" sz="2400" dirty="0" err="1" smtClean="0"/>
              <a:t>Mowrer</a:t>
            </a:r>
            <a:r>
              <a:rPr lang="cs-CZ" sz="2400" dirty="0" smtClean="0"/>
              <a:t>, </a:t>
            </a:r>
            <a:r>
              <a:rPr lang="cs-CZ" sz="2400" dirty="0" err="1" smtClean="0"/>
              <a:t>Sears</a:t>
            </a:r>
            <a:r>
              <a:rPr lang="cs-CZ" sz="2400" dirty="0" smtClean="0"/>
              <a:t>) 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Agrese je vždy následkem frustrace, </a:t>
            </a:r>
            <a:r>
              <a:rPr lang="cs-CZ" sz="2400" dirty="0" err="1" smtClean="0"/>
              <a:t>frustrace</a:t>
            </a:r>
            <a:r>
              <a:rPr lang="cs-CZ" sz="2400" dirty="0" smtClean="0"/>
              <a:t> vždy vede k agresi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Později – agrese je jednou z možných reakcí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Frustrace z vnějšího prostředí uvolňuje vnitřní pud agrese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Frustrace je </a:t>
            </a:r>
            <a:r>
              <a:rPr lang="cs-CZ" sz="2400" b="1" dirty="0" err="1" smtClean="0"/>
              <a:t>averzivní</a:t>
            </a:r>
            <a:r>
              <a:rPr lang="cs-CZ" sz="2400" b="1" dirty="0" smtClean="0"/>
              <a:t> podnět a generuje sklon reagovat agresivně</a:t>
            </a:r>
            <a:r>
              <a:rPr lang="cs-CZ" sz="2400" dirty="0" smtClean="0"/>
              <a:t> do té míry, do jaké vyvolává negativní afekt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Teorie s vnější příčinou agrese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 agrese</a:t>
            </a:r>
            <a:endParaRPr lang="cs-CZ" sz="2800" dirty="0"/>
          </a:p>
        </p:txBody>
      </p:sp>
      <p:pic>
        <p:nvPicPr>
          <p:cNvPr id="38914" name="Picture 2" descr="http://t3.gstatic.com/images?q=tbn:ANd9GcTQpNkuUPf23DS6aaExeq-Gw0Bxk5Uorq8pCIYBmLyNdZrsJlM_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301208"/>
            <a:ext cx="1800200" cy="1348413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 rot="10800000">
            <a:off x="6948264" y="5877272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8916" name="Picture 4" descr="http://nd01.jxs.cz/621/093/425b4014d8_44460247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924944"/>
            <a:ext cx="1490565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44016" y="1052736"/>
            <a:ext cx="3491880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1124744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Teorie sociálního učení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Bandura – člověk se s agresivním chováním nerodí, člověk se mu učí 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Dítě strčí do druhého, aby získalo hračku -  odměna – získá hračku a navíc respekt ve skupině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Dítě se učí napodobováním a pozorováním chování (zvláště blízkých lidí - modelů) – vidí následky chování (odměny, tresty) </a:t>
            </a:r>
            <a:r>
              <a:rPr lang="cs-CZ" sz="1400" dirty="0" smtClean="0">
                <a:hlinkClick r:id="rId2"/>
              </a:rPr>
              <a:t>https://www.youtube.com/watch?v=NjTxQy_U3ac</a:t>
            </a:r>
            <a:endParaRPr lang="cs-CZ" sz="1400" dirty="0" smtClean="0"/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Agrese vyvolána různými podněty – bolest, útok, frustrace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Závisí na míře významnosti podnětu (míře aktivace) a na očekávaných důsledcích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Vysoká pravděpodobnost agrese  =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vysoká aktivace + naše reakce pravd. bez následků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(bezpečný protiútok) + odměna (status ve skupině)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 agrese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64" name="Picture 4" descr="http://s3prod.weheartit.netdna-cdn.com/images/3039393/AmericanHistX_large.jpg?12793678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301208"/>
            <a:ext cx="1744840" cy="1179512"/>
          </a:xfrm>
          <a:prstGeom prst="rect">
            <a:avLst/>
          </a:prstGeom>
          <a:noFill/>
        </p:spPr>
      </p:pic>
      <p:pic>
        <p:nvPicPr>
          <p:cNvPr id="40966" name="Picture 6" descr="http://rodina-deti.doktorka.cz/cs/images/resize/potycky-sourozenci-3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276872"/>
            <a:ext cx="173046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44016" y="1052736"/>
            <a:ext cx="3491880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1124744"/>
            <a:ext cx="8964488" cy="4968552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Kognitivní teorie agrese 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Např. </a:t>
            </a:r>
            <a:r>
              <a:rPr lang="cs-CZ" sz="2400" dirty="0" err="1" smtClean="0"/>
              <a:t>Berkowitz</a:t>
            </a:r>
            <a:r>
              <a:rPr lang="cs-CZ" sz="2400" dirty="0" smtClean="0"/>
              <a:t> – </a:t>
            </a:r>
            <a:r>
              <a:rPr lang="cs-CZ" sz="2400" dirty="0" err="1" smtClean="0"/>
              <a:t>averzivní</a:t>
            </a:r>
            <a:r>
              <a:rPr lang="cs-CZ" sz="2400" dirty="0" smtClean="0"/>
              <a:t> událost vyvolává negativní afektivní vyladění. Negativní afekt asociuje myšlenky, vzpomínky a tendence k boji, úniku nebo pasivitě (mrtvý brouk) – vyvolává tendenci k určitému typu jednání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Situace: bolest – zranění – obrana před zraněním – útok na zdroj bolesti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Opakovaná situace: bolest – útok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err="1" smtClean="0"/>
              <a:t>Averzivní</a:t>
            </a:r>
            <a:r>
              <a:rPr lang="cs-CZ" sz="2400" dirty="0" smtClean="0"/>
              <a:t> situace zvyšují tendenci k agresivitě, vliv kognitivního učení, zhodnocení události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 agrese</a:t>
            </a:r>
            <a:endParaRPr lang="cs-CZ" sz="2800" dirty="0"/>
          </a:p>
        </p:txBody>
      </p:sp>
      <p:pic>
        <p:nvPicPr>
          <p:cNvPr id="39938" name="Picture 2" descr="http://t2.gstatic.com/images?q=tbn:ANd9GcSP75crptLsPbc1JbRNgec62QtDlvRXNauv9ZEQgS8_gvYDe4H4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869160"/>
            <a:ext cx="1429519" cy="1512168"/>
          </a:xfrm>
          <a:prstGeom prst="rect">
            <a:avLst/>
          </a:prstGeom>
          <a:noFill/>
        </p:spPr>
      </p:pic>
      <p:sp>
        <p:nvSpPr>
          <p:cNvPr id="11" name="Šipka doprava 10"/>
          <p:cNvSpPr/>
          <p:nvPr/>
        </p:nvSpPr>
        <p:spPr>
          <a:xfrm>
            <a:off x="6444208" y="5301208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0800000">
            <a:off x="6372201" y="5733256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9942" name="Picture 6" descr="http://t1.gstatic.com/images?q=tbn:ANd9GcS6R6CFCmijvLmYM2GO_PXf9l2dFC7lI0MPQUY69cFBKpCLcKGHh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12975"/>
            <a:ext cx="1728192" cy="1152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44016" y="1052736"/>
            <a:ext cx="3491880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1124744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err="1" smtClean="0"/>
              <a:t>Integrativní</a:t>
            </a:r>
            <a:r>
              <a:rPr lang="cs-CZ" sz="2400" b="1" dirty="0" smtClean="0"/>
              <a:t> teorie</a:t>
            </a:r>
          </a:p>
          <a:p>
            <a:pPr algn="just">
              <a:buClr>
                <a:schemeClr val="accent2">
                  <a:lumMod val="50000"/>
                </a:schemeClr>
              </a:buClr>
              <a:buNone/>
            </a:pPr>
            <a:r>
              <a:rPr lang="cs-CZ" sz="2400" dirty="0" smtClean="0"/>
              <a:t>Agrese se objeví v případě </a:t>
            </a:r>
            <a:r>
              <a:rPr lang="cs-CZ" sz="2400" dirty="0" err="1" smtClean="0"/>
              <a:t>averzivního</a:t>
            </a:r>
            <a:r>
              <a:rPr lang="cs-CZ" sz="2400" dirty="0" smtClean="0"/>
              <a:t> podnětu a nastavení jedince k agresivnímu chování (dispozice, nálada, sociální normy, kontext)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err="1" smtClean="0"/>
              <a:t>Averzivní</a:t>
            </a:r>
            <a:r>
              <a:rPr lang="cs-CZ" sz="2400" dirty="0" smtClean="0"/>
              <a:t> podněty nevyvolávají agresi automaticky,  mechanicky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Teorie agrese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544616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Situační faktory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b="1" dirty="0" err="1" smtClean="0"/>
              <a:t>Averzivní</a:t>
            </a:r>
            <a:r>
              <a:rPr lang="cs-CZ" sz="2400" b="1" dirty="0" smtClean="0"/>
              <a:t> podněty </a:t>
            </a:r>
            <a:r>
              <a:rPr lang="cs-CZ" sz="2400" dirty="0" smtClean="0"/>
              <a:t>(vyvolávají </a:t>
            </a:r>
            <a:r>
              <a:rPr lang="cs-CZ" sz="2400" dirty="0" err="1" smtClean="0"/>
              <a:t>diskomfort</a:t>
            </a:r>
            <a:r>
              <a:rPr lang="cs-CZ" sz="2400" dirty="0" smtClean="0"/>
              <a:t>) – útok, provokace, bolest, frustrace – princip odplaty, odvety, „oprávněné“ agrese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b="1" dirty="0" err="1" smtClean="0"/>
              <a:t>Diskomfort</a:t>
            </a:r>
            <a:r>
              <a:rPr lang="cs-CZ" sz="2400" dirty="0" smtClean="0"/>
              <a:t> – horko (zvyšuje aktivaci organismu), omezený prostor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Biologické faktory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Aktivace určitých oblastí mozku (thalamus, hypofýza)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Vrozené dispozice, dědičnost (dvojčata, animální modely – např. psi),  psychopati, poruchy osobnosti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Alkohol, drogy, nízký obsah cukru v krvi (hypoglykémie), vysoký </a:t>
            </a:r>
            <a:r>
              <a:rPr lang="cs-CZ" sz="2400" dirty="0" smtClean="0"/>
              <a:t>testosteron </a:t>
            </a:r>
            <a:r>
              <a:rPr lang="cs-CZ" sz="2400" dirty="0" smtClean="0"/>
              <a:t>a nízký </a:t>
            </a:r>
            <a:r>
              <a:rPr lang="cs-CZ" sz="2400" dirty="0" smtClean="0"/>
              <a:t>serotonin</a:t>
            </a:r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Agrese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Příčiny agresivního chování</a:t>
            </a:r>
            <a:endParaRPr lang="cs-CZ" sz="2800" dirty="0"/>
          </a:p>
        </p:txBody>
      </p:sp>
      <p:sp>
        <p:nvSpPr>
          <p:cNvPr id="40962" name="AutoShape 2" descr="data:image/jpg;base64,/9j/4AAQSkZJRgABAQAAAQABAAD/2wCEAAkGBhQSERUUEhQVFRQVFRoXGBcXFxgUGBgXFxgVFBUVFxUXHCYeFxkjGRcUHy8gJCcpLCwsFR4xNTAqNSYrLCkBCQoKBQUFDQUFDSkYEhgpKSkpKSkpKSkpKSkpKSkpKSkpKSkpKSkpKSkpKSkpKSkpKSkpKSkpKSkpKSkpKSkpKf/AABEIALgBEQMBIgACEQEDEQH/xAAcAAAABwEBAAAAAAAAAAAAAAAAAQIDBAUGBwj/xABAEAABAwEFBgMFBQcEAgMAAAABAAIRAwQFEiExBkFRYXHwE4GRIjKhsdEHQlLB4RQVI2JykvEzgqLSsvIWNET/xAAUAQEAAAAAAAAAAAAAAAAAAAAA/8QAFBEBAAAAAAAAAAAAAAAAAAAAAP/aAAwDAQACEQMRAD8A5j4KVSoyc1MdSySqNDMIGGWdSqNmUoWcQnW0UDDKKep0+SkMpJ6nRQIpMUujTSmUVJpUkBMYnG0wnW0042mgZbRTraadFNGGoEgJYalBqACAg1LCJCUC47+H5KRY6zacumambW5ZNkZvJ45kBFYLMahga/LmrGz7K1HVBjGFp36n0QVVWd5Bnz+KvNnbvDwXOGQOqm0djyWwZB46zzg6K7uG6vDEEaT0nigTR2epkhwaB5aquv24C6S3Lf6LYNCaqsncg5XWsTqZhzefIjjKTC6XUsTSCCJ8lz7be22axD3pfvptMnqeCCMBmnBlmcuuXxXLr42/r1HEUXeEzl7x6u19IVG6+KpPtPJ6mSg7LUt9Ma1GD/cE0b2oEx4tOf6hzXGXW06yZRft7uKDtDLQx3uua7oQfKAlNdkuL0ryLTIJB5ZLRXVt1VZk8+I08dR0P5IOiPco7yo9hvqnWaMBEke6dd/qlufmgbeE08ZJbnJmq5Axi5IJCCCgFLJP2alDh3qnAzJPUWZoB4KcbSTsSnWU0CadJP0bMSYAk8AlOqsptxVHCB92QHO9dBmMz5KntO1NQyKcMb/KBPm/U5znl8EGpZdcR4j6dPfDnS7+wZ8VIpWayj3rUJJ+6yc/NwjzhYGm8kyTJ1JJS5M6Dr17hB0AUrKdLVEfip5eoen23I5wJpOZVH8h9rf910T5Ern1AP0BJWluWrVa4FuUc/kPNBPfTIMEQRqDkZ5g6IEZrW2KyttjMFXKoB7NQa9DxHL0hZ687tfQqFjxmNDucNxHL6IIjBmMk9XpNyIykZjWEKdnOHFHTlxcnb8pxUa6IFSmypG6XtBMf7g71QRDl3u5JGIJ1kFoGvMag/RIfS5zHeiC42XrxUIA9oiR5ayt/Ys2idfzXMLlrYazSTC6LYbflpluKCyOuWifATVIb0bq4CB1BJa5ItB9k5xkg5x9qf2kOscUbPHiubJec8Aktho3u57lwS8LyfVOJ7i5x1JMk9Suhfavsw9tU2jGHNIgjQjWPJcvcUB4kCU3iQxIDeUWJFiSJQLLkYemsSBQTrLby0yDBBnUhdC2dv0VmYXmHgZT94ax/UB6jouYMcp133k6k4Fp4Hhofmg6o5M1FGuu8hWphwy3OEzBHYTtaogblBI8RBAwyh0T9OjHBHTZ8k61qA/ATpp4WPe4gNYJJ65NHUn5Iw1Q9sLVgsTGNMGpVc53RjQ1o9XPQZe03i57yTx46Sia+O+CrqL1Jxnyn9UFrQPFT7OAYzVTTdPFS6NQg8OKC6pNhTbPaiCquhaZUiTkg3Wzd7YXCdFsL7uoWqjl77faYeJ/D0Pzgrld02jCc107Z28fZAJ5IM7dlhmKrs2td5SACJ+CjbVW9taoHNyhoaOgz06k+S2P7tp0vGL4FN+meWcnTSQTkeC585pcZiUEIAgyE6KeIYsQbx4zyAzPkEqvZy0xqjsNmNSo1ggFxgE7kBWqiyRgxQRniiZzE5cdY571sdmpfTac5GRlVR2fNMgODnTrAI9OKuLDaCx7WtbDIgiI3DMoNJSEBMVSS5SKbZCW1iBymICi2+pkpTsgqu31Sg5b9q12VqzWeEC4gnEOUblxi12R9NxbUaWu3giCvT14VJauOfaHZfEIdoWj4IOeEJJSyEkoEpMpaQUBIIkCgEpQKSCiQajZC8oqlhOT8o/mEweXBa5zlze56uGo08HD5hdFLtUDcIIQggnliUGoBOMagW1ioNvp8GhwDnz/AMXDzzPotEAqbbqiXWQH8NQHX8Qc354fVBibLClgKBZnKxZn80DlOt331U2gZ76KGyn3qrSxUEDzMhDTnx1+CtGWlrGzUIGXr5eqiso4dyqrfbGhxLhiPSYHRBZ1dpS3/TpF2+QHQOqvtmduXve1pbhMgZb57Cyd27WVKRllMvEEFoho0OZcWnTXTcpFytc0td97ImNx5HvRB1ay3k+uLVTdUaSx0tYdYbAd01TtmuiWglpxfh3Ruc745LPXBZWvtT7VSq1Gl7HGrZxliec3VGmPaGrjTOhzBI9lbKjeUsDmsBkw4Z66iSMxlmOOaCJbLjqYsRpUs9Gh0HoQDB/VHTunwQ15DASRo3QTxmfNWdntVGqXGniDwDMgumBunXjCzjKtR9WHvLg12e8GD+iCxfXc6oMLjEndMxnmrttOQD6qLZrLOcTwVzQaI0hAdNPsagGhKQM2h8BUd5WzJXVrHsrP3mBBnvVBS3jaiWezv3rn20o9gl+nzWnvq3mm3LMZrmu1l9OqjDMAcEGRfqUg00+Gwmi8ygaKIqRWEid6ZwoEGOCblLckIAghKCCTdrMVVg4vaPiF0jesHsxZi+0MI0b7R5Rp8SFvECYQQ80EFkG5b06wHgUjEltqFA+CVHveyeNZqtOMywx/UPab8QFIp1OafovQcou2wF51hoymC4knRrW7zGeoA46TfWC6WuyFVpjVpaWOB5tOnUEq3tl2No1hhADX1cYEaY4Dh5EHyICqL6r/AMWaTCA0+0+SZMEERoN3E6abwO03Y5p0nmrO7mce/wBFNs7WGkw4sWJgOnECfQ5eSakDIIJ4oA8EKl0NcDAA6KCbWQe+ScZePNAn9wAaCTunRS6tnbSboMvmU9ZbaClXhZjUYcORIynSeaCPdl4ik4PJwQZBmIPHlouh3dbqZZ4tIiatNxLW6Cow4sQG6czC49U2fr2mo1mLDnDWzlPEuGfTL5rqd2XF+ytFJjy8AA49MRfEuAEwJkRy4oJNivQsaMNMjDvAMyZzJHnqptnsQeQYmc5OvFS7tsTgCTvy35jp3qrKlZo1QOWGz5KaKaaoQJTxegNE4pGJN2irCBFpdI5LOXqQZVrarXAKx15XyHOIGo1QZ+/vZBjj1XML/o4avX/K6HtBaYZM65eoXOr7r4ndEECoBKgYpKkPbKW9oAyy+aBp9SUmoUjFmiKBBSCEHZoBAEAECtNsbdGN/iuHss92d7+Plr1IQWmzd0eDTlw9t+Z5Ae635k9VaiU/UTRPMoESeaJJz4lBBaTojY5Ry/RKY5BNY5PNfmoQqJdKqgO/LOX0iWDE9mYb+IfeaODiMxzaFSWK1U61My5jmky7Msd5sG/oYWibVWL2ruoUq4qMybVBJA0DwRijriB6koLOtZW0WOLHu8PI+24EDhggA5zB/NRhbCT2VQPoucIJcQN0yMlJoVcPkgvRVlEWKJZ7VJU7HvQTLECIVj+8A0SY81SttgaExWt+LXRBLr386pLbOwvdMYhGeceySQF1HZ20Oo0KZthqOqukg1MJIGRgQ48szmVxujdVS0VA1hgkroNnuo2ZjaTpLw1peSZlxAPpEDyCDdnaWnGRzjqk0L/bUJzhZWyUJhW1GkGajI+uqDQU7WTEaHep1GtJVbQrNLRBjknhXDTPFBalybedUTakgIqmiDOXs9w92FhL+tHhnEcs9d/f1W6vl+RWC2hqtwlp9qeKDC7Q7SYoa3cstVqkmSp98WaCXBVQqIJFOqQHAZFwiTwnMTukZKNXYMs5O/hyHNE96IGUADUSWUSCOQiCceEghAdJskAZkmAun2GyCjSZTH3W583HMn1WN2OsWOvjOlMYvPQfXyW2qu+SBBKaJSnPTRdmgPF3KCZlEgnNfoltcmBUGWSNhQSgc0sVEweiat9ubRY55aTG4ak7hMZdfzQS7dedOhTFSo4kF+AhjcZaYxDHmA2Rpxz4FUd73tTtFJjqeKA9w9puHOGkjUg7vVZK2Xq6pUdUgNxZECYIyygkyMhqdys7PedM0qdNrcGAHFJnE9ziS6Y0jCI1GEa6kJtkpJNroRon6Dk7UzyQUza5Cm0L1EQVFttCNNFBhBfutAO9SaJYMys2xx4q8sezVpeJMMGsvOcf0iT6wg0d2Xg2mQ5sQFsbdeQqOa8QfYaDzImNOULFWDZSmz/Uc6oeHut/tBk+Z8le04ER6fQdAgv7utGanNrg6kn8uiztnrFuY4px1tl28A7tUGroWlkiM0d7WvCBmIOXy0WU/aIkgkHvJMvtrnOBJJI0/wAIOjXe72BGal1KmSzl3XxLBukKypWguaEGd2vtJpUyTm0mJ58Fyi9L7Gcea7Ftfdb69jqsp++RibOhc0yBynTzXmm316gc5jwWuBgtIIII1BG4oLK9Le0s19pUGJBIKBRKW0pmU4woHcSSSiYlEoEEpIElKcnLK2XBBrtkLLgpPdGZdHk0T8yreo/NV9wtiif6z8gpbzzQAvTQekvdzTc80AxoJjGggs3HRG1ybc5BpJMDMnQdeSCRjVNtLe7qcMa0GRJxCRnpA3n4Cd50uq1enZ2zVc0v/DqG9Y1PwCxtpvTxHuBcSCS5rtYJ1HQ5nr1QVlSti1aB0y+CZNSNOqk12AcDzxD/AMRmoTiUF9dt4yOY1+qtBVkLIUKxaZ7haCjXQTK2cqqe3OFY06slOOsUuG4ak8ABJJ6AE+SCw2Uuef4zxofYB4j70cBoOc8Fq21FX3ZbGVKbHU/cgADSIywkbnDT/Klh6CQ56I1ITfjJLnoJTa3ApTKh3qIHpxlVBYsz1Sw3D19VEZX9U7TrA70EttpgalXez17DME5hZatXAGSj2a3YHyNN/NB042pruX5hU183JZapJq2ejUduL6bXH+4iVn6m0ILBkZGomCI+ajDah8gkaHju4IJFfYOwP96y0mifu4mf+LgqD7Qfs+sNGwVK1np+HVpYXZPe4OaXBrgQ4ncZnLRaW1bRMLZac/wkb+EKktN5ePTqUqohlRhYSN0iA6N+4+SDiQCdA4JVssjqVRzHe80kHnzHI6+abCBxAhEBGqS6rwQAtUq7KcvCg+IUplQzkUG+u6mWsdkYxTMco18kdV6zNyXzWpO9lxjgcx6cFoLS8YjAgbvNATnpE5psvQa5AnEjTOMIILyg2gRNW10KXKXVHdAKbSCfNIq39YKYIZaK7nHIvbZh8PEqtgfHjwXPXvSUGjtLbHWcZtVpadxqWdhaOvh1yQOjSq68bkdSGNrmVqWKPEpkls7g5rgH0zycBO6VWSn7LbiycgQ4FpHEHcgZJRBKLJzjJIlAFYXdXJIYd5y3Zndmq6UoOgoNSyyua/CQQQYIIgjqDotjTu11Kz1K2DFhZJGEOGEloqEtIIIDC4mRpKoNm9pWvpinWDahZpiEnDxnUEZCRG7muw3HeFAWdtT7sEFsYt0EHiCJQcnNBtlLa9MxZK7wxzZkUKxbiaRMk03AGJzAaQZwAuuhVTG0lzto3TaW0nh9P9tpuZhDyWUP4opsq4mgNhxAnOSAN6ptnrYTSDSZLcgeLdB57vRBoPEROqKMKybq1UEw1kptoA3qqdaCiuwiqXB5iCBrG+PogvRaQlisplHZ2m4FjnGA2RmOHFZcWjBULZyBgILd9RAGe++ChMrym615Bnl380E9wTLim6d4gtxTru3/ABSfE38e/qgdJzRFyacTPfe9DNBmNtLB7TawGRGF3USWn0keSyq3W014sZRLH5ueMm/EO5QRKwbnyUBOciS6dIkwBmpDabWnQ1HcBk31GZ8kDFKg5xhoJPJWdkuYA/xatOl/U4E/2tkp1l0Wuo32abgzgBgGnx804NhbZE+EP72/VBbXfdtjOtqJP8tGofmFLvizsbhdSeXtLcyWOZDhug6yIM9VV0dgrW2C6GzGjxOfRaa6NhqjmkVrUA3WJL4PNsgD1QZkvSmPW1b9nlA//qJ6M/VQr7+zx1Ki6rQqithElmHCcO/DnmRwQZLxEFV/to4hBBVyilBGQgI5oYEEe9AbctEKjd437uBRJU5HqD8CEDRQJQKJBJsFrdSqNez3mmRvHMEHUESCOa7HcGC00cVAQHCXNacJ354DkRrod25cTW1+zO8XC0Ck12F7vapGcvEGZpnk9oPm0cUHZrBc1KpY61ndkKwLH7y3ECGvPR2E5cF59s1ofZK72VBBY8se3g5pLT8ZXo2hm5toDYxezVZwOh8lxf7ZrnFK8nVW+5aGCoD/ADABj/ORP+5BKp2gOAIzBAI6ET8kC9MXNWs5oUzUrBjsABBHAROQU3BZSP8A7TfOR8wghvcqm3FrZ3SOeq0t3VbEKj21quNoEtLTl/lZm/rzs7nO8HERMAOESOPJA3clWo5tQis5sDTEc9cs1c7K3/ZG0iy1MJcD74zy5c1k7PoSMhoc1Lo2Jo80HQzfd3MAJILSPZzzWSdtTQD3fw3FpeYz0bOWu/6qpbdwmdyj1brzyKC8vG9Wktw+7qOXJWljtEtz4rMWSx5idBuV5RqZBBZvdzUS9b1FFmIkydBxKYvG8m0W4jmT7rZ15ng35rG222PqvLnmSfhyA3BAm12t1R5c8yT2B0RUaBdyAzJOgCl3ZcdSsfYaSBqQCfLmeS2Ny7ItADq4yHu0ue51QjU8t3zDO3TcT6+TZZS3uIzcfz6aDetbYrop0B/DYJ/Ec3R1+itHtDcgNNAMo09AoVpq4j7WY4D3fM6u71QE+2bgC93I5eZTdSu/7x13CQB56k9ICU6sAIGXff6Jprx3/jvhvQNVbS7STHX6d9Uu7rcWuj7pyjvvom67B33pl0URtcg9jvvVBtrutEy3U/Xcp9mt2E55EZHmOKyFjtpaZGTh8RwWuo0/EaHERlvy8kFT/wDHqH4B6BBPfsZ/EfVqCDiSJBxRQgUUIQRoCBS2CZHEfmEhGTHogQ5JCMlAIBCdstodTe17CWua4Oa4ahzSCCOYITaCD0hshtWy12dtdoGL3a1Mfddliy4H3hyPIrO/bPdAfYxWbmKVQOB/lqQxw/u8M+S5z9n+1ZsNqa4n+DUhlUfyz745tkn1G9dnv67PHs9WzEjDXZDHagP96m6eGINnkg4zdzh4LP6frKW8qruesWudTdkeB3EZOHfBWdVqCNXYDqAVXWiygDLVWNQKPVbkUEajApkyMzorCzukAqupvkEQNR3CsaWkIHg5LYE2xyeYgXSpp6vXbSaXO10a3eTG/gB+YTRBMgOLSd41HQ7uqoqllLKuCSW+8J4H9UF3Yrwsbpda21H1Dzho6QU7Sv8Au+n7llnm7P5lZas6SiszBMu0Gf0QdCse29EFrG0ywHICA0Z+eSuKtsJkAAfn+fei5M7FIdEZ5LothrGpSY4bwPhx7HUIHK1d2/sd9hR6r5GnZ7/9lObT773/ABTdZogx33/kIK+o09fh315a7kw50d9x3opT3ajXv/H6qJa60CchG+dPj3yQF4/r339UzXrtYJecPDieg76KmtV9wYpCT+I/GBuUDwH1DidJ5nvr6ILattYW5UWxuxOzP0Cr6982isYdVeQcoBIHoDn5qZZLlD2ED3hn1jUfP0HFP2a6YLTGuR5Hd+Y6jkUFf+6avD/k3/sgrf8AdL/x/wDI/REgy3ho/CQQQGWJBagggMNSqjNOgQQQNGmhgQQQKFNGKaJBAbWLtf2bbRi1WUWd7v49EQJ+9TEYHA8Rk09Ad6CCDne3dgNnvKsWiJeKo3f6gFSOmJzh5FPY8TQRoRKCCBioD3CiVpz+iCCBmjY/Yc4HQjJTKLTGm5BBA6wcgpDRyCCCB1reQVdfUAgjIwR5TKCCCic3zVpddyOfrprCCCC8rXQMMHWMk/svOFzCSMJ77+aCCC5LwMt/fw7y0TNV26Oz+feaCCCtvO8GUxrmdANfQd9FnK1CpWMvkN3D6fLzHFBBBNsl0gGABPfw/wCwTtoseEx33lPUEb0EECrC4se0gacPT6R/sPFaM2VpMtiH+UHKCBuGnkRyaiQQIxP4fAfVBBBB/9k="/>
          <p:cNvSpPr>
            <a:spLocks noChangeAspect="1" noChangeArrowheads="1"/>
          </p:cNvSpPr>
          <p:nvPr/>
        </p:nvSpPr>
        <p:spPr bwMode="auto">
          <a:xfrm>
            <a:off x="77788" y="-838200"/>
            <a:ext cx="2600325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3010" name="Picture 2" descr="http://t2.gstatic.com/images?q=tbn:ANd9GcTwzUNp4_hDMFIABPvQyk1IWXEHM7vFdz0q6HBrT4-7BN8ds9QtI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10" y="1772816"/>
            <a:ext cx="1401386" cy="15841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012" name="Picture 4" descr="http://t1.gstatic.com/images?q=tbn:ANd9GcT_-FuAA44lTxogbL-HsNa4fhLbnVcGwHwbwvzXeGVjvORmCU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412776"/>
            <a:ext cx="1080120" cy="8100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014" name="Picture 6" descr="http://t3.gstatic.com/images?q=tbn:ANd9GcQ4xzOUPWgrCBftYmXj3UUnpflhzqMNxPgmlEztnKO2Vp72FICCF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861048"/>
            <a:ext cx="1368152" cy="16995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016" name="Picture 8" descr="http://t3.gstatic.com/images?q=tbn:ANd9GcQ7nA_nb0xSeaXmhxa2h8gt7AvZ1s8Xc9XB3IT6WfxgUYa-TYl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5445224"/>
            <a:ext cx="1320924" cy="7920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018" name="Picture 10" descr="http://t3.gstatic.com/images?q=tbn:ANd9GcRnoxKI0Ubx46823idvtmOHTKn-QboZdXJIv4vWODwMlg3hMdb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608" y="5877272"/>
            <a:ext cx="1149145" cy="6480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020" name="Picture 12" descr="http://t3.gstatic.com/images?q=tbn:ANd9GcRaMxILMuMTWAYEL8_cNmFZlpZjIUa68Iv2R7ZhsqY6kePDDAJ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720" y="6021288"/>
            <a:ext cx="1152127" cy="6480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3022" name="AutoShape 14" descr="data:image/jpg;base64,/9j/4AAQSkZJRgABAQAAAQABAAD/2wCEAAkGBhMSEBQSEhIVFBUWExMVFRYVFRgYFxUcFRQdFxcYFRwYHCYeGxkkHRcVJzAiJSkpLDEsFR4xNTAqNSgsLCkBCQoKDQsNGQ4OGTQYGiUpMTUpKSkpKSkpKSk2LikpLCkpKSkpKSkpKSkpKSkpKSkpKSkpKSkpKSkpKSkpKSkpKf/AABEIAGgAaAMBIgACEQEDEQH/xAAbAAACAgMBAAAAAAAAAAAAAAAABQQGAQMHAv/EADUQAAEEAAQEBAMIAgMBAAAAAAEAAgMRBAUhMRJBUWEGEyJxMoGRFCNCUqGxwfBi4UOi0Qf/xAAVAQEBAAAAAAAAAAAAAAAAAAAAAf/EABYRAQEBAAAAAAAAAAAAAAAAAAABEf/aAAwDAQACEQMRAD8A7ihCEAhCxaDKhZhmAiF0XHk0c/foO61Y7Mfwx6u67tH05rRhMuNkucXGwSXHX2QKcf5kxt7iBu1jTQby3FWe6Y5DjyKglcS8WY3H8bRy7ubz+qZfZB0CWZjgj8TDRabaeh61+nsgfArKhZVj/NjDq4XbObvwkbj+9VNQCEIQCEIQCEIQa5Zg0FziAALJOgHuoL5JJCCz0sNG/wATvkdW/wArfmeB82MtujYI6WNr6jqFqwchoNqiPiB3H+kG+LChoAAC28K9NXpBr4VpdDZN7KUvLggQT8UEvmAu4f8AkaB8QrRwH+OuyeMeHNsGwRoR3GhCjYtl1/SFDyeYRuMGzdTFencsA7b/ADQOQFlYCygEIQgEIQgEuzMObUjeXxjq3nXcKe5yo2eePntkc3DxseBoHvJpxG9AcuVoLzG4ECugXpVDwp4gjkIaCGksFxWfQ4HUNvXg5q3IMry5elCx2ObE1znuDQBdlBjEyAXfT9t0nw8bp5mPZpHG7iJN+rTaM0OIHSzsq9mvjFrieAGQenhYLa1wvXzXVpXJo3vUpZiM3xU9B0ro2jZkXoaB001IpB0PMfFGHgsPlbxAE8DTxPNcgBz7KFlHjNk8/kiNzbaS1zyAXVy4dx/pUPC5RWte/f37qbB9w9kwHwPa75XTv+pd9EHUwheWOsAjUHUFCD0vLnUsucq/jM1EkhjB9AoEjZx3qxyooIud4903ojNR8yLt56dm/uq/iMsrWlbfsbQeyi4nCaIKT5D45Gyx+lzHWD17LpmRZw3EQiQaHZ7fykbhVbFZeCNAocEkkDi6M0D8Q5HofcILrmebCOm7vddN5kDn2A5nkua5pi5cXITI6mg0GsNs0O980/8AD+eRtc5mIbT5HEecSSTx6BuurR7aLGBywDvRI9+E1/CBRgMmAOxTWDLqOoTbD4EfPkpTMNXdAp+wdlpxuXXG4V+E/sn/AJRXrEYa2kdjt7INXgrHeZhGC/VH907W9WbH5ghCV+AiGTYqEn1cbZK7Vw39UIJ/ifPzGPJjPrc31O/ID26n9FXMC/hrf+81Ax8U0eIeMRRke4uLuTxsHN/xrQDcbLdBOf1pBasFmHFoVNcwFVmCauYTjAY/k5BvczsoE8Q2pNnx3r9EuxjQB9UCLMsI06AVenvfJN8kIEMZB5HX6j9wfoljYXYmTymaaW99XwN6+/QJzNEzDHgF8PC069dv4/UoGDa57rZaRz520WlmKz436SNuSC1vxTW70oOJ8TsaSG+pVGXNi7clQH4gk3YQWXwzmF5kXVwiWNza7tNgfuhIcrxXBiIHg/DKz6OPC79CsoOlZ5kbMTEWu+IasfWrHVoR27KgYnDSQSeVIAXVo4E04fmbeu9rqSXZzkzMRHwO0I+Fw3Yeo/8AEFCZL6lNgnrVQMbA/Dv8uQjTarAfexaTv3rZDZwUFkgx40s6KPmL3TSCGIEvNEnkxp/E49OyQidzntjiaXSPPCKOncnoB1V88OZD9mipzvMkcbkkIouPIDo0cggkZRlEeHj4IxueJzj8T3Hdzu6SeOoCIWzAfC6nEflPX50rUo+OwgkjfGdnNLTpdWN9UHJjij21UaaY2s47Lpo5XwmJ5e0j4GF3EOThwiqP6WnWUeAMRK25nCEVdVxSa7WNh7boEP2lvVaJZgK1G9amvYe6vuB/+YRi/OmfJtQaBGBXWiSVZcv8PwQD7qJje9W4+7jqg5ZgMnxMteVDLvXEWllVru6vqELsqEAhCEEPM8uZPG6OQWCPmDyIPULm+PwEuGmELmhxfflcO0nKm8wevTdYQiyauvhjw0MO3jfTpnD1O/KPyN7DrzT8IQiMoQhBhHChCDKEIQCEIQf/2Q=="/>
          <p:cNvSpPr>
            <a:spLocks noChangeAspect="1" noChangeArrowheads="1"/>
          </p:cNvSpPr>
          <p:nvPr/>
        </p:nvSpPr>
        <p:spPr bwMode="auto">
          <a:xfrm>
            <a:off x="77788" y="-471488"/>
            <a:ext cx="990600" cy="990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3024" name="Picture 16" descr="http://nd01.jxs.cz/073/847/f320cfafb4_7795864_o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6021288"/>
            <a:ext cx="1296144" cy="6555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1371</Words>
  <Application>Microsoft Office PowerPoint</Application>
  <PresentationFormat>Předvádění na obrazovce (4:3)</PresentationFormat>
  <Paragraphs>132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sady Office</vt:lpstr>
      <vt:lpstr>Sociální psychologie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Sociální psychologie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</dc:title>
  <dc:creator>admin</dc:creator>
  <cp:lastModifiedBy>Polackova Iva</cp:lastModifiedBy>
  <cp:revision>17</cp:revision>
  <dcterms:created xsi:type="dcterms:W3CDTF">2014-11-15T17:26:05Z</dcterms:created>
  <dcterms:modified xsi:type="dcterms:W3CDTF">2020-09-24T11:26:27Z</dcterms:modified>
</cp:coreProperties>
</file>