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2339D-9172-472D-A634-163DC6B8B8CB}" v="1" dt="2022-11-10T08:55:07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hHb4GUegDY" TargetMode="External"/><Relationship Id="rId2" Type="http://schemas.openxmlformats.org/officeDocument/2006/relationships/hyperlink" Target="https://fa.wikipedia.org/wiki/%D8%AD%D9%85%D8%A7%D8%B3%D9%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cademia.edu/49350036/Shirin_in_Context_Female_Agency_and_the_Wives_of_the_Sasanian_King_Khosrow_Parvez" TargetMode="External"/><Relationship Id="rId5" Type="http://schemas.openxmlformats.org/officeDocument/2006/relationships/hyperlink" Target="https://www.gamesindustry.biz/persia-and-its-controversial-prince-how-the-series-has-influenced-iranian-developers" TargetMode="External"/><Relationship Id="rId4" Type="http://schemas.openxmlformats.org/officeDocument/2006/relationships/hyperlink" Target="https://www.rferl.org/a/iranian_censors_heavy_hand_falls_on_a_persian_classic/24299532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en.wikipedia.org/wiki/File:Sasanidpersian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List_of_Sasanian_inscriptions" TargetMode="Externa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CB3B84-2F36-1E96-DABF-8F761371BE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Počátky </a:t>
            </a:r>
            <a:r>
              <a:rPr lang="cs-CZ" dirty="0" err="1"/>
              <a:t>novoperské</a:t>
            </a:r>
            <a:r>
              <a:rPr lang="cs-CZ"/>
              <a:t> poezie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6167A4-5E5C-94A9-A9FD-94B7E4273A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24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96ED4B-F147-2908-D8EF-5ADABA1F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96023"/>
          </a:xfrm>
        </p:spPr>
        <p:txBody>
          <a:bodyPr>
            <a:normAutofit/>
          </a:bodyPr>
          <a:lstStyle/>
          <a:p>
            <a:r>
              <a:rPr lang="cs-CZ" sz="1800" b="1" i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Asadí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(999 – 1073) -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Abú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Nasr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Alí bin Ahmad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Asadí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Túsí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sz="1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6CB3A5-82ED-6943-8954-AD1FEC722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09675"/>
            <a:ext cx="10178322" cy="468896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8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Ferdousího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učitel</a:t>
            </a:r>
          </a:p>
          <a:p>
            <a:pPr marL="342900" lvl="0" indent="-342900">
              <a:lnSpc>
                <a:spcPct val="150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Herman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Ethé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Edward Browne uvažují o dvou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Asadích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Autor 5 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monázere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مناظره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básnické „debaty“ dvou osob, či předmětů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Dílo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Garšáspnáme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epické v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mesneví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8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nejst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rukopis ze 14. stol.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Times New Roman" panose="02020603050405020304" pitchFamily="18" charset="0"/>
              <a:buChar char="-"/>
              <a:tabLst>
                <a:tab pos="3810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věnované </a:t>
            </a:r>
            <a:r>
              <a:rPr lang="cs-CZ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achdžavánskému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králi Abú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Doulafovi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None/>
              <a:tabLst>
                <a:tab pos="381000" algn="l"/>
              </a:tabLst>
            </a:pP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Ketáb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loghat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 fars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fa-I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لُغَتِ</a:t>
            </a:r>
            <a:r>
              <a:rPr lang="fa-I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a-I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فُرْسْ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یا </a:t>
            </a:r>
            <a:r>
              <a:rPr lang="fa-I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فرهنگ اسدی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240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nejstarší slovník perštiny vycházející z poetických příkladů</a:t>
            </a:r>
          </a:p>
          <a:p>
            <a:pPr marL="15240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- 2 000 slov v několika rukopisech.</a:t>
            </a:r>
          </a:p>
          <a:p>
            <a:pPr marL="15240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výrazy z poezie</a:t>
            </a:r>
          </a:p>
          <a:p>
            <a:pPr marL="15240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zeměpisné výrazy, výrazy z řečtiny,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soghštiny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turečtiny….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659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E6619-36A6-6559-479C-23B19591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227215"/>
          </a:xfrm>
        </p:spPr>
        <p:txBody>
          <a:bodyPr>
            <a:noAutofit/>
          </a:bodyPr>
          <a:lstStyle/>
          <a:p>
            <a:r>
              <a:rPr lang="cs-CZ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GHAZNOVCI (977 – 1186)   (</a:t>
            </a:r>
            <a:r>
              <a:rPr lang="cs-CZ" sz="20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</a:t>
            </a:r>
            <a:r>
              <a:rPr lang="cs-CZ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10.- </a:t>
            </a:r>
            <a:r>
              <a:rPr lang="cs-CZ" sz="20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</a:t>
            </a:r>
            <a:r>
              <a:rPr lang="cs-CZ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12. stol) </a:t>
            </a:r>
            <a:r>
              <a:rPr lang="ar-SA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دوره ی  غزنوی</a:t>
            </a:r>
            <a:b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B8F415-E3A4-AC59-2866-39BB9992D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009650"/>
            <a:ext cx="10178322" cy="5562599"/>
          </a:xfrm>
        </p:spPr>
        <p:txBody>
          <a:bodyPr>
            <a:normAutofit/>
          </a:bodyPr>
          <a:lstStyle/>
          <a:p>
            <a:pPr indent="449580"/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cs-CZ" sz="18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turecká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dynastie</a:t>
            </a: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persionizováni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-) duch perský.</a:t>
            </a: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678180" algn="l"/>
              </a:tabLst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zemí: Írán,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Afgánistán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Pandžáb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Ghazna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(hl. město)</a:t>
            </a:r>
          </a:p>
          <a:p>
            <a:pPr indent="0">
              <a:buNone/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sultán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Mahmúd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( 997-1030) </a:t>
            </a: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67818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uvedl islám do přední Indie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Afg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67818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porazil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Sámánovce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Cisoxanie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67818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mecenáš umění výtvarného i slovesného.</a:t>
            </a:r>
          </a:p>
          <a:p>
            <a:pPr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stanovil hodnost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malikošoará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ملک‌الشعراء</a:t>
            </a:r>
            <a:r>
              <a:rPr lang="ar-S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Unsúrí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49580"/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panegyrie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مدیحه  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مدیحه سرا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مدح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chvála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678180" algn="l"/>
              </a:tabLst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6684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EFA5E-FB84-03F2-83A6-7A6FC27D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493915"/>
          </a:xfrm>
        </p:spPr>
        <p:txBody>
          <a:bodyPr>
            <a:normAutofit fontScale="90000"/>
          </a:bodyPr>
          <a:lstStyle/>
          <a:p>
            <a:r>
              <a:rPr lang="cs-CZ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Básnici na dvoře </a:t>
            </a:r>
            <a:r>
              <a:rPr lang="cs-CZ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Mahmúda</a:t>
            </a:r>
            <a:r>
              <a:rPr lang="cs-CZ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cs-CZ" sz="2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Ghaznovská</a:t>
            </a:r>
            <a:r>
              <a:rPr lang="cs-CZ" sz="2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éra</a:t>
            </a:r>
            <a:br>
              <a:rPr lang="cs-CZ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AF3B4-2002-1641-2D58-4ED6C3637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971550"/>
            <a:ext cx="10178322" cy="56768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Abolqásem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Hasan 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Onsorí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ar-S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ابوالقاسم حسن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عنصری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z. 1039</a:t>
            </a: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z 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Balchu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díván o 30000 verších, dochovalo se 2500.</a:t>
            </a: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panegyrické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mesneví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známý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bísník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 titulem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malikošoará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vítězství –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fath-náme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فتح نامه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-básně ve formě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popisné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hádanky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např. 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Oslava </a:t>
            </a:r>
            <a:r>
              <a:rPr lang="cs-CZ" sz="18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Mahmúdova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meče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liter. kategorie: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معما</a:t>
            </a:r>
            <a:r>
              <a:rPr lang="ar-S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hádanky často obsahují nápovědu – písmeno, které se vyskytuje ve zpytovaném slově</a:t>
            </a: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poezii chorásánského stylu - prolínání popisného stylu s hádankami</a:t>
            </a: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popisná poezie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styl zvaný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vasf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وصف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z arabské poezie, doslova atribut, popis- velmi rozšířený v období chorásánského stylu</a:t>
            </a: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deskriptivní poezie</a:t>
            </a:r>
          </a:p>
          <a:p>
            <a:pPr indent="449580"/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metaforická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استعاره</a:t>
            </a:r>
            <a:endParaRPr lang="cs-CZ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5560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ADACB-27C9-C309-57F6-C6BD1E3B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6054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A81F41-086E-E72D-1624-A93220E28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895351"/>
            <a:ext cx="10178322" cy="4984242"/>
          </a:xfrm>
        </p:spPr>
        <p:txBody>
          <a:bodyPr/>
          <a:lstStyle/>
          <a:p>
            <a:pPr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aliterace </a:t>
            </a:r>
          </a:p>
          <a:p>
            <a:pPr indent="0">
              <a:buNone/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Kár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cháhí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kár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bachší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kár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bandí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kár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deh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buNone/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bíne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kar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džúí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kar sází kar dan…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ar-S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کارخواهی ، کاربخشی ، کاربندی کارده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rtl="0">
              <a:buFont typeface="Times New Roman" panose="02020603050405020304" pitchFamily="18" charset="0"/>
              <a:buChar char="-"/>
              <a:tabLst>
                <a:tab pos="67818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romantická báseň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Vámiq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-o-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Azrá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وامق و عذرا</a:t>
            </a:r>
            <a:r>
              <a:rPr lang="ar-S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Vámiq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milenec,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Azrá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panna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arab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0716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865F8-885B-7848-EF39-5DAA3AE4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96023"/>
          </a:xfrm>
        </p:spPr>
        <p:txBody>
          <a:bodyPr>
            <a:normAutofit fontScale="90000"/>
          </a:bodyPr>
          <a:lstStyle/>
          <a:p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Farrochí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ze 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Sístánu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(z. 1038)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فرخی سیستانی</a:t>
            </a:r>
            <a:b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B14BE2-C547-8A3C-2A10-2325AD13D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104901"/>
            <a:ext cx="10178322" cy="4774692"/>
          </a:xfrm>
        </p:spPr>
        <p:txBody>
          <a:bodyPr>
            <a:normAutofit/>
          </a:bodyPr>
          <a:lstStyle/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jeden z nejvýznamnějších panegyriků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Ghaznovců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zachovalo se 9000 veršů</a:t>
            </a: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lyrika -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سبک غنائی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 příležitosti značkování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Mahmúdových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koní –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dághgáh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ar-S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داغ گا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dágh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skvrna, značka na koni)</a:t>
            </a:r>
          </a:p>
          <a:p>
            <a:pPr indent="449580"/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smrt sultána –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marsíje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(žalozpěv) - </a:t>
            </a: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مرثیه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buNone/>
            </a:pPr>
            <a:r>
              <a:rPr lang="ar-S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67818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milostné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nasíby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 úvodu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taghazolát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(milostná píseň)</a:t>
            </a:r>
          </a:p>
          <a:p>
            <a:pPr indent="449580"/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366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3FF2F-F403-3849-4C1D-E509D450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Manúčehrí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Minúčehrí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z 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Dámghánu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(z. 1040)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منوچهری دامغانی</a:t>
            </a:r>
            <a:b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D99D00-230E-2457-C5B3-633CBC1F0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-jméno od svého bývalého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zijárovského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mecenáše z 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Tabaristánu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Pseudonym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šastgale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(60 stád)</a:t>
            </a:r>
          </a:p>
          <a:p>
            <a:pPr indent="44958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znalost arabské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džáhilíjské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poezie (líčení pouští, putování, hvězd, velbloudů)</a:t>
            </a:r>
          </a:p>
          <a:p>
            <a:pPr indent="449580"/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své druhy, sultána,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Unsúrího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2400">
              <a:lnSpc>
                <a:spcPct val="150000"/>
              </a:lnSpc>
            </a:pPr>
            <a:r>
              <a:rPr lang="cs-CZ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Qasída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 svíčce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5056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5CD838-F414-1DFC-C6AF-3C4F70C8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16864"/>
          </a:xfrm>
        </p:spPr>
        <p:txBody>
          <a:bodyPr>
            <a:normAutofit fontScale="90000"/>
          </a:bodyPr>
          <a:lstStyle/>
          <a:p>
            <a:r>
              <a:rPr lang="cs-CZ" sz="5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Úkol na 24.11.</a:t>
            </a:r>
            <a:r>
              <a:rPr lang="cs-CZ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cs-CZ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8C0A82-6B47-603F-5787-932C4D908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238250"/>
            <a:ext cx="9720073" cy="510159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Najděte si význam termínů: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Šuúbija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شعوبیه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Adžam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ar-SA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عجم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Akram  </a:t>
            </a:r>
            <a:r>
              <a:rPr lang="ar-SA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اکرم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</a:t>
            </a: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Mawálí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</a:t>
            </a:r>
            <a:r>
              <a:rPr lang="ar-SA" sz="5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موالی</a:t>
            </a:r>
            <a:r>
              <a:rPr lang="cs-CZ" sz="5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lang="cs-CZ" sz="55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cs-CZ" sz="5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amáse</a:t>
            </a:r>
            <a:r>
              <a:rPr lang="cs-CZ" sz="5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hamásejí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SA" sz="55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حماسه‌ای</a:t>
            </a:r>
            <a:r>
              <a:rPr lang="cs-CZ" sz="55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5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هجو  هجویه طنز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hadvž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hadžvije</a:t>
            </a:r>
            <a:endParaRPr lang="cs-CZ" sz="5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Úkol, projekt: </a:t>
            </a:r>
            <a:r>
              <a:rPr lang="cs-CZ" sz="55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Šírín</a:t>
            </a:r>
            <a:r>
              <a:rPr lang="cs-CZ" sz="5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cs-CZ" sz="55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Chosrou</a:t>
            </a:r>
            <a:r>
              <a:rPr lang="cs-CZ" sz="5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Šírán a </a:t>
            </a:r>
            <a:r>
              <a:rPr lang="cs-CZ" sz="55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Farhád</a:t>
            </a:r>
            <a:endParaRPr lang="cs-CZ" sz="55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legenda </a:t>
            </a:r>
            <a:r>
              <a:rPr lang="cs-CZ" sz="55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Šírín</a:t>
            </a: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cs-CZ" sz="55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Chosrou</a:t>
            </a: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https://iranicaonline.org/articles/kosrow-o-sirin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legenda Šírán a </a:t>
            </a:r>
            <a:r>
              <a:rPr lang="cs-CZ" sz="55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Farhád</a:t>
            </a: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https://iranicaonline.org/</a:t>
            </a:r>
            <a:r>
              <a:rPr lang="cs-CZ" sz="55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articles</a:t>
            </a: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/farhad%20(1)</a:t>
            </a:r>
            <a:endParaRPr lang="cs-CZ" sz="5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film Shirin </a:t>
            </a: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Kiarostámí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https://www.youtube.com/watch?v=whHb4GUegDY</a:t>
            </a:r>
            <a:endParaRPr lang="cs-CZ" sz="5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prozkoumání článků: </a:t>
            </a: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https://www.rferl.org/a/iranian_censors_heavy_hand_falls_on_a_persian_classic/24299532.html</a:t>
            </a:r>
            <a:endParaRPr lang="cs-CZ" sz="55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5) koncept Shirin v: </a:t>
            </a: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Filippo </a:t>
            </a:r>
            <a:r>
              <a:rPr lang="en-US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Carlà-Uhink</a:t>
            </a: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(editor), Anja </a:t>
            </a:r>
            <a:r>
              <a:rPr lang="en-US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Wieber</a:t>
            </a:r>
            <a:r>
              <a:rPr lang="en-US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(editor), Martin Lindner (editor) - Orientalism and the Reception of Powerful Women from the Ancient World</a:t>
            </a:r>
            <a:endParaRPr lang="cs-CZ" sz="5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6) </a:t>
            </a: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games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Prince </a:t>
            </a: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5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Persian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5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https://www.gamesindustry.biz/persia-and-its-controversial-prince-how-the-series-has-influenced-iranian-developers</a:t>
            </a:r>
            <a:endParaRPr lang="cs-CZ" sz="5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7) Shirin a gender kontext </a:t>
            </a:r>
            <a:r>
              <a:rPr lang="cs-CZ" sz="5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https://www.academia.edu/49350036/Shirin_in_Context_Female_Agency_and_the_Wives_of_the_Sasanian_King_Khosrow_Parvez</a:t>
            </a:r>
            <a:endParaRPr lang="cs-CZ" sz="55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995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1986D-B6F2-6025-A74C-FB306BCD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32246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D4533A-726A-8321-23CB-15107059B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114425"/>
            <a:ext cx="10178322" cy="4765167"/>
          </a:xfrm>
        </p:spPr>
        <p:txBody>
          <a:bodyPr/>
          <a:lstStyle/>
          <a:p>
            <a:r>
              <a:rPr lang="cs-CZ" dirty="0"/>
              <a:t>Jaké období historie íránského světa Š. zhruba zachycuje?</a:t>
            </a:r>
          </a:p>
          <a:p>
            <a:r>
              <a:rPr lang="cs-CZ" dirty="0"/>
              <a:t>Našly byste nějaké kulturní/literární paralely mezi Š. příběhy a naší kulturní tradicí?</a:t>
            </a:r>
          </a:p>
          <a:p>
            <a:r>
              <a:rPr lang="cs-CZ" dirty="0"/>
              <a:t>Jaký je v Š. vztah mezi historickou pravdou a mýtem? Vysvětlete pojem </a:t>
            </a:r>
            <a:r>
              <a:rPr lang="cs-CZ" b="1" dirty="0" err="1">
                <a:solidFill>
                  <a:srgbClr val="FF0000"/>
                </a:solidFill>
              </a:rPr>
              <a:t>euhémerismus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dirty="0"/>
              <a:t>Co je koncept </a:t>
            </a:r>
            <a:r>
              <a:rPr lang="cs-CZ" dirty="0" err="1"/>
              <a:t>farr</a:t>
            </a:r>
            <a:r>
              <a:rPr lang="cs-CZ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580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64E5DD-D57B-0657-5628-7D153377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96023"/>
          </a:xfrm>
        </p:spPr>
        <p:txBody>
          <a:bodyPr>
            <a:normAutofit/>
          </a:bodyPr>
          <a:lstStyle/>
          <a:p>
            <a:pPr algn="just"/>
            <a:r>
              <a:rPr lang="cs-CZ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Počátky </a:t>
            </a:r>
            <a:r>
              <a:rPr lang="cs-CZ" sz="20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novoperské</a:t>
            </a:r>
            <a:r>
              <a:rPr lang="cs-CZ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literatury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44E6F3-40C0-1D3E-D7EC-5EFFBAD83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04925"/>
            <a:ext cx="10178322" cy="457466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 je to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novoperský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jazyk? Proč se mu říká NP?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Kdy jeho počátky? Jaký jazyk předchůdce před ním?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Jak se jinak přezdívá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středoperštině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kde se nacházejí v Íránu hlavní památky – SP písmo?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Jak se také jinak přezdívá NP a proč?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 kdy pocházejí první literární dochované památky v 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novoperském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jazyce? V jakém množství?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 jakému jazykovému procesu/vlivu dochází u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novoperštiny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od 7. stol?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 jakými dynastiemi je spojena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novopersky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psaná poezie?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Jaká témata jsou pro počátky NP psané poezie charakteristická?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Básníci této éry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874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A84FF-4942-3FA0-5913-811EB7CB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anchor="b">
            <a:normAutofit/>
          </a:bodyPr>
          <a:lstStyle/>
          <a:p>
            <a:r>
              <a:rPr lang="cs-CZ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Novoperský</a:t>
            </a:r>
            <a:r>
              <a:rPr lang="cs-CZ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jazyk </a:t>
            </a:r>
            <a:r>
              <a:rPr lang="cs-CZ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sz="2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darí</a:t>
            </a:r>
            <a:r>
              <a:rPr lang="cs-CZ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pársí, fársí</a:t>
            </a:r>
            <a:r>
              <a:rPr lang="cs-CZ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– od 7. stol.</a:t>
            </a:r>
            <a:br>
              <a:rPr lang="cs-CZ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sz="2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0ACB76-1476-705B-BE6B-3E5C0117D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2152305"/>
            <a:ext cx="5704292" cy="40605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Modern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Persian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první dochované památky ze 7. stol – ale poskrovnu</a:t>
            </a:r>
          </a:p>
          <a:p>
            <a:pPr marL="342900" lvl="0" indent="-342900">
              <a:lnSpc>
                <a:spcPct val="100000"/>
              </a:lnSpc>
              <a:buFont typeface="Times New Roman" panose="02020603050405020304" pitchFamily="18" charset="0"/>
              <a:buChar char="-"/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 JZ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středoperštiny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vlivy dalších íránských nářečí + přirozený vývoj</a:t>
            </a:r>
          </a:p>
          <a:p>
            <a:pPr>
              <a:lnSpc>
                <a:spcPct val="100000"/>
              </a:lnSpc>
            </a:pPr>
            <a:r>
              <a:rPr lang="cs-CZ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cs-CZ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ltern</a:t>
            </a:r>
            <a:r>
              <a:rPr lang="cs-CZ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cs-CZ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ázev </a:t>
            </a:r>
            <a:r>
              <a:rPr lang="cs-CZ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darí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cs-CZ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první podoba spisovné </a:t>
            </a:r>
            <a:r>
              <a:rPr lang="cs-CZ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novoperštiny</a:t>
            </a:r>
            <a:r>
              <a:rPr lang="cs-CZ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mezi </a:t>
            </a:r>
            <a:r>
              <a:rPr lang="cs-CZ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7- 10. stol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Wingdings 3" panose="05040102010807070707" pitchFamily="18" charset="2"/>
              <a:buChar char=""/>
              <a:tabLst>
                <a:tab pos="457200" algn="l"/>
              </a:tabLst>
            </a:pPr>
            <a:r>
              <a:rPr lang="cs-CZ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etymologie 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 dvůr  - </a:t>
            </a:r>
            <a:r>
              <a:rPr lang="fa-I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دربار</a:t>
            </a:r>
            <a:endParaRPr lang="cs-CZ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Wingdings 3" panose="05040102010807070707" pitchFamily="18" charset="2"/>
              <a:buChar char=""/>
              <a:tabLst>
                <a:tab pos="457200" algn="l"/>
              </a:tabLst>
            </a:pP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Wingdings 3" panose="05040102010807070707" pitchFamily="18" charset="2"/>
              <a:buChar char=""/>
              <a:tabLst>
                <a:tab pos="457200" algn="l"/>
              </a:tabLst>
            </a:pP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Obr. –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stovnání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středoper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</a:t>
            </a:r>
            <a:endParaRPr lang="cs-CZ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Wingdings 3" panose="05040102010807070707" pitchFamily="18" charset="2"/>
              <a:buChar char=""/>
              <a:tabLst>
                <a:tab pos="457200" algn="l"/>
              </a:tabLst>
            </a:pPr>
            <a:endParaRPr lang="cs-CZ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Wingdings 3" panose="05040102010807070707" pitchFamily="18" charset="2"/>
              <a:buChar char=""/>
              <a:tabLst>
                <a:tab pos="457200" algn="l"/>
              </a:tabLst>
            </a:pP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4" name="Zástupný obsah 3" descr="Obsah obrázku text&#10;&#10;Popis byl vytvořen automaticky">
            <a:hlinkClick r:id="rId2"/>
            <a:extLst>
              <a:ext uri="{FF2B5EF4-FFF2-40B4-BE49-F238E27FC236}">
                <a16:creationId xmlns:a16="http://schemas.microsoft.com/office/drawing/2014/main" id="{005A1351-E2F2-604D-3DB8-3DB88E408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1249" y="1124079"/>
            <a:ext cx="3905122" cy="3905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82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91172-7D7D-CFF4-7BCE-DABE34FA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726" y="217257"/>
            <a:ext cx="6868274" cy="1678218"/>
          </a:xfrm>
        </p:spPr>
        <p:txBody>
          <a:bodyPr>
            <a:noAutofit/>
          </a:bodyPr>
          <a:lstStyle/>
          <a:p>
            <a:r>
              <a:rPr lang="cs-CZ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Střední perština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  /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cs-CZ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ahlavština</a:t>
            </a:r>
            <a:r>
              <a:rPr lang="cs-CZ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cs-CZ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pehlevština</a:t>
            </a:r>
            <a:r>
              <a:rPr lang="cs-CZ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cs-CZ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pársík</a:t>
            </a:r>
            <a:b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fa-I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زبان پارسی میانه</a:t>
            </a:r>
            <a:r>
              <a:rPr lang="cs-C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fa-I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زبان پارسی میانه</a:t>
            </a:r>
            <a:r>
              <a:rPr lang="fa-I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، </a:t>
            </a:r>
            <a:r>
              <a:rPr lang="fa-I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زبان پهلوی </a:t>
            </a:r>
            <a:r>
              <a:rPr lang="fa-I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یا </a:t>
            </a:r>
            <a:r>
              <a:rPr lang="fa-I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پهلویک</a:t>
            </a:r>
            <a:r>
              <a:rPr lang="fa-I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یا </a:t>
            </a:r>
            <a:r>
              <a:rPr lang="fa-I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پهلوانیک</a:t>
            </a:r>
            <a:b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sz="2400" dirty="0"/>
          </a:p>
        </p:txBody>
      </p:sp>
      <p:pic>
        <p:nvPicPr>
          <p:cNvPr id="8" name="Obrázek 7" descr="Obsah obrázku budova, oblouk, staré, kámen&#10;&#10;Popis byl vytvořen automaticky">
            <a:extLst>
              <a:ext uri="{FF2B5EF4-FFF2-40B4-BE49-F238E27FC236}">
                <a16:creationId xmlns:a16="http://schemas.microsoft.com/office/drawing/2014/main" id="{699D1794-C880-CE59-4B7F-6B7D8A2CA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93" y="2628715"/>
            <a:ext cx="3316575" cy="2211050"/>
          </a:xfrm>
          <a:prstGeom prst="rect">
            <a:avLst/>
          </a:prstGeom>
        </p:spPr>
      </p:pic>
      <p:pic>
        <p:nvPicPr>
          <p:cNvPr id="6" name="Obrázek 5" descr="Naqš-e Rostam">
            <a:extLst>
              <a:ext uri="{FF2B5EF4-FFF2-40B4-BE49-F238E27FC236}">
                <a16:creationId xmlns:a16="http://schemas.microsoft.com/office/drawing/2014/main" id="{B508666C-5447-CAA7-56E1-076BD63BF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998" y="89721"/>
            <a:ext cx="3051163" cy="2379908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93D2F893-774F-EBBC-079E-86E246D28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63" y="4990905"/>
            <a:ext cx="1777374" cy="177737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788C4-27F4-A35F-A99C-7E6DFE51E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433" y="1714501"/>
            <a:ext cx="6735567" cy="4907192"/>
          </a:xfrm>
        </p:spPr>
        <p:txBody>
          <a:bodyPr>
            <a:normAutofit fontScale="92500"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3.-2. st. před – 7.,8. po n.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Junicode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Název „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pahlaví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“, 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partština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se používá až od 19. stol.</a:t>
            </a:r>
          </a:p>
          <a:p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pahlavík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pahlavik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– patřící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Parthům</a:t>
            </a: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monumentální nápisy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sásánovských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králů a dvořanů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(3-4.stol. n.l.)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lv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https://en.wikipedia.org/wiki/List_of_Sasanian_inscriptions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نقش رستم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Naqš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Rostam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طاق بستان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Táq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bostán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Persepolis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Turfán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manicheismus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آیین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دین مانوی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dualistic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nábož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gnostický ráz. </a:t>
            </a:r>
          </a:p>
          <a:p>
            <a:pPr marL="342900" lvl="0" indent="-342900" rtl="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Prorok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Mání ( z. 271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-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Ktésifonu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 rtl="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pahlavštině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šabuhragan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věnována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Šápúrovi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I. </a:t>
            </a:r>
          </a:p>
          <a:p>
            <a:endParaRPr lang="cs-CZ" dirty="0"/>
          </a:p>
        </p:txBody>
      </p:sp>
      <p:sp>
        <p:nvSpPr>
          <p:cNvPr id="1028" name="Rectangle 14">
            <a:extLst>
              <a:ext uri="{FF2B5EF4-FFF2-40B4-BE49-F238E27FC236}">
                <a16:creationId xmlns:a16="http://schemas.microsoft.com/office/drawing/2014/main" id="{92CE7192-9926-4B6A-A377-FB1A2628C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7178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4045F-C5E1-E085-DF98-F6594206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28817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2D3B0-6654-53D4-3E72-F998536E7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137921"/>
            <a:ext cx="10178322" cy="47416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Arabizace perštiny</a:t>
            </a:r>
            <a:r>
              <a:rPr lang="cs-CZ" sz="1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 ovládnutí Persie Araby 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 7. století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i 8. století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jazyk státní správy i literatury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arabština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9-10. stol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opět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íránská kultura a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jazyk</a:t>
            </a:r>
          </a:p>
          <a:p>
            <a:pPr>
              <a:lnSpc>
                <a:spcPct val="150000"/>
              </a:lnSpc>
            </a:pP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Novoperská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literatura – literatura psaná v moderní perštině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začíná ještě v době před rozpadem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sásánovské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říše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první památky v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novoperštině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 7. stol.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Rúdakí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(9. – 10. stol.)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sásánovec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Bahrám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V. 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Gúr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بهرام گور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(5. stol)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první literáti píšící v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novoperštině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Merv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Herát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Tús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Balch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 provincie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abbásovského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chalífátu: d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ynastie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Táhirovců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Saffárovců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Samánovců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Ghaznovců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545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87D9197-4A85-4276-8FC4-67873E207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01B5B487-A1DE-47E1-B06D-F13BBCCA7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6B5E4-4DF8-F658-4D52-99820594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217333"/>
          </a:xfrm>
        </p:spPr>
        <p:txBody>
          <a:bodyPr>
            <a:normAutofit/>
          </a:bodyPr>
          <a:lstStyle/>
          <a:p>
            <a:endParaRPr lang="cs-CZ" sz="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45AF6B-4F42-45F1-A22C-AF0FCA89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FBD98-4DB7-844C-B570-9301D4154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089892"/>
            <a:ext cx="6306309" cy="5283476"/>
          </a:xfrm>
        </p:spPr>
        <p:txBody>
          <a:bodyPr>
            <a:normAutofit/>
          </a:bodyPr>
          <a:lstStyle/>
          <a:p>
            <a:r>
              <a:rPr lang="cs-CZ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Táhirovci</a:t>
            </a:r>
            <a:r>
              <a:rPr lang="cs-CZ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821-75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centrum v 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Níšápúru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Saffárovci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(861-900) –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Sístán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Fárs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Kermán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Tabaristán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(dnešní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Mázandarán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Chorásán, Afghánistán….</a:t>
            </a:r>
          </a:p>
          <a:p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Sámánovci</a:t>
            </a:r>
            <a:r>
              <a:rPr lang="cs-CZ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(875-999)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„</a:t>
            </a:r>
            <a:r>
              <a:rPr lang="cs-CZ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perská dynastie po Arabech“</a:t>
            </a:r>
            <a:r>
              <a:rPr lang="cs-CZ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h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lavní město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Buchárá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území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Transoxánie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Kermán</a:t>
            </a:r>
            <a:r>
              <a:rPr lang="cs-CZ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Tabaristán</a:t>
            </a:r>
            <a:endParaRPr lang="cs-CZ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mírumilovná dynastie</a:t>
            </a:r>
          </a:p>
          <a:p>
            <a:r>
              <a:rPr lang="cs-CZ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Nasr</a:t>
            </a:r>
            <a:r>
              <a:rPr lang="cs-CZ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(z. 943) – „Zlatý věk“</a:t>
            </a:r>
            <a:endParaRPr lang="cs-CZ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4" name="_-o5zpVsgHMfY">
            <a:hlinkClick r:id="" action="ppaction://media"/>
            <a:extLst>
              <a:ext uri="{FF2B5EF4-FFF2-40B4-BE49-F238E27FC236}">
                <a16:creationId xmlns:a16="http://schemas.microsoft.com/office/drawing/2014/main" id="{045EF99A-82E9-9CAE-4CC7-D9F088336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9879" y="1186973"/>
            <a:ext cx="3667489" cy="2081300"/>
          </a:xfrm>
          <a:prstGeom prst="rect">
            <a:avLst/>
          </a:prstGeo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E4C4F74-FC9D-1832-548D-A09172DA8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291" y="3428999"/>
            <a:ext cx="5131077" cy="30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7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BD662B3-2A4D-E65B-B852-696A2855E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" r="-1" b="-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DC52EE39-EEEF-49AA-9F99-8C3F6AA1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66EE40-A029-6838-5E67-B18DCF839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910706"/>
          </a:xfrm>
        </p:spPr>
        <p:txBody>
          <a:bodyPr>
            <a:normAutofit/>
          </a:bodyPr>
          <a:lstStyle/>
          <a:p>
            <a:r>
              <a:rPr lang="cs-CZ" sz="4000" b="1" i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Rúdakí</a:t>
            </a:r>
            <a:r>
              <a:rPr lang="cs-CZ" sz="40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- </a:t>
            </a:r>
            <a:r>
              <a:rPr lang="cs-CZ" sz="16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858</a:t>
            </a:r>
            <a:r>
              <a:rPr lang="cs-CZ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941)</a:t>
            </a:r>
            <a:endParaRPr lang="cs-CZ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EBF079-674B-49EB-B295-57AAB9339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996358-0C8D-2018-4539-08E8D2924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459345"/>
            <a:ext cx="6015897" cy="4420247"/>
          </a:xfrm>
        </p:spPr>
        <p:txBody>
          <a:bodyPr>
            <a:normAutofit/>
          </a:bodyPr>
          <a:lstStyle/>
          <a:p>
            <a:pPr marL="0" lvl="0" indent="0" rtl="0">
              <a:buNone/>
            </a:pP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rúdakí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nizba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ar-S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نسبه 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 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Rúdaku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(dnešní Tádžikistán)</a:t>
            </a: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Abú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Abdolláh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Dža´far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Ibn Mohammad </a:t>
            </a:r>
            <a:r>
              <a:rPr lang="fa-I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ابو</a:t>
            </a:r>
            <a:r>
              <a:rPr lang="fa-I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عبدالله جعفر بن محمد رودکی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emíra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Nasra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II.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Slepý?</a:t>
            </a:r>
          </a:p>
          <a:p>
            <a:pPr marL="0" lvl="0" indent="0" rtl="0">
              <a:buNone/>
              <a:tabLst>
                <a:tab pos="457200" algn="l"/>
              </a:tabLst>
            </a:pPr>
            <a:r>
              <a:rPr lang="cs-CZ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ábsně</a:t>
            </a:r>
            <a:r>
              <a:rPr lang="cs-CZ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chamriját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ar-S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خمر 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alkohol - chvalozpěvy na opojné nápoje).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hráč na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barbat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(malá harfa)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prvním autor kompletních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zveršoval staroindické dílo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Qalíla</a:t>
            </a:r>
            <a:r>
              <a:rPr lang="cs-CZ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cs-CZ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Dimna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?autorství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Sindibádnáme</a:t>
            </a:r>
            <a:endParaRPr lang="cs-CZ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56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0C716-C779-B4F0-D75B-2CAC8F80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0560"/>
          </a:xfrm>
        </p:spPr>
        <p:txBody>
          <a:bodyPr>
            <a:normAutofit fontScale="90000"/>
          </a:bodyPr>
          <a:lstStyle/>
          <a:p>
            <a:r>
              <a:rPr lang="cs-CZ" sz="5400" b="1" i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Qasída</a:t>
            </a:r>
            <a:r>
              <a:rPr lang="cs-CZ" sz="54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fa-IR" sz="54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قصیده</a:t>
            </a:r>
            <a:r>
              <a:rPr lang="cs-CZ" sz="54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br>
              <a:rPr lang="cs-CZ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A9535-C7CD-7D96-CEFE-0D1B96CA8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20801"/>
            <a:ext cx="10178322" cy="5310908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….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účelová báseň, panegyrická, satirická</a:t>
            </a: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6477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schéma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aa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ba, ca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(první hemistich prvního verše se rýmuje s 2. hemistichem dalšího verše a následnými). </a:t>
            </a: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647700" algn="l"/>
              </a:tabLst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alespoň 15 distichů.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Témata: chvála, velebení, nabádání, vyzývání k něčemu, stížnost, popis něčeho, vítězství, vína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typické opakování prvního verše – matla´  </a:t>
            </a:r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مطلع 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např. uprostřed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qasídy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Q obvykle začíná krátkým úvodem – tzv.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nasíb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a-I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نسیب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tašbíb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a-I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تشبیب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nebo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taghazzul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a-I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تغزل</a:t>
            </a:r>
            <a:endParaRPr lang="cs-CZ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přechod z úvodu do jádra samotné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 nazývá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tachallos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تخلص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poetické umění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husn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tachallos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حسن تخلص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sz="18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tachallos</a:t>
            </a:r>
            <a:r>
              <a:rPr lang="cs-CZ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a-IR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تخلص</a:t>
            </a:r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2 významy: 1) přechod v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qasídě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2) básnický, spisovatelský pseudonym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کنیه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Tachallos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 tomto 2. významu se užívá především v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ghazelu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 posledním verši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Názvy perských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1) dle počátečního písmena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qáfije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(rýmu) – např.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Alefi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Bá´í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2) dle popisu v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nasíbu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-)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bahárije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chazánije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a-I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خزانیه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podzimní)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3) dle jádra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madh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chvála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مدح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-)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madhíje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šekájíje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stěžovatelská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vězeňská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حبس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-)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habsíje</a:t>
            </a:r>
            <a:endParaRPr lang="cs-CZ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Nejvýznamnějšími básníky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qasíd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Rúdakí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Onsorí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Farrochí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Anvarí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Cháqání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Qá´ání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Náser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Chosrou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570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obloha, osoba, budova&#10;&#10;Popis byl vytvořen automaticky">
            <a:extLst>
              <a:ext uri="{FF2B5EF4-FFF2-40B4-BE49-F238E27FC236}">
                <a16:creationId xmlns:a16="http://schemas.microsoft.com/office/drawing/2014/main" id="{287970A2-5C87-2005-8C62-26361FDC4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4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DC52EE39-EEEF-49AA-9F99-8C3F6AA1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3229EF-2D90-44B5-1FF2-3AE04EC9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cs-CZ" b="1" i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Daqíqí</a:t>
            </a:r>
            <a:r>
              <a:rPr lang="cs-CZ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„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podrobný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EBF079-674B-49EB-B295-57AAB9339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1C0209-651E-12B2-00BA-136256D71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Abú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Mansúr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Mohammad Ahmad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Daqíqí</a:t>
            </a:r>
            <a:r>
              <a:rPr lang="cs-C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Túsu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(z.976-81?), narozen 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Tús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Balch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Buchára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Samarkand?</a:t>
            </a:r>
          </a:p>
          <a:p>
            <a:pPr marL="342900" lvl="0" indent="-342900">
              <a:lnSpc>
                <a:spcPct val="100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oslavoval 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Samánovce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marL="342900" lvl="0" indent="-342900">
              <a:lnSpc>
                <a:spcPct val="100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íránský národní epos, předchůdce 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Firdausího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n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ecelých 1000 veršů, líčících zavedení nového náboženství 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Zoroastrem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za 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Gúštáspa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 jeho boj  s </a:t>
            </a:r>
            <a:r>
              <a:rPr lang="cs-CZ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Ardžáspem</a:t>
            </a: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zachovalo se jen tolik, kolik přejal F do svého eposu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zavražděn svým tureckým otrokem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6225789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Badge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TM10001106[[fn=Odznáček]]</Template>
  <TotalTime>2477</TotalTime>
  <Words>1594</Words>
  <Application>Microsoft Office PowerPoint</Application>
  <PresentationFormat>Širokoúhlá obrazovka</PresentationFormat>
  <Paragraphs>162</Paragraphs>
  <Slides>17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Calibri</vt:lpstr>
      <vt:lpstr>Gill Sans MT</vt:lpstr>
      <vt:lpstr>Impact</vt:lpstr>
      <vt:lpstr>Times New Roman</vt:lpstr>
      <vt:lpstr>Wingdings 3</vt:lpstr>
      <vt:lpstr>Odznáček</vt:lpstr>
      <vt:lpstr>Počátky novoperské poezie</vt:lpstr>
      <vt:lpstr>Počátky novoperské literatury</vt:lpstr>
      <vt:lpstr>Novoperský jazyk  (darí, pársí, fársí) – od 7. stol. </vt:lpstr>
      <vt:lpstr>Střední perština    / pahlavština/pehlevština/pársík (زبان پارسی میانه) زبان پارسی میانه، زبان پهلوی یا پهلویک یا پهلوانیک </vt:lpstr>
      <vt:lpstr>Prezentace aplikace PowerPoint</vt:lpstr>
      <vt:lpstr>Prezentace aplikace PowerPoint</vt:lpstr>
      <vt:lpstr>Rúdakí  - ( 858- 941)</vt:lpstr>
      <vt:lpstr>Qasída – قصیده    </vt:lpstr>
      <vt:lpstr>Daqíqí – „podrobný“</vt:lpstr>
      <vt:lpstr>Asadí (999 – 1073) - Abú Nasr Alí bin Ahmad Asadí Túsí  </vt:lpstr>
      <vt:lpstr>GHAZNOVCI (977 – 1186)   (kon. 10.- kon. 12. stol) دوره ی  غزنوی </vt:lpstr>
      <vt:lpstr>Básnici na dvoře Mahmúda/ Ghaznovská éra </vt:lpstr>
      <vt:lpstr>Prezentace aplikace PowerPoint</vt:lpstr>
      <vt:lpstr>Farrochí ze Sístánu (z. 1038) فرخی سیستانی </vt:lpstr>
      <vt:lpstr>Manúčehrí (Minúčehrí) z Dámghánu (z. 1040) منوچهری دامغانی </vt:lpstr>
      <vt:lpstr>Úkol na 24.11. 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 Kříhová</dc:creator>
  <cp:lastModifiedBy>Zuzana Kříhová</cp:lastModifiedBy>
  <cp:revision>2</cp:revision>
  <dcterms:created xsi:type="dcterms:W3CDTF">2022-11-02T09:05:20Z</dcterms:created>
  <dcterms:modified xsi:type="dcterms:W3CDTF">2022-11-10T08:56:14Z</dcterms:modified>
</cp:coreProperties>
</file>