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35.fntdata" ContentType="application/x-fontdata"/>
  <Override PartName="/ppt/fonts/font36.fntdata" ContentType="application/x-fontdata"/>
  <Override PartName="/ppt/fonts/font37.fntdata" ContentType="application/x-fontdata"/>
  <Override PartName="/ppt/fonts/font38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  <p:embeddedFontLst>
    <p:embeddedFont>
      <p:font typeface="AUAPER+Comic Sans MS Bold"/>
      <p:regular r:id="rId26"/>
    </p:embeddedFont>
    <p:embeddedFont>
      <p:font typeface="CSBPKD+Comic Sans MS"/>
      <p:regular r:id="rId27"/>
    </p:embeddedFont>
    <p:embeddedFont>
      <p:font typeface="BSJWRG+Comic Sans MS"/>
      <p:regular r:id="rId28"/>
    </p:embeddedFont>
    <p:embeddedFont>
      <p:font typeface="BSJWRG+Comic Sans MS"/>
      <p:regular r:id="rId29"/>
    </p:embeddedFont>
    <p:embeddedFont>
      <p:font typeface="AUAPER+Comic Sans MS Bold"/>
      <p:regular r:id="rId30"/>
    </p:embeddedFont>
    <p:embeddedFont>
      <p:font typeface="QICMGR+Comic Sans MS Bold"/>
      <p:regular r:id="rId31"/>
    </p:embeddedFont>
    <p:embeddedFont>
      <p:font typeface="TKFSET+Arial"/>
      <p:regular r:id="rId32"/>
    </p:embeddedFont>
    <p:embeddedFont>
      <p:font typeface="Times New Roman"/>
      <p:regular r:id="rId33"/>
    </p:embeddedFont>
    <p:embeddedFont>
      <p:font typeface="CSBPKD+Comic Sans MS"/>
      <p:regular r:id="rId34"/>
    </p:embeddedFont>
    <p:embeddedFont>
      <p:font typeface="BSJWRG+Comic Sans MS"/>
      <p:regular r:id="rId35"/>
    </p:embeddedFont>
    <p:embeddedFont>
      <p:font typeface="BSJWRG+Comic Sans MS"/>
      <p:regular r:id="rId36"/>
    </p:embeddedFont>
    <p:embeddedFont>
      <p:font typeface="CSBPKD+Comic Sans MS"/>
      <p:regular r:id="rId37"/>
    </p:embeddedFont>
    <p:embeddedFont>
      <p:font typeface="CSBPKD+Comic Sans MS"/>
      <p:regular r:id="rId38"/>
    </p:embeddedFont>
    <p:embeddedFont>
      <p:font typeface="IRJLDO+Comic Sans MS Italic"/>
      <p:regular r:id="rId39"/>
    </p:embeddedFont>
    <p:embeddedFont>
      <p:font typeface="CSBPKD+Comic Sans MS"/>
      <p:regular r:id="rId40"/>
    </p:embeddedFont>
    <p:embeddedFont>
      <p:font typeface="IRJLDO+Comic Sans MS Italic"/>
      <p:regular r:id="rId41"/>
    </p:embeddedFont>
    <p:embeddedFont>
      <p:font typeface="AUAPER+Comic Sans MS Bold"/>
      <p:regular r:id="rId42"/>
    </p:embeddedFont>
    <p:embeddedFont>
      <p:font typeface="TKFSET+Arial"/>
      <p:regular r:id="rId43"/>
    </p:embeddedFont>
    <p:embeddedFont>
      <p:font typeface="Times New Roman"/>
      <p:regular r:id="rId44"/>
    </p:embeddedFont>
    <p:embeddedFont>
      <p:font typeface="CSBPKD+Comic Sans MS"/>
      <p:regular r:id="rId45"/>
    </p:embeddedFont>
    <p:embeddedFont>
      <p:font typeface="BSJWRG+Comic Sans MS"/>
      <p:regular r:id="rId46"/>
    </p:embeddedFont>
    <p:embeddedFont>
      <p:font typeface="AUAPER+Comic Sans MS Bold"/>
      <p:regular r:id="rId47"/>
    </p:embeddedFont>
    <p:embeddedFont>
      <p:font typeface="QICMGR+Comic Sans MS Bold"/>
      <p:regular r:id="rId48"/>
    </p:embeddedFont>
    <p:embeddedFont>
      <p:font typeface="AVQUIS+Microsoft YaHei"/>
      <p:regular r:id="rId49"/>
    </p:embeddedFont>
    <p:embeddedFont>
      <p:font typeface="DQQKAG+Wingdings"/>
      <p:regular r:id="rId50"/>
    </p:embeddedFont>
    <p:embeddedFont>
      <p:font typeface="DQQKAG+Wingdings"/>
      <p:regular r:id="rId51"/>
    </p:embeddedFont>
    <p:embeddedFont>
      <p:font typeface="NTSVRO+Times New Roman"/>
      <p:regular r:id="rId52"/>
    </p:embeddedFont>
    <p:embeddedFont>
      <p:font typeface="DQQKAG+Wingdings"/>
      <p:regular r:id="rId53"/>
    </p:embeddedFont>
    <p:embeddedFont>
      <p:font typeface="AUAPER+Comic Sans MS Bold"/>
      <p:regular r:id="rId54"/>
    </p:embeddedFont>
    <p:embeddedFont>
      <p:font typeface="AUAPER+Comic Sans MS Bold"/>
      <p:regular r:id="rId55"/>
    </p:embeddedFont>
    <p:embeddedFont>
      <p:font typeface="QICMGR+Comic Sans MS Bold"/>
      <p:regular r:id="rId56"/>
    </p:embeddedFont>
    <p:embeddedFont>
      <p:font typeface="TKFSET+Arial"/>
      <p:regular r:id="rId57"/>
    </p:embeddedFont>
    <p:embeddedFont>
      <p:font typeface="BSJWRG+Comic Sans MS"/>
      <p:regular r:id="rId58"/>
    </p:embeddedFont>
    <p:embeddedFont>
      <p:font typeface="CSBPKD+Comic Sans MS"/>
      <p:regular r:id="rId59"/>
    </p:embeddedFont>
    <p:embeddedFont>
      <p:font typeface="DQQKAG+Wingdings"/>
      <p:regular r:id="rId60"/>
    </p:embeddedFont>
    <p:embeddedFont>
      <p:font typeface="TKFSET+Arial"/>
      <p:regular r:id="rId61"/>
    </p:embeddedFont>
    <p:embeddedFont>
      <p:font typeface="BSJWRG+Comic Sans MS"/>
      <p:regular r:id="rId62"/>
    </p:embeddedFont>
    <p:embeddedFont>
      <p:font typeface="CSBPKD+Comic Sans MS"/>
      <p:regular r:id="rId6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viewProps" Target="viewProps.xml" /><Relationship Id="rId30" Type="http://schemas.openxmlformats.org/officeDocument/2006/relationships/font" Target="fonts/font5.fntdata" /><Relationship Id="rId31" Type="http://schemas.openxmlformats.org/officeDocument/2006/relationships/font" Target="fonts/font6.fntdata" /><Relationship Id="rId32" Type="http://schemas.openxmlformats.org/officeDocument/2006/relationships/font" Target="fonts/font7.fntdata" /><Relationship Id="rId33" Type="http://schemas.openxmlformats.org/officeDocument/2006/relationships/font" Target="fonts/font8.fntdata" /><Relationship Id="rId34" Type="http://schemas.openxmlformats.org/officeDocument/2006/relationships/font" Target="fonts/font9.fntdata" /><Relationship Id="rId35" Type="http://schemas.openxmlformats.org/officeDocument/2006/relationships/font" Target="fonts/font10.fntdata" /><Relationship Id="rId36" Type="http://schemas.openxmlformats.org/officeDocument/2006/relationships/font" Target="fonts/font11.fntdata" /><Relationship Id="rId37" Type="http://schemas.openxmlformats.org/officeDocument/2006/relationships/font" Target="fonts/font12.fntdata" /><Relationship Id="rId38" Type="http://schemas.openxmlformats.org/officeDocument/2006/relationships/font" Target="fonts/font13.fntdata" /><Relationship Id="rId39" Type="http://schemas.openxmlformats.org/officeDocument/2006/relationships/font" Target="fonts/font14.fntdata" /><Relationship Id="rId4" Type="http://schemas.openxmlformats.org/officeDocument/2006/relationships/theme" Target="theme/theme1.xml" /><Relationship Id="rId40" Type="http://schemas.openxmlformats.org/officeDocument/2006/relationships/font" Target="fonts/font15.fntdata" /><Relationship Id="rId41" Type="http://schemas.openxmlformats.org/officeDocument/2006/relationships/font" Target="fonts/font16.fntdata" /><Relationship Id="rId42" Type="http://schemas.openxmlformats.org/officeDocument/2006/relationships/font" Target="fonts/font17.fntdata" /><Relationship Id="rId43" Type="http://schemas.openxmlformats.org/officeDocument/2006/relationships/font" Target="fonts/font18.fntdata" /><Relationship Id="rId44" Type="http://schemas.openxmlformats.org/officeDocument/2006/relationships/font" Target="fonts/font19.fntdata" /><Relationship Id="rId45" Type="http://schemas.openxmlformats.org/officeDocument/2006/relationships/font" Target="fonts/font20.fntdata" /><Relationship Id="rId46" Type="http://schemas.openxmlformats.org/officeDocument/2006/relationships/font" Target="fonts/font21.fntdata" /><Relationship Id="rId47" Type="http://schemas.openxmlformats.org/officeDocument/2006/relationships/font" Target="fonts/font22.fntdata" /><Relationship Id="rId48" Type="http://schemas.openxmlformats.org/officeDocument/2006/relationships/font" Target="fonts/font23.fntdata" /><Relationship Id="rId49" Type="http://schemas.openxmlformats.org/officeDocument/2006/relationships/font" Target="fonts/font24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5.fntdata" /><Relationship Id="rId51" Type="http://schemas.openxmlformats.org/officeDocument/2006/relationships/font" Target="fonts/font26.fntdata" /><Relationship Id="rId52" Type="http://schemas.openxmlformats.org/officeDocument/2006/relationships/font" Target="fonts/font27.fntdata" /><Relationship Id="rId53" Type="http://schemas.openxmlformats.org/officeDocument/2006/relationships/font" Target="fonts/font28.fntdata" /><Relationship Id="rId54" Type="http://schemas.openxmlformats.org/officeDocument/2006/relationships/font" Target="fonts/font29.fntdata" /><Relationship Id="rId55" Type="http://schemas.openxmlformats.org/officeDocument/2006/relationships/font" Target="fonts/font30.fntdata" /><Relationship Id="rId56" Type="http://schemas.openxmlformats.org/officeDocument/2006/relationships/font" Target="fonts/font31.fntdata" /><Relationship Id="rId57" Type="http://schemas.openxmlformats.org/officeDocument/2006/relationships/font" Target="fonts/font32.fntdata" /><Relationship Id="rId58" Type="http://schemas.openxmlformats.org/officeDocument/2006/relationships/font" Target="fonts/font33.fntdata" /><Relationship Id="rId59" Type="http://schemas.openxmlformats.org/officeDocument/2006/relationships/font" Target="fonts/font34.fntdata" /><Relationship Id="rId6" Type="http://schemas.openxmlformats.org/officeDocument/2006/relationships/slide" Target="slides/slide1.xml" /><Relationship Id="rId60" Type="http://schemas.openxmlformats.org/officeDocument/2006/relationships/font" Target="fonts/font35.fntdata" /><Relationship Id="rId61" Type="http://schemas.openxmlformats.org/officeDocument/2006/relationships/font" Target="fonts/font36.fntdata" /><Relationship Id="rId62" Type="http://schemas.openxmlformats.org/officeDocument/2006/relationships/font" Target="fonts/font37.fntdata" /><Relationship Id="rId63" Type="http://schemas.openxmlformats.org/officeDocument/2006/relationships/font" Target="fonts/font38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hyperlink" Target="mailto:dadova@ftvs.cuni.cz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hyperlink" Target="http://www.fnmotol.cz/prakticke-informace/specialni-skoly-pri-fn-motol/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Relationship Id="rId3" Type="http://schemas.openxmlformats.org/officeDocument/2006/relationships/hyperlink" Target="http://www.domaciskola.cz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4049" y="985718"/>
            <a:ext cx="7587354" cy="1355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4000" spc="46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doma,</a:t>
            </a: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v</a:t>
            </a:r>
            <a:r>
              <a:rPr dirty="0" sz="4000" spc="23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nemocnici,</a:t>
            </a:r>
          </a:p>
          <a:p>
            <a:pPr marL="1188999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lázních</a:t>
            </a:r>
            <a:r>
              <a:rPr dirty="0" sz="4000" spc="35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a</a:t>
            </a:r>
            <a:r>
              <a:rPr dirty="0" sz="4000" spc="11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000" b="1">
                <a:solidFill>
                  <a:srgbClr val="ff6633"/>
                </a:solidFill>
                <a:latin typeface="AUAPER+Comic Sans MS Bold"/>
                <a:cs typeface="AUAPER+Comic Sans MS Bold"/>
              </a:rPr>
              <a:t>ozdravovně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3675" y="2193227"/>
            <a:ext cx="7163411" cy="888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–</a:t>
            </a:r>
            <a:r>
              <a:rPr dirty="0" sz="4800" spc="14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800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základy</a:t>
            </a:r>
            <a:r>
              <a:rPr dirty="0" sz="4800" spc="-10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800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somatopedie</a:t>
            </a:r>
            <a:r>
              <a:rPr dirty="0" sz="4800" spc="-724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4800" b="1">
                <a:solidFill>
                  <a:srgbClr val="ffd320"/>
                </a:solidFill>
                <a:latin typeface="AUAPER+Comic Sans MS Bold"/>
                <a:cs typeface="AUAPER+Comic Sans MS Bold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8247" y="2937409"/>
            <a:ext cx="6358698" cy="7453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92d050"/>
                </a:solidFill>
                <a:latin typeface="CSBPKD+Comic Sans MS"/>
                <a:cs typeface="CSBPKD+Comic Sans MS"/>
              </a:rPr>
              <a:t>distanční</a:t>
            </a:r>
            <a:r>
              <a:rPr dirty="0" sz="4000" spc="56">
                <a:solidFill>
                  <a:srgbClr val="92d050"/>
                </a:solidFill>
                <a:latin typeface="CSBPKD+Comic Sans MS"/>
                <a:cs typeface="CSBPKD+Comic Sans MS"/>
              </a:rPr>
              <a:t> </a:t>
            </a:r>
            <a:r>
              <a:rPr dirty="0" sz="4000">
                <a:solidFill>
                  <a:srgbClr val="92d050"/>
                </a:solidFill>
                <a:latin typeface="CSBPKD+Comic Sans MS"/>
                <a:cs typeface="CSBPKD+Comic Sans MS"/>
              </a:rPr>
              <a:t>výuka</a:t>
            </a:r>
            <a:r>
              <a:rPr dirty="0" sz="4000" spc="17">
                <a:solidFill>
                  <a:srgbClr val="92d050"/>
                </a:solidFill>
                <a:latin typeface="CSBPKD+Comic Sans MS"/>
                <a:cs typeface="CSBPKD+Comic Sans MS"/>
              </a:rPr>
              <a:t> </a:t>
            </a:r>
            <a:r>
              <a:rPr dirty="0" sz="4000">
                <a:solidFill>
                  <a:srgbClr val="92d050"/>
                </a:solidFill>
                <a:latin typeface="CSBPKD+Comic Sans MS"/>
                <a:cs typeface="CSBPKD+Comic Sans MS"/>
              </a:rPr>
              <a:t>23.4.2020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27071" y="4297944"/>
            <a:ext cx="4202178" cy="1347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0101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Klára</a:t>
            </a:r>
            <a:r>
              <a:rPr dirty="0" sz="2400" spc="-18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Daďová</a:t>
            </a:r>
          </a:p>
          <a:p>
            <a:pPr marL="0" marR="0">
              <a:lnSpc>
                <a:spcPts val="334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400">
                <a:solidFill>
                  <a:srgbClr val="ffff99"/>
                </a:solidFill>
                <a:latin typeface="BSJWRG+Comic Sans MS"/>
                <a:cs typeface="BSJWRG+Comic Sans MS"/>
              </a:rPr>
              <a:t>Katedra</a:t>
            </a:r>
            <a:r>
              <a:rPr dirty="0" sz="2400" spc="-12">
                <a:solidFill>
                  <a:srgbClr val="ffff99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99"/>
                </a:solidFill>
                <a:latin typeface="BSJWRG+Comic Sans MS"/>
                <a:cs typeface="BSJWRG+Comic Sans MS"/>
              </a:rPr>
              <a:t>ZTV/TVL,</a:t>
            </a:r>
            <a:r>
              <a:rPr dirty="0" sz="2400">
                <a:solidFill>
                  <a:srgbClr val="ffff99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99"/>
                </a:solidFill>
                <a:latin typeface="BSJWRG+Comic Sans MS"/>
                <a:cs typeface="BSJWRG+Comic Sans MS"/>
              </a:rPr>
              <a:t>FTVS</a:t>
            </a:r>
            <a:r>
              <a:rPr dirty="0" sz="2400" spc="11">
                <a:solidFill>
                  <a:srgbClr val="ffff99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99"/>
                </a:solidFill>
                <a:latin typeface="BSJWRG+Comic Sans MS"/>
                <a:cs typeface="BSJWRG+Comic Sans MS"/>
              </a:rPr>
              <a:t>UK</a:t>
            </a:r>
          </a:p>
          <a:p>
            <a:pPr marL="580644" marR="0">
              <a:lnSpc>
                <a:spcPts val="3344"/>
              </a:lnSpc>
              <a:spcBef>
                <a:spcPts val="188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ccccff"/>
                </a:solidFill>
                <a:latin typeface="BSJWRG+Comic Sans MS"/>
                <a:cs typeface="BSJWRG+Comic Sans MS"/>
                <a:hlinkClick r:id="rId3"/>
              </a:rPr>
              <a:t>dadova@ftvs.cuni.cz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019" y="483417"/>
            <a:ext cx="8375881" cy="15058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pokud</a:t>
            </a:r>
            <a:r>
              <a:rPr dirty="0" sz="2400" spc="1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hospitalizace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trvá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době</a:t>
            </a:r>
            <a:r>
              <a:rPr dirty="0" sz="2400" spc="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klasifikací</a:t>
            </a:r>
            <a:r>
              <a:rPr dirty="0" sz="2400" spc="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6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týdnů</a:t>
            </a:r>
          </a:p>
          <a:p>
            <a:pPr marL="213359" marR="0">
              <a:lnSpc>
                <a:spcPts val="27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déle,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odesílán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kmenové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návrh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klasifikace,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3</a:t>
            </a:r>
          </a:p>
          <a:p>
            <a:pPr marL="213359" marR="0">
              <a:lnSpc>
                <a:spcPts val="27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více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měsíční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hospitalizaci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vydává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Speciální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žákovi</a:t>
            </a:r>
          </a:p>
          <a:p>
            <a:pPr marL="213359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vysvědčení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019" y="2221621"/>
            <a:ext cx="8051086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případ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dlouhodobé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absence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době,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kdy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379" y="2569092"/>
            <a:ext cx="7192320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domácím</a:t>
            </a:r>
            <a:r>
              <a:rPr dirty="0" sz="2400" spc="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ošetřování,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lze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žádat</a:t>
            </a:r>
            <a:r>
              <a:rPr dirty="0" sz="2400" spc="-14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individuální</a:t>
            </a:r>
            <a:r>
              <a:rPr dirty="0" sz="2400" spc="2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výuku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6019" y="3264417"/>
            <a:ext cx="8137150" cy="150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400" spc="2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docházka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mezidobí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mezi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sériemi</a:t>
            </a:r>
            <a:r>
              <a:rPr dirty="0" sz="2400" spc="-2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CHT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doma</a:t>
            </a:r>
            <a:r>
              <a:rPr dirty="0" sz="2400" spc="2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je</a:t>
            </a:r>
          </a:p>
          <a:p>
            <a:pPr marL="213359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velmi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individuální</a:t>
            </a:r>
            <a:r>
              <a:rPr dirty="0" sz="2400" spc="3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řídí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intenzitou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způsobem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léčby,</a:t>
            </a:r>
          </a:p>
          <a:p>
            <a:pPr marL="213359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komplikacemi,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schopností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zvládnout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zátěž</a:t>
            </a:r>
          </a:p>
          <a:p>
            <a:pPr marL="213359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(dle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ošetřujícího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lékaře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6019" y="5065468"/>
            <a:ext cx="8248854" cy="378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  <a:hlinkClick r:id="rId3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dirty="0" sz="2400" u="sng">
                <a:solidFill>
                  <a:srgbClr val="ccccff"/>
                </a:solidFill>
                <a:latin typeface="NTSVRO+Times New Roman"/>
                <a:cs typeface="NTSVRO+Times New Roman"/>
                <a:hlinkClick r:id="rId3"/>
              </a:rPr>
              <a:t>http://www.fnmotol.cz/prakticke-informace/specialni-skoly-pri-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9379" y="5415347"/>
            <a:ext cx="4760315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ccccff"/>
                </a:solidFill>
                <a:latin typeface="NTSVRO+Times New Roman"/>
                <a:cs typeface="NTSVRO+Times New Roman"/>
                <a:hlinkClick r:id="rId3"/>
              </a:rPr>
              <a:t>fn-motol/</a:t>
            </a:r>
            <a:r>
              <a:rPr dirty="0" sz="2400">
                <a:solidFill>
                  <a:srgbClr val="ccccff"/>
                </a:solidFill>
                <a:latin typeface="NTSVRO+Times New Roman"/>
                <a:cs typeface="NTSVRO+Times New Roman"/>
                <a:hlinkClick r:id="rId3"/>
              </a:rPr>
              <a:t> </a:t>
            </a:r>
            <a:r>
              <a:rPr dirty="0" sz="2400">
                <a:solidFill>
                  <a:srgbClr val="ffffff"/>
                </a:solidFill>
                <a:latin typeface="NTSVRO+Times New Roman"/>
                <a:cs typeface="NTSVRO+Times New Roman"/>
                <a:hlinkClick r:id="rId3"/>
              </a:rPr>
              <a:t>,</a:t>
            </a:r>
            <a:r>
              <a:rPr dirty="0" sz="2400">
                <a:solidFill>
                  <a:srgbClr val="ffffff"/>
                </a:solidFill>
                <a:latin typeface="NTSVRO+Times New Roman"/>
                <a:cs typeface="NTSVRO+Times New Roman"/>
                <a:hlinkClick r:id="rId3"/>
              </a:rPr>
              <a:t> </a:t>
            </a:r>
            <a:r>
              <a:rPr dirty="0" sz="2400" u="sng">
                <a:solidFill>
                  <a:srgbClr val="ccccff"/>
                </a:solidFill>
                <a:latin typeface="NTSVRO+Times New Roman"/>
                <a:cs typeface="NTSVRO+Times New Roman"/>
                <a:hlinkClick r:id="rId3"/>
              </a:rPr>
              <a:t>http://www.skolamotol.cz/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9931" y="271529"/>
            <a:ext cx="4076473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spc="-21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lázních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018" y="1059743"/>
            <a:ext cx="5030762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součást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komplexní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lázeňské</a:t>
            </a:r>
            <a:r>
              <a:rPr dirty="0" sz="2400" spc="-2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péče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018" y="1407804"/>
            <a:ext cx="7739749" cy="1157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státní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ZŠ</a:t>
            </a:r>
            <a:r>
              <a:rPr dirty="0" sz="2400" spc="-14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dětských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léčebnách,</a:t>
            </a:r>
            <a:r>
              <a:rPr dirty="0" sz="2400" spc="-26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která</a:t>
            </a:r>
            <a:r>
              <a:rPr dirty="0" sz="2400" spc="-23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umožňuje</a:t>
            </a:r>
          </a:p>
          <a:p>
            <a:pPr marL="211836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uplatňování</a:t>
            </a:r>
            <a:r>
              <a:rPr dirty="0" sz="2400" spc="18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individuálního</a:t>
            </a:r>
            <a:r>
              <a:rPr dirty="0" sz="2400" spc="3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programu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výuky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u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každého</a:t>
            </a:r>
          </a:p>
          <a:p>
            <a:pPr marL="211836" marR="0">
              <a:lnSpc>
                <a:spcPts val="27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žáka,</a:t>
            </a:r>
            <a:r>
              <a:rPr dirty="0" sz="2400" spc="-19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učí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však</a:t>
            </a:r>
            <a:r>
              <a:rPr dirty="0" sz="2400" spc="-12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obvykle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hromadně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018" y="2450602"/>
            <a:ext cx="8164988" cy="8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Výuka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3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4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hod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denně,</a:t>
            </a:r>
            <a:r>
              <a:rPr dirty="0" sz="2400" spc="-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skončení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pobytu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dostává</a:t>
            </a:r>
            <a:r>
              <a:rPr dirty="0" sz="2400" spc="71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dítě</a:t>
            </a:r>
          </a:p>
          <a:p>
            <a:pPr marL="211836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osobní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záznam</a:t>
            </a:r>
            <a:r>
              <a:rPr dirty="0" sz="2400" spc="-2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výsledky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své</a:t>
            </a:r>
            <a:r>
              <a:rPr dirty="0" sz="2400" spc="-1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práce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pro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kmenovou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školu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018" y="3705626"/>
            <a:ext cx="254801" cy="538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</a:p>
          <a:p>
            <a:pPr marL="0" marR="0">
              <a:lnSpc>
                <a:spcPts val="1198"/>
              </a:lnSpc>
              <a:spcBef>
                <a:spcPts val="1539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330" y="3492681"/>
            <a:ext cx="5154599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pobyt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28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hrazen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pojišťovnou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2330" y="3840743"/>
            <a:ext cx="7809100" cy="25480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vyplněný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návrh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(LN)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pediatra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potvrzuje</a:t>
            </a:r>
            <a:r>
              <a:rPr dirty="0" sz="2400" spc="-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zdrav.</a:t>
            </a:r>
          </a:p>
          <a:p>
            <a:pPr marL="0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pojišťovna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(revizní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lékař),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obdržení</a:t>
            </a:r>
          </a:p>
          <a:p>
            <a:pPr marL="0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schváleného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pojišťovny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pošlou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lázně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základní</a:t>
            </a:r>
          </a:p>
          <a:p>
            <a:pPr marL="0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informace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zprávu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přijetí,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předvolání</a:t>
            </a:r>
            <a:r>
              <a:rPr dirty="0" sz="2400" spc="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nástupu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</a:t>
            </a:r>
          </a:p>
          <a:p>
            <a:pPr marL="0" marR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lázní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uskuteční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době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platnosti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(tj.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6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měsíců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</a:t>
            </a:r>
          </a:p>
          <a:p>
            <a:pPr marL="0" marR="0">
              <a:lnSpc>
                <a:spcPts val="273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data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jeho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vystavení),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termín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určuje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lázeňské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zařízení</a:t>
            </a:r>
          </a:p>
          <a:p>
            <a:pPr marL="0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(klienti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informováni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2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předem)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8862" y="100841"/>
            <a:ext cx="4076474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spc="-21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lázních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494" y="1101999"/>
            <a:ext cx="254801" cy="190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330" y="889391"/>
            <a:ext cx="6409591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Jaké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jsou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diagnózy</a:t>
            </a:r>
            <a:r>
              <a:rPr dirty="0" sz="2400" spc="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dětských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pacientů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lázní?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494" y="1584588"/>
            <a:ext cx="8299362" cy="1157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A)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astma,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alergická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rýma</a:t>
            </a:r>
            <a:r>
              <a:rPr dirty="0" sz="24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opakované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záněty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DC,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stavy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</a:p>
          <a:p>
            <a:pPr marL="211836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zánětech</a:t>
            </a:r>
            <a:r>
              <a:rPr dirty="0" sz="2400" spc="-2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dutin,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průdušek,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zápalech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plic,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operacích</a:t>
            </a:r>
          </a:p>
          <a:p>
            <a:pPr marL="211836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hrudníku</a:t>
            </a:r>
            <a:r>
              <a:rPr dirty="0" sz="2400" spc="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0494" y="2626669"/>
            <a:ext cx="8123829" cy="811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B)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stavy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úrazech/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ortopedických</a:t>
            </a:r>
            <a:r>
              <a:rPr dirty="0" sz="2400" spc="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operacích,</a:t>
            </a:r>
            <a:r>
              <a:rPr dirty="0" sz="2400" spc="7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skolióza,</a:t>
            </a:r>
          </a:p>
          <a:p>
            <a:pPr marL="211836" marR="0">
              <a:lnSpc>
                <a:spcPts val="27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dětská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mozková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obrna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494" y="3322329"/>
            <a:ext cx="7665635" cy="150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C)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onkologické</a:t>
            </a:r>
            <a:r>
              <a:rPr dirty="0" sz="2400" spc="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diagnózy</a:t>
            </a:r>
            <a:r>
              <a:rPr dirty="0" sz="2400" spc="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remisi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(do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2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let</a:t>
            </a:r>
            <a:r>
              <a:rPr dirty="0" sz="2400" spc="-2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léčbě)</a:t>
            </a:r>
          </a:p>
          <a:p>
            <a:pPr marL="0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D)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onemocnění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oběhového</a:t>
            </a:r>
            <a:r>
              <a:rPr dirty="0" sz="2400" spc="-3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trávicího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ústrojí,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ledvin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</a:p>
          <a:p>
            <a:pPr marL="211836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močových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cest,</a:t>
            </a:r>
            <a:r>
              <a:rPr dirty="0" sz="2400" spc="-3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cukrovka,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onemocnění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štítné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žlázy,</a:t>
            </a:r>
          </a:p>
          <a:p>
            <a:pPr marL="211836" marR="0">
              <a:lnSpc>
                <a:spcPts val="2737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kožní,</a:t>
            </a:r>
            <a:r>
              <a:rPr dirty="0" sz="2400" spc="70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gynekologické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0494" y="4712472"/>
            <a:ext cx="160163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E)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obezita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0494" y="5407746"/>
            <a:ext cx="4629859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Obvyklé</a:t>
            </a:r>
            <a:r>
              <a:rPr dirty="0" sz="2400" spc="-19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důvody</a:t>
            </a:r>
            <a:r>
              <a:rPr dirty="0" sz="2400" spc="21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lázeňské</a:t>
            </a:r>
            <a:r>
              <a:rPr dirty="0" sz="2400" spc="-17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00b0f0"/>
                </a:solidFill>
                <a:latin typeface="CSBPKD+Comic Sans MS"/>
                <a:cs typeface="CSBPKD+Comic Sans MS"/>
              </a:rPr>
              <a:t>léčby: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0494" y="5755218"/>
            <a:ext cx="7892880" cy="8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vliv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klimatu,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využití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minerálních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vod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koupelím,</a:t>
            </a:r>
          </a:p>
          <a:p>
            <a:pPr marL="211836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inhalacím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pitné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kúře,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důraz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léčebnou</a:t>
            </a:r>
            <a:r>
              <a:rPr dirty="0" sz="2400" spc="-2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rehabilitaci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893" y="601354"/>
            <a:ext cx="5732321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LÁZNĚ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POSKYTUJÍCÍ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LÉČBU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DĚTEM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7893" y="1314250"/>
            <a:ext cx="7676436" cy="339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Bludov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(endokrinologie,</a:t>
            </a:r>
            <a:r>
              <a:rPr dirty="0" sz="2400" spc="1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obezita,</a:t>
            </a:r>
            <a:r>
              <a:rPr dirty="0" sz="2400" spc="-2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dých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.,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pohyb..)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Janské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Lázně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(ortopedie,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neurologie,</a:t>
            </a:r>
            <a:r>
              <a:rPr dirty="0" sz="2400" spc="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dých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..)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Jeseník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(dých.,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kožní,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onkol.)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Karlovy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Vary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(gastro,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endokrino,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diabetes,</a:t>
            </a:r>
            <a:r>
              <a:rPr dirty="0" sz="2400" spc="-28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obezita)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Klimkovice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(kardio,</a:t>
            </a:r>
            <a:r>
              <a:rPr dirty="0" sz="2400" spc="1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endokrino,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pohyb,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onko,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neurolog.)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Bělohrad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(pohyb,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kožní,</a:t>
            </a:r>
            <a:r>
              <a:rPr dirty="0" sz="2400" spc="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onko,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gynekol.)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Kynžvart</a:t>
            </a:r>
            <a:r>
              <a:rPr dirty="0" sz="2400" spc="-2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(dých.,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kožní,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ledviny,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obezita)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Luhačovice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(gastro,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endokrino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dýchací,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pohyb...)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Poděbrady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kardio,</a:t>
            </a:r>
            <a:r>
              <a:rPr dirty="0" sz="2400" spc="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obezita,</a:t>
            </a:r>
            <a:r>
              <a:rPr dirty="0" sz="2400" spc="-17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pohyb..)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7893" y="4607315"/>
            <a:ext cx="8108074" cy="1194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Teplice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(pohyb,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neuro..)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Teplice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Bečvou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pc="12">
                <a:solidFill>
                  <a:srgbClr val="ffffff"/>
                </a:solidFill>
                <a:latin typeface="CSBPKD+Comic Sans MS"/>
                <a:cs typeface="CSBPKD+Comic Sans MS"/>
              </a:rPr>
              <a:t>(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kardio,</a:t>
            </a:r>
            <a:r>
              <a:rPr dirty="0" sz="2400" spc="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obezita,</a:t>
            </a:r>
            <a:r>
              <a:rPr dirty="0" sz="2400" spc="-29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pohyb,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neuro,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onko)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Velké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Losiny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(neuro,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dýchací,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pohyb,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kožní,</a:t>
            </a:r>
            <a:r>
              <a:rPr dirty="0" sz="2400" spc="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onko..)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2043" y="271529"/>
            <a:ext cx="5335040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spc="-21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ozdravovnách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494" y="1417467"/>
            <a:ext cx="254801" cy="190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2330" y="1204859"/>
            <a:ext cx="8414519" cy="2200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OZDRAVOVNA</a:t>
            </a:r>
            <a:r>
              <a:rPr dirty="0" sz="2400" spc="-1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určena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dětem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3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15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let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zdravotně</a:t>
            </a:r>
          </a:p>
          <a:p>
            <a:pPr marL="0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oslabeným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vlivem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nepříznivého</a:t>
            </a:r>
            <a:r>
              <a:rPr dirty="0" sz="2400" spc="-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životního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prostředí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,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dětem</a:t>
            </a:r>
          </a:p>
          <a:p>
            <a:pPr marL="0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zdravotními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problémy</a:t>
            </a:r>
            <a:r>
              <a:rPr dirty="0" sz="2400" spc="-1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spojenými</a:t>
            </a:r>
            <a:r>
              <a:rPr dirty="0" sz="2400" spc="-1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</a:t>
            </a:r>
            <a:r>
              <a:rPr dirty="0" sz="2400" spc="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nesprávným</a:t>
            </a:r>
            <a:r>
              <a:rPr dirty="0" sz="2400" spc="-13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životním</a:t>
            </a:r>
          </a:p>
          <a:p>
            <a:pPr marL="0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stylem</a:t>
            </a:r>
            <a:r>
              <a:rPr dirty="0" sz="2400" spc="-19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a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dětem</a:t>
            </a:r>
            <a:r>
              <a:rPr dirty="0" sz="2400" spc="-11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v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UAPER+Comic Sans MS Bold"/>
                <a:cs typeface="AUAPER+Comic Sans MS Bold"/>
              </a:rPr>
              <a:t>rekonvalescenci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,</a:t>
            </a:r>
            <a:r>
              <a:rPr dirty="0" sz="2400" spc="-14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jejichž</a:t>
            </a:r>
            <a:r>
              <a:rPr dirty="0" sz="2400" spc="-3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zdravotní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stav</a:t>
            </a:r>
          </a:p>
          <a:p>
            <a:pPr marL="0" marR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nevyžaduje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léčbu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dětské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lázeňské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nebo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dětské</a:t>
            </a:r>
          </a:p>
          <a:p>
            <a:pPr marL="0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odborné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léčebně.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494" y="3502553"/>
            <a:ext cx="254801" cy="53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</a:p>
          <a:p>
            <a:pPr marL="0" marR="0">
              <a:lnSpc>
                <a:spcPts val="1198"/>
              </a:lnSpc>
              <a:spcBef>
                <a:spcPts val="1537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330" y="3289945"/>
            <a:ext cx="7844119" cy="810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délka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pobytu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zpravidla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nepřesahuje</a:t>
            </a:r>
            <a:r>
              <a:rPr dirty="0" sz="2400" spc="-26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21</a:t>
            </a:r>
            <a:r>
              <a:rPr dirty="0" sz="2400" spc="-21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dnů</a:t>
            </a:r>
            <a:r>
              <a:rPr dirty="0" sz="2400" spc="13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(výj.</a:t>
            </a:r>
            <a:r>
              <a:rPr dirty="0" sz="2400" spc="-21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až</a:t>
            </a:r>
            <a:r>
              <a:rPr dirty="0" sz="2400" spc="-1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CSBPKD+Comic Sans MS"/>
                <a:cs typeface="CSBPKD+Comic Sans MS"/>
              </a:rPr>
              <a:t>42)</a:t>
            </a:r>
          </a:p>
          <a:p>
            <a:pPr marL="0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navrhuje</a:t>
            </a:r>
            <a:r>
              <a:rPr dirty="0" sz="2400" spc="-1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ošetřující</a:t>
            </a:r>
            <a:r>
              <a:rPr dirty="0" sz="2400" spc="-2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lékař</a:t>
            </a:r>
            <a:r>
              <a:rPr dirty="0" sz="2400" spc="-1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dítěte,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hradí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pojišťovna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494" y="3985270"/>
            <a:ext cx="3674803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Dvůr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Králové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00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Království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0494" y="4332741"/>
            <a:ext cx="6381816" cy="1505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Pec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pod</a:t>
            </a:r>
            <a:r>
              <a:rPr dirty="0" sz="2400" spc="1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Sněžkou</a:t>
            </a:r>
            <a:r>
              <a:rPr dirty="0" sz="2400" spc="-16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Karkulka,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Mělnická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bouda</a:t>
            </a:r>
          </a:p>
          <a:p>
            <a:pPr marL="0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Špindlerův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Mlýn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Bedřichov,</a:t>
            </a:r>
            <a:r>
              <a:rPr dirty="0" sz="2400" spc="-15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Svatý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Petr</a:t>
            </a:r>
          </a:p>
          <a:p>
            <a:pPr marL="0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Mladeč</a:t>
            </a:r>
            <a:r>
              <a:rPr dirty="0" sz="2400" spc="14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Vojtěchov</a:t>
            </a:r>
            <a:r>
              <a:rPr dirty="0" sz="2400" spc="-26">
                <a:solidFill>
                  <a:srgbClr val="00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(speleoterapie)</a:t>
            </a:r>
          </a:p>
          <a:p>
            <a:pPr marL="0" marR="0">
              <a:lnSpc>
                <a:spcPts val="2738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00ffff"/>
                </a:solidFill>
                <a:latin typeface="CSBPKD+Comic Sans MS"/>
                <a:cs typeface="CSBPKD+Comic Sans MS"/>
              </a:rPr>
              <a:t>Křetín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0494" y="6070381"/>
            <a:ext cx="862791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ozdravovnách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podobně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jako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skupinová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výuka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721" y="100668"/>
            <a:ext cx="8919570" cy="53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Domácí</a:t>
            </a:r>
            <a:r>
              <a:rPr dirty="0" sz="2800" spc="13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2800" spc="43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-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 </a:t>
            </a:r>
            <a:r>
              <a:rPr dirty="0" sz="24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„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home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 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education</a:t>
            </a:r>
            <a:r>
              <a:rPr dirty="0" sz="24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“,</a:t>
            </a:r>
            <a:r>
              <a:rPr dirty="0" sz="24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4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„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home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 </a:t>
            </a:r>
            <a:r>
              <a:rPr dirty="0" sz="2400" b="1">
                <a:solidFill>
                  <a:srgbClr val="e3851d"/>
                </a:solidFill>
                <a:latin typeface="QICMGR+Comic Sans MS Bold"/>
                <a:cs typeface="QICMGR+Comic Sans MS Bold"/>
              </a:rPr>
              <a:t>schooling</a:t>
            </a:r>
            <a:r>
              <a:rPr dirty="0" sz="24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091" y="837321"/>
            <a:ext cx="868767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věku,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které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probíhá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namísto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3296" y="1203335"/>
            <a:ext cx="128072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091" y="1669679"/>
            <a:ext cx="7931842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těžištěm</a:t>
            </a:r>
            <a:r>
              <a:rPr dirty="0" sz="2400" spc="-4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práce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domov</a:t>
            </a:r>
            <a:r>
              <a:rPr dirty="0" sz="2400" spc="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vyučuje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zejména</a:t>
            </a:r>
            <a:r>
              <a:rPr dirty="0" sz="2400" spc="-4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rodič,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příp.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296" y="2035438"/>
            <a:ext cx="342176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sourozenci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odborníci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091" y="2503560"/>
            <a:ext cx="8992598" cy="9307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rodiče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přijímají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osobní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odpovědnost</a:t>
            </a:r>
            <a:r>
              <a:rPr dirty="0" sz="24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</a:p>
          <a:p>
            <a:pPr marL="0" marR="0">
              <a:lnSpc>
                <a:spcPts val="334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počátek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USA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(60.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léta),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nespokojenost</a:t>
            </a:r>
            <a:r>
              <a:rPr dirty="0" sz="2400" spc="-2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státními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školami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0091" y="3437437"/>
            <a:ext cx="8363650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ČR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1998/99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formou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experimentu,</a:t>
            </a:r>
            <a:r>
              <a:rPr dirty="0" sz="2400" spc="-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nejdříve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církevní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3296" y="3803914"/>
            <a:ext cx="867816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091" y="4271782"/>
            <a:ext cx="8995011" cy="192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současná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legislativní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úprava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umožňuje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individuální</a:t>
            </a:r>
            <a:r>
              <a:rPr dirty="0" sz="2400" spc="2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vzdělávání</a:t>
            </a:r>
          </a:p>
          <a:p>
            <a:pPr marL="343204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1.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</a:t>
            </a:r>
            <a:r>
              <a:rPr dirty="0" sz="2400" spc="-1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2.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stupni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ZŠ,</a:t>
            </a:r>
            <a:r>
              <a:rPr dirty="0" sz="2400" spc="-1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to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podle</a:t>
            </a:r>
            <a:r>
              <a:rPr dirty="0" sz="2400" spc="2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AVQUIS+Microsoft YaHei"/>
                <a:cs typeface="AVQUIS+Microsoft YaHei"/>
              </a:rPr>
              <a:t>§</a:t>
            </a:r>
            <a:r>
              <a:rPr dirty="0" sz="2400" spc="114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41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zákona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č.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561/2004</a:t>
            </a:r>
          </a:p>
          <a:p>
            <a:pPr marL="343204" marR="0">
              <a:lnSpc>
                <a:spcPts val="287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Sb.,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předškolním,</a:t>
            </a:r>
            <a:r>
              <a:rPr dirty="0" sz="2400" spc="2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základním,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středním,</a:t>
            </a:r>
            <a:r>
              <a:rPr dirty="0" sz="2400" spc="-1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vyšším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odborném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a</a:t>
            </a:r>
          </a:p>
          <a:p>
            <a:pPr marL="3432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jiném</a:t>
            </a:r>
            <a:r>
              <a:rPr dirty="0" sz="2400" spc="-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vzdělávání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(školský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zákon),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znění</a:t>
            </a:r>
            <a:r>
              <a:rPr dirty="0" sz="2400" spc="-18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účinném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od</a:t>
            </a:r>
            <a:r>
              <a:rPr dirty="0" sz="2400" spc="-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1.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9.</a:t>
            </a:r>
          </a:p>
          <a:p>
            <a:pPr marL="3432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2016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104" y="153800"/>
            <a:ext cx="7217365" cy="2460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1539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Domácí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vzdělávání</a:t>
            </a:r>
          </a:p>
          <a:p>
            <a:pPr marL="0" marR="0">
              <a:lnSpc>
                <a:spcPts val="3344"/>
              </a:lnSpc>
              <a:spcBef>
                <a:spcPts val="218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Proč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někteří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rodiče</a:t>
            </a:r>
            <a:r>
              <a:rPr dirty="0" sz="2400" spc="1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volí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obecně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DV?</a:t>
            </a:r>
          </a:p>
          <a:p>
            <a:pPr marL="0" marR="0">
              <a:lnSpc>
                <a:spcPts val="334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ideologická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vs.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pedagogická</a:t>
            </a:r>
            <a:r>
              <a:rPr dirty="0" sz="2400" spc="2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vs.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zdravotní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motivace</a:t>
            </a:r>
          </a:p>
          <a:p>
            <a:pPr marL="0" marR="0">
              <a:lnSpc>
                <a:spcPts val="334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Příklady</a:t>
            </a:r>
            <a:r>
              <a:rPr dirty="0" sz="2400" spc="18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důvodů</a:t>
            </a:r>
            <a:r>
              <a:rPr dirty="0" sz="2400" spc="14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přímo</a:t>
            </a: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c2fff0"/>
                </a:solidFill>
                <a:latin typeface="BSJWRG+Comic Sans MS"/>
                <a:cs typeface="BSJWRG+Comic Sans MS"/>
              </a:rPr>
              <a:t>od</a:t>
            </a:r>
            <a:r>
              <a:rPr dirty="0" sz="2400" strike="sngStrike">
                <a:solidFill>
                  <a:srgbClr val="c2fff0"/>
                </a:solidFill>
                <a:latin typeface="BSJWRG+Comic Sans MS"/>
                <a:cs typeface="BSJWRG+Comic Sans MS"/>
              </a:rPr>
              <a:t> </a:t>
            </a: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dotázaných</a:t>
            </a: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c2fff0"/>
                </a:solidFill>
                <a:latin typeface="CSBPKD+Comic Sans MS"/>
                <a:cs typeface="CSBPKD+Comic Sans MS"/>
              </a:rPr>
              <a:t>rodičů</a:t>
            </a:r>
            <a:r>
              <a:rPr dirty="0" sz="2400" strike="sngStrike">
                <a:solidFill>
                  <a:srgbClr val="c2fff0"/>
                </a:solidFill>
                <a:latin typeface="BSJWRG+Comic Sans MS"/>
                <a:cs typeface="BSJWRG+Comic Sans MS"/>
              </a:rPr>
              <a:t>:</a:t>
            </a:r>
          </a:p>
          <a:p>
            <a:pPr marL="0" marR="0">
              <a:lnSpc>
                <a:spcPts val="3344"/>
              </a:lnSpc>
              <a:spcBef>
                <a:spcPts val="3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posílení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rodinné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soudržnosti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104" y="2617353"/>
            <a:ext cx="8412797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příležitost</a:t>
            </a:r>
            <a:r>
              <a:rPr dirty="0" sz="24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být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víc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dětmi,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„v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přímém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přenosu“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vidět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8004" y="2983113"/>
            <a:ext cx="4414197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přemýšlí,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baví,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jak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učí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104" y="3451235"/>
            <a:ext cx="8592625" cy="1194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snaha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předat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hodnoty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tím,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že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budou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mít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kontrolu</a:t>
            </a:r>
          </a:p>
          <a:p>
            <a:pPr marL="3428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obsahem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budou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chránit</a:t>
            </a:r>
            <a:r>
              <a:rPr dirty="0" sz="2400" spc="70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vlivem</a:t>
            </a:r>
          </a:p>
          <a:p>
            <a:pPr marL="342899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jiných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systémů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hodnot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5104" y="4650877"/>
            <a:ext cx="853318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zvláštní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"pracovní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vytížení"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manželů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(zaměstnání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cizině,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8004" y="5016637"/>
            <a:ext cx="452634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časté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stěhování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prací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apod.)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5104" y="5483031"/>
            <a:ext cx="7962882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přívětivější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vzdělávací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prostředí,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bez</a:t>
            </a:r>
            <a:r>
              <a:rPr dirty="0" sz="2400" spc="-2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šikany</a:t>
            </a:r>
            <a:r>
              <a:rPr dirty="0" sz="2400" spc="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stresu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5104" y="5951204"/>
            <a:ext cx="840189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špatná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imunita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nebo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jeho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sourozenců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(děti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nenosí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8004" y="6316965"/>
            <a:ext cx="4927156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kolektivu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bacily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domů)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7342" y="184026"/>
            <a:ext cx="6733663" cy="1116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7819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Domácí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vzděláván</a:t>
            </a:r>
            <a:r>
              <a:rPr dirty="0" sz="3200" spc="889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BSJWRG+Comic Sans MS"/>
                <a:cs typeface="BSJWRG+Comic Sans MS"/>
              </a:rPr>
              <a:t>-</a:t>
            </a:r>
            <a:r>
              <a:rPr dirty="0" sz="3200">
                <a:solidFill>
                  <a:srgbClr val="ffc000"/>
                </a:solidFill>
                <a:latin typeface="BSJWRG+Comic Sans MS"/>
                <a:cs typeface="BSJWRG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BSJWRG+Comic Sans MS"/>
                <a:cs typeface="BSJWRG+Comic Sans MS"/>
              </a:rPr>
              <a:t>plusy</a:t>
            </a:r>
          </a:p>
          <a:p>
            <a:pPr marL="0" marR="0">
              <a:lnSpc>
                <a:spcPts val="3344"/>
              </a:lnSpc>
              <a:spcBef>
                <a:spcPts val="68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společný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čas</a:t>
            </a:r>
            <a:r>
              <a:rPr dirty="0" sz="24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342" y="1303918"/>
            <a:ext cx="716097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individuální</a:t>
            </a:r>
            <a:r>
              <a:rPr dirty="0" sz="2400" spc="74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přístup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podle</a:t>
            </a:r>
            <a:r>
              <a:rPr dirty="0" sz="2400" spc="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jeho</a:t>
            </a:r>
            <a:r>
              <a:rPr dirty="0" sz="2400" spc="-3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tempa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zájmů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342" y="1771451"/>
            <a:ext cx="8023065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flexibilita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rodiny,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možnost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účastnit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různých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akcí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0242" y="2137801"/>
            <a:ext cx="6194819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festivalů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(Jičín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město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pohádky,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dny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dětí...)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342" y="2605668"/>
            <a:ext cx="6996333" cy="1763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není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třeba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stresovat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(jít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brzy</a:t>
            </a:r>
            <a:r>
              <a:rPr dirty="0" sz="2400" spc="-2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spát,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mít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vše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nachystané,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pastelky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ostrouhané...: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-)),</a:t>
            </a:r>
          </a:p>
          <a:p>
            <a:pPr marL="0" marR="0">
              <a:lnSpc>
                <a:spcPts val="3344"/>
              </a:lnSpc>
              <a:spcBef>
                <a:spcPts val="3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učivo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lze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začlenit</a:t>
            </a:r>
            <a:r>
              <a:rPr dirty="0" sz="24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</a:t>
            </a:r>
            <a:r>
              <a:rPr dirty="0" sz="24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běžného</a:t>
            </a:r>
            <a:r>
              <a:rPr dirty="0" sz="2400" spc="-3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dne</a:t>
            </a:r>
            <a:r>
              <a:rPr dirty="0" sz="24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rodiny</a:t>
            </a:r>
          </a:p>
          <a:p>
            <a:pPr marL="0" marR="0">
              <a:lnSpc>
                <a:spcPts val="334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čas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další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kroužky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zábavu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342" y="4373554"/>
            <a:ext cx="8470502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výuka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doma</a:t>
            </a:r>
            <a:r>
              <a:rPr dirty="0" sz="2400" spc="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trvá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mnohem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kratší</a:t>
            </a:r>
            <a:r>
              <a:rPr dirty="0" sz="2400" spc="-6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dobu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(nečeká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další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0242" y="4739903"/>
            <a:ext cx="3614563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žáky…),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svobodný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rozvrh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342" y="5206248"/>
            <a:ext cx="5139387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nejsou</a:t>
            </a:r>
            <a:r>
              <a:rPr dirty="0" sz="24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(nemusí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být)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domácí</a:t>
            </a:r>
            <a:r>
              <a:rPr dirty="0" sz="2400" spc="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úkoly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7342" y="5673805"/>
            <a:ext cx="8366440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finanční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úspora</a:t>
            </a:r>
            <a:r>
              <a:rPr dirty="0" sz="24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oblečení,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bačkory,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VV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potřeby,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vlastní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0242" y="6040206"/>
            <a:ext cx="2137462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výběr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učebnic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8190" y="133652"/>
            <a:ext cx="5240517" cy="605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Domácí</a:t>
            </a:r>
            <a:r>
              <a:rPr dirty="0" sz="3200" spc="11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vzděláván</a:t>
            </a:r>
            <a:r>
              <a:rPr dirty="0" sz="3200" spc="895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BSJWRG+Comic Sans MS"/>
                <a:cs typeface="BSJWRG+Comic Sans MS"/>
              </a:rPr>
              <a:t>-</a:t>
            </a:r>
            <a:r>
              <a:rPr dirty="0" sz="3200">
                <a:solidFill>
                  <a:srgbClr val="ffc000"/>
                </a:solidFill>
                <a:latin typeface="BSJWRG+Comic Sans MS"/>
                <a:cs typeface="BSJWRG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mínusy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443" y="795791"/>
            <a:ext cx="8586301" cy="1560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matku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neustálý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čas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dětmi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(není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kdy</a:t>
            </a:r>
            <a:r>
              <a:rPr dirty="0" sz="2400" spc="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oddychnout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),</a:t>
            </a:r>
          </a:p>
          <a:p>
            <a:pPr marL="343204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psychicky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dost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náročné,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zejména</a:t>
            </a:r>
            <a:r>
              <a:rPr dirty="0" sz="2400" spc="-3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pokud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více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dětí</a:t>
            </a:r>
          </a:p>
          <a:p>
            <a:pPr marL="34320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povinných</a:t>
            </a:r>
            <a:r>
              <a:rPr dirty="0" sz="2400" spc="2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nebo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naopak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menších,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vyžadujících</a:t>
            </a:r>
          </a:p>
          <a:p>
            <a:pPr marL="3432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neustálou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pozornost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443" y="2359461"/>
            <a:ext cx="5366370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r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odič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musí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na</a:t>
            </a:r>
            <a:r>
              <a:rPr dirty="0" sz="2400" spc="-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výuku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připravovat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443" y="2827918"/>
            <a:ext cx="7959961" cy="1195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yučující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rodič</a:t>
            </a:r>
            <a:r>
              <a:rPr dirty="0" sz="2400" spc="2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nemá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příjem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zaměstnání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(doma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učí</a:t>
            </a:r>
          </a:p>
          <a:p>
            <a:pPr marL="3432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nepracující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matky,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když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nyní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to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případě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nucené</a:t>
            </a:r>
          </a:p>
          <a:p>
            <a:pPr marL="343204" marR="0">
              <a:lnSpc>
                <a:spcPts val="28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domácí</a:t>
            </a:r>
            <a:r>
              <a:rPr dirty="0" sz="2400" spc="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kvůli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COVID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jinak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☺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443" y="4027561"/>
            <a:ext cx="816023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rodičovská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autorita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jiná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než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autorita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učitele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větší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648" y="4393321"/>
            <a:ext cx="2516383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nároky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rodiče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9443" y="4859329"/>
            <a:ext cx="7837051" cy="1865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vyšších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třídách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soutěživé</a:t>
            </a:r>
            <a:r>
              <a:rPr dirty="0" sz="24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děti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chybí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srovnání</a:t>
            </a:r>
          </a:p>
          <a:p>
            <a:pPr marL="0" marR="0">
              <a:lnSpc>
                <a:spcPts val="3344"/>
              </a:lnSpc>
              <a:spcBef>
                <a:spcPts val="3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finance</a:t>
            </a:r>
            <a:r>
              <a:rPr dirty="0" sz="2400" spc="1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učebnice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(některé</a:t>
            </a:r>
            <a:r>
              <a:rPr dirty="0" sz="2400" spc="-2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 spc="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neposkytují)</a:t>
            </a:r>
          </a:p>
          <a:p>
            <a:pPr marL="0" marR="0">
              <a:lnSpc>
                <a:spcPts val="334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chybí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dynamika</a:t>
            </a:r>
            <a:r>
              <a:rPr dirty="0" sz="2400" spc="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třídy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hry,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soutěže,</a:t>
            </a:r>
            <a:r>
              <a:rPr dirty="0" sz="2400" spc="-3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spolupráce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atd.</a:t>
            </a:r>
          </a:p>
          <a:p>
            <a:pPr marL="0" marR="0">
              <a:lnSpc>
                <a:spcPts val="3344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ůže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chybět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kolektiv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pravidla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4290" y="104442"/>
            <a:ext cx="7240145" cy="605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Co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pro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to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udělat</a:t>
            </a:r>
            <a:r>
              <a:rPr dirty="0" sz="3200" spc="-25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aneb</a:t>
            </a:r>
            <a:r>
              <a:rPr dirty="0" sz="3200" spc="-14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nutné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podmínky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443" y="765311"/>
            <a:ext cx="2741877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vzdělání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rodiče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443" y="1219844"/>
            <a:ext cx="8380174" cy="29282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8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1.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stupeň: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stačí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maturita</a:t>
            </a:r>
          </a:p>
          <a:p>
            <a:pPr marL="457200" marR="0">
              <a:lnSpc>
                <a:spcPts val="3344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8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2.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stupeň: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ukončené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vzdělání</a:t>
            </a:r>
          </a:p>
          <a:p>
            <a:pPr marL="0" marR="0">
              <a:lnSpc>
                <a:spcPts val="3347"/>
              </a:lnSpc>
              <a:spcBef>
                <a:spcPts val="38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najít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„kmenovou“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školu</a:t>
            </a:r>
          </a:p>
          <a:p>
            <a:pPr marL="0" marR="0">
              <a:lnSpc>
                <a:spcPts val="3344"/>
              </a:lnSpc>
              <a:spcBef>
                <a:spcPts val="39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podat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žádost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</a:t>
            </a:r>
            <a:r>
              <a:rPr dirty="0" sz="2400" spc="-1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individuální</a:t>
            </a:r>
            <a:r>
              <a:rPr dirty="0" sz="2400" spc="39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vzdělávání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potvrzenou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ŠPZ</a:t>
            </a:r>
          </a:p>
          <a:p>
            <a:pPr marL="0" marR="0">
              <a:lnSpc>
                <a:spcPts val="334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2fff0"/>
                </a:solidFill>
                <a:latin typeface="CSBPKD+Comic Sans MS"/>
                <a:cs typeface="CSBPKD+Comic Sans MS"/>
              </a:rPr>
              <a:t>uvést</a:t>
            </a:r>
            <a:r>
              <a:rPr dirty="0" sz="2400" spc="-26">
                <a:solidFill>
                  <a:srgbClr val="c2fff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c2fff0"/>
                </a:solidFill>
                <a:latin typeface="CSBPKD+Comic Sans MS"/>
                <a:cs typeface="CSBPKD+Comic Sans MS"/>
              </a:rPr>
              <a:t>důvod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:</a:t>
            </a:r>
            <a:r>
              <a:rPr dirty="0" sz="2400" spc="18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nejčastěji</a:t>
            </a:r>
            <a:r>
              <a:rPr dirty="0" sz="2000" spc="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zdravotní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stav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žáka</a:t>
            </a:r>
            <a:r>
              <a:rPr dirty="0" sz="20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nebo</a:t>
            </a:r>
            <a:r>
              <a:rPr dirty="0" sz="2000" spc="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časté</a:t>
            </a:r>
            <a:r>
              <a:rPr dirty="0" sz="20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pracovní</a:t>
            </a:r>
          </a:p>
          <a:p>
            <a:pPr marL="342900" marR="0">
              <a:lnSpc>
                <a:spcPts val="2508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cesty</a:t>
            </a:r>
            <a:r>
              <a:rPr dirty="0" sz="20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zákonných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zástupců</a:t>
            </a:r>
            <a:r>
              <a:rPr dirty="0" sz="20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/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pobyt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zahraničí,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potíže</a:t>
            </a:r>
            <a:r>
              <a:rPr dirty="0" sz="20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žáků</a:t>
            </a:r>
            <a:r>
              <a:rPr dirty="0" sz="20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(šikana,</a:t>
            </a:r>
          </a:p>
          <a:p>
            <a:pPr marL="34290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konflikty</a:t>
            </a:r>
            <a:r>
              <a:rPr dirty="0" sz="20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atd.),</a:t>
            </a:r>
            <a:r>
              <a:rPr dirty="0" sz="20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žák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SVP,</a:t>
            </a:r>
            <a:r>
              <a:rPr dirty="0" sz="2000" spc="-2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žák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mimořádně</a:t>
            </a:r>
            <a:r>
              <a:rPr dirty="0" sz="20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nadaný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443" y="4154052"/>
            <a:ext cx="8550315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zajištění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učebnic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(základní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sadu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pro</a:t>
            </a:r>
            <a:r>
              <a:rPr dirty="0" sz="20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daný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ročník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poskytuje</a:t>
            </a:r>
            <a:r>
              <a:rPr dirty="0" sz="20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škola,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2343" y="4527993"/>
            <a:ext cx="3232255" cy="39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ostatní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zajišťuje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rodič)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9443" y="4927102"/>
            <a:ext cx="8306365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každé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pololetí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přezkoušení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</a:t>
            </a:r>
            <a:r>
              <a:rPr dirty="0" sz="2400" spc="-1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příslušného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učiva</a:t>
            </a:r>
            <a:r>
              <a:rPr dirty="0" sz="2400" spc="-1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škole,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2343" y="5292836"/>
            <a:ext cx="6071071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která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žáka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přijala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(kde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kmenově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veden)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9443" y="5759180"/>
            <a:ext cx="7241826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Tipy</a:t>
            </a:r>
            <a:r>
              <a:rPr dirty="0" sz="24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informace: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Asociace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domácího</a:t>
            </a:r>
            <a:r>
              <a:rPr dirty="0" sz="2400" spc="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2343" y="6124940"/>
            <a:ext cx="2939907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ccccff"/>
                </a:solidFill>
                <a:latin typeface="BSJWRG+Comic Sans MS"/>
                <a:cs typeface="BSJWRG+Comic Sans MS"/>
                <a:hlinkClick r:id="rId3"/>
              </a:rPr>
              <a:t>www.domaciskola.cz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1720" y="233429"/>
            <a:ext cx="8136004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spc="-21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při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zdravotnických</a:t>
            </a:r>
            <a:r>
              <a:rPr dirty="0" sz="3200" spc="12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zařízeních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3651" y="720773"/>
            <a:ext cx="5392932" cy="605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–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malý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historický</a:t>
            </a:r>
            <a:r>
              <a:rPr dirty="0" sz="3200" spc="13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exkurz</a:t>
            </a:r>
            <a:r>
              <a:rPr dirty="0" sz="3200" spc="-12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QICMGR+Comic Sans MS Bold"/>
                <a:cs typeface="QICMGR+Comic Sans MS Bold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0669" y="1557791"/>
            <a:ext cx="8308883" cy="15602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2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1.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němž</a:t>
            </a:r>
            <a:r>
              <a:rPr dirty="0" sz="24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nemocné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děti</a:t>
            </a:r>
          </a:p>
          <a:p>
            <a:pPr marL="4572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nejen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léčily,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ale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byly</a:t>
            </a:r>
            <a:r>
              <a:rPr dirty="0" sz="24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ta</a:t>
            </a:r>
            <a:r>
              <a:rPr dirty="0" sz="2400" spc="57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dlouhodobě</a:t>
            </a:r>
            <a:r>
              <a:rPr dirty="0" sz="2400" spc="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 spc="-1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systematicky</a:t>
            </a:r>
          </a:p>
          <a:p>
            <a:pPr marL="4572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</a:t>
            </a:r>
            <a:r>
              <a:rPr dirty="0" sz="2400" spc="355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n</a:t>
            </a:r>
            <a:r>
              <a:rPr dirty="0" sz="2400" spc="190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by</a:t>
            </a:r>
            <a:r>
              <a:rPr dirty="0" sz="2400" spc="3309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čeb</a:t>
            </a:r>
            <a:r>
              <a:rPr dirty="0" sz="2400" spc="54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ý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ústav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tuberkulozn</a:t>
            </a:r>
            <a:r>
              <a:rPr dirty="0" sz="2400" spc="67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</a:p>
          <a:p>
            <a:pPr marL="4572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Luž</a:t>
            </a:r>
            <a:r>
              <a:rPr dirty="0" sz="2400" spc="95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Košumberku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(zakladatel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MUDr.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F.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Hamza),</a:t>
            </a:r>
            <a:r>
              <a:rPr dirty="0" sz="2400" spc="-19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1908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669" y="3121797"/>
            <a:ext cx="6908390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2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nemocnicích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vznikly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později,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první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7869" y="3487557"/>
            <a:ext cx="427980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Thomayerově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nemocnici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1929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0669" y="3955678"/>
            <a:ext cx="8114342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2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současné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době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jsou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nemocnicích,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léčebnách,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7869" y="4321439"/>
            <a:ext cx="3043622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lázních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sanatoriích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0669" y="4789307"/>
            <a:ext cx="753538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2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zdravotnických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zařízeních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jsou</a:t>
            </a:r>
            <a:r>
              <a:rPr dirty="0" sz="24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nyní</a:t>
            </a:r>
            <a:r>
              <a:rPr dirty="0" sz="2400" spc="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7869" y="5154730"/>
            <a:ext cx="2070905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správou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krajů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0669" y="5621716"/>
            <a:ext cx="7938223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400" spc="2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jejich</a:t>
            </a:r>
            <a:r>
              <a:rPr dirty="0" sz="2400" spc="-3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počet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klesá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(1990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274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2008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85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škol)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0585" y="80693"/>
            <a:ext cx="8374645" cy="905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752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Kontrolní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otázky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v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rámci</a:t>
            </a:r>
            <a:r>
              <a:rPr dirty="0" sz="3200" spc="12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distanční</a:t>
            </a:r>
            <a:r>
              <a:rPr dirty="0" sz="3200" spc="-32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ffc000"/>
                </a:solidFill>
                <a:latin typeface="CSBPKD+Comic Sans MS"/>
                <a:cs typeface="CSBPKD+Comic Sans MS"/>
              </a:rPr>
              <a:t>výuky</a:t>
            </a:r>
          </a:p>
          <a:p>
            <a:pPr marL="0" marR="0">
              <a:lnSpc>
                <a:spcPts val="2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(netřeba</a:t>
            </a:r>
            <a:r>
              <a:rPr dirty="0" sz="2000" spc="16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posílat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odpovědi,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ale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znát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je,</a:t>
            </a:r>
            <a:r>
              <a:rPr dirty="0" sz="2000" spc="14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mohou</a:t>
            </a:r>
            <a:r>
              <a:rPr dirty="0" sz="2000" spc="-19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být</a:t>
            </a:r>
            <a:r>
              <a:rPr dirty="0" sz="2000" spc="-19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součástí</a:t>
            </a:r>
            <a:r>
              <a:rPr dirty="0" sz="2000" spc="-19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zkoušky</a:t>
            </a:r>
            <a:r>
              <a:rPr dirty="0" sz="2000">
                <a:solidFill>
                  <a:srgbClr val="ffc000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c000"/>
                </a:solidFill>
                <a:latin typeface="DQQKAG+Wingdings"/>
                <a:cs typeface="DQQKAG+Wingdings"/>
              </a:rPr>
              <a:t>☺</a:t>
            </a:r>
            <a:r>
              <a:rPr dirty="0" sz="2000">
                <a:solidFill>
                  <a:srgbClr val="ffc000"/>
                </a:solidFill>
                <a:latin typeface="BSJWRG+Comic Sans MS"/>
                <a:cs typeface="BSJWRG+Comic Sans MS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443" y="1132267"/>
            <a:ext cx="8656157" cy="799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jsou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úkoly</a:t>
            </a:r>
            <a:r>
              <a:rPr dirty="0" sz="20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</a:t>
            </a:r>
            <a:r>
              <a:rPr dirty="0" sz="2000" spc="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20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zařízení?</a:t>
            </a:r>
          </a:p>
          <a:p>
            <a:pPr marL="0" marR="0">
              <a:lnSpc>
                <a:spcPts val="2792"/>
              </a:lnSpc>
              <a:spcBef>
                <a:spcPts val="411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jakých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aspektech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může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být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vzděláván</a:t>
            </a:r>
            <a:r>
              <a:rPr dirty="0" sz="2000" spc="57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000" spc="14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nemocnic</a:t>
            </a:r>
            <a:r>
              <a:rPr dirty="0" sz="2000" spc="56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problematické?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443" y="1945747"/>
            <a:ext cx="8517053" cy="39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Ve</a:t>
            </a:r>
            <a:r>
              <a:rPr dirty="0" sz="2000" spc="-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kterých</a:t>
            </a:r>
            <a:r>
              <a:rPr dirty="0" sz="2000" spc="-2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městech/nemocnicích</a:t>
            </a:r>
            <a:r>
              <a:rPr dirty="0" sz="20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byste</a:t>
            </a:r>
            <a:r>
              <a:rPr dirty="0" sz="2000" spc="-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našl</a:t>
            </a:r>
            <a:r>
              <a:rPr dirty="0" sz="2000" spc="57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6948" y="2251137"/>
            <a:ext cx="3988834" cy="39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zařízení?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Existují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tam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družiny?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443" y="2656521"/>
            <a:ext cx="7160191" cy="39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Jakou</a:t>
            </a:r>
            <a:r>
              <a:rPr dirty="0" sz="2000" spc="-2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dobu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mus</a:t>
            </a:r>
            <a:r>
              <a:rPr dirty="0" sz="2000" spc="55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strávit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dítě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nemocnici</a:t>
            </a:r>
            <a:r>
              <a:rPr dirty="0" sz="2000" spc="55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aby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od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26948" y="2961321"/>
            <a:ext cx="5471344" cy="39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20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zařízení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dostalo</a:t>
            </a:r>
            <a:r>
              <a:rPr dirty="0" sz="20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vysvědčení?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9443" y="3368610"/>
            <a:ext cx="7838806" cy="1612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Kolik</a:t>
            </a:r>
            <a:r>
              <a:rPr dirty="0" sz="2000" spc="-1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hodin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denně</a:t>
            </a:r>
            <a:r>
              <a:rPr dirty="0" sz="2000" spc="3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000" spc="1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přibližně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učí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děti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lázních?</a:t>
            </a:r>
          </a:p>
          <a:p>
            <a:pPr marL="0" marR="0">
              <a:lnSpc>
                <a:spcPts val="2792"/>
              </a:lnSpc>
              <a:spcBef>
                <a:spcPts val="411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mohou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být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výhody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domácího</a:t>
            </a:r>
            <a:r>
              <a:rPr dirty="0" sz="2000" spc="-3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vzdělávání?</a:t>
            </a:r>
          </a:p>
          <a:p>
            <a:pPr marL="0" marR="0">
              <a:lnSpc>
                <a:spcPts val="2792"/>
              </a:lnSpc>
              <a:spcBef>
                <a:spcPts val="39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nároky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klade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domác</a:t>
            </a:r>
            <a:r>
              <a:rPr dirty="0" sz="2000" spc="54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vzděláván</a:t>
            </a:r>
            <a:r>
              <a:rPr dirty="0" sz="2000" spc="58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na</a:t>
            </a:r>
            <a:r>
              <a:rPr dirty="0" sz="2000" spc="16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rodiče?</a:t>
            </a:r>
          </a:p>
          <a:p>
            <a:pPr marL="0" marR="0">
              <a:lnSpc>
                <a:spcPts val="2796"/>
              </a:lnSpc>
              <a:spcBef>
                <a:spcPts val="408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podmínky</a:t>
            </a:r>
            <a:r>
              <a:rPr dirty="0" sz="20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mus</a:t>
            </a:r>
            <a:r>
              <a:rPr dirty="0" sz="2000" spc="53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rodič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splnit</a:t>
            </a:r>
            <a:r>
              <a:rPr dirty="0" sz="2000" spc="558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žád</a:t>
            </a:r>
            <a:r>
              <a:rPr dirty="0" sz="2000" spc="126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l</a:t>
            </a:r>
            <a:r>
              <a:rPr dirty="0" sz="2000" spc="57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o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domác</a:t>
            </a:r>
            <a:r>
              <a:rPr dirty="0" sz="2000" spc="55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9443" y="4994972"/>
            <a:ext cx="8516413" cy="392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počítačové</a:t>
            </a:r>
            <a:r>
              <a:rPr dirty="0" sz="20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programy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či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webové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stránky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mohou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být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využitelné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6948" y="5299772"/>
            <a:ext cx="4307224" cy="39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pro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domácí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či</a:t>
            </a:r>
            <a:r>
              <a:rPr dirty="0" sz="20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distanční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9443" y="5704846"/>
            <a:ext cx="8432143" cy="1003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bonus</a:t>
            </a:r>
            <a:r>
              <a:rPr dirty="0" sz="2000" spc="60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Co</a:t>
            </a:r>
            <a:r>
              <a:rPr dirty="0" sz="2000" spc="-2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s</a:t>
            </a:r>
            <a:r>
              <a:rPr dirty="0" sz="2000" spc="565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myslíte</a:t>
            </a:r>
            <a:r>
              <a:rPr dirty="0" sz="20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o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distanční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výuce</a:t>
            </a:r>
            <a:r>
              <a:rPr dirty="0" sz="20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0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0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současné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době</a:t>
            </a:r>
          </a:p>
          <a:p>
            <a:pPr marL="457504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(zavřené</a:t>
            </a:r>
            <a:r>
              <a:rPr dirty="0" sz="2000" spc="2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0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koronaviru</a:t>
            </a:r>
            <a:r>
              <a:rPr dirty="0" sz="2000" spc="379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)?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Jak</a:t>
            </a:r>
            <a:r>
              <a:rPr dirty="0" sz="20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myslíte,</a:t>
            </a:r>
            <a:r>
              <a:rPr dirty="0" sz="20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že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tuto</a:t>
            </a:r>
            <a:r>
              <a:rPr dirty="0" sz="2000" spc="-3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situaci</a:t>
            </a:r>
            <a:r>
              <a:rPr dirty="0" sz="20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zvládají</a:t>
            </a:r>
          </a:p>
          <a:p>
            <a:pPr marL="45750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učitelé</a:t>
            </a:r>
            <a:r>
              <a:rPr dirty="0" sz="20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rodiče?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7915" y="15796"/>
            <a:ext cx="7057366" cy="605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Mezinárodn</a:t>
            </a:r>
            <a:r>
              <a:rPr dirty="0" sz="3200" spc="882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dokumenty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k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edukaci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BSJWRG+Comic Sans MS"/>
                <a:cs typeface="BSJWRG+Comic Sans MS"/>
              </a:rPr>
              <a:t>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52472" y="504066"/>
            <a:ext cx="4540200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zařízení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3865" y="1303284"/>
            <a:ext cx="8930488" cy="3328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Charta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práv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 spc="-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Valné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shromáždění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OSN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1959</a:t>
            </a:r>
          </a:p>
          <a:p>
            <a:pPr marL="0" marR="0">
              <a:lnSpc>
                <a:spcPts val="334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Úmluva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právech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  <a:r>
              <a:rPr dirty="0" sz="2400" spc="17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1989</a:t>
            </a:r>
          </a:p>
          <a:p>
            <a:pPr marL="0" marR="0">
              <a:lnSpc>
                <a:spcPts val="334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Charta</a:t>
            </a:r>
            <a:r>
              <a:rPr dirty="0" sz="2400" spc="-18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práv</a:t>
            </a:r>
            <a:r>
              <a:rPr dirty="0" sz="2400" spc="-11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hospitalizovaného</a:t>
            </a:r>
            <a:r>
              <a:rPr dirty="0" sz="2400" spc="-12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dítěte:</a:t>
            </a:r>
          </a:p>
          <a:p>
            <a:pPr marL="105156" marR="0">
              <a:lnSpc>
                <a:spcPts val="3344"/>
              </a:lnSpc>
              <a:spcBef>
                <a:spcPts val="38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Děti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měly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mít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plnou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příležitost</a:t>
            </a:r>
            <a:r>
              <a:rPr dirty="0" sz="2400" spc="-2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hře,</a:t>
            </a:r>
            <a:r>
              <a:rPr dirty="0" sz="2400" spc="-2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odpočinku</a:t>
            </a:r>
            <a:r>
              <a:rPr dirty="0" sz="2400" spc="3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vzděláván</a:t>
            </a:r>
            <a:r>
              <a:rPr dirty="0" sz="2400" spc="-38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přizpůsobenou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jejich</a:t>
            </a:r>
            <a:r>
              <a:rPr dirty="0" sz="2400" spc="-3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věku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zdravotnímu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stavu,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péče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měla</a:t>
            </a:r>
            <a:r>
              <a:rPr dirty="0" sz="24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probíhat</a:t>
            </a:r>
            <a:r>
              <a:rPr dirty="0" sz="24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prostředí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navrženém,</a:t>
            </a:r>
            <a:r>
              <a:rPr dirty="0" sz="2400" spc="-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vybaveném,</a:t>
            </a:r>
          </a:p>
          <a:p>
            <a:pPr marL="34290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zařízeném</a:t>
            </a:r>
            <a:r>
              <a:rPr dirty="0" sz="2400" spc="-3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personálně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obsazeném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tak,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jak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odpovídá</a:t>
            </a:r>
            <a:r>
              <a:rPr dirty="0" sz="2400" spc="2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jejich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potřebám.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865" y="4635383"/>
            <a:ext cx="8827950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…umožňovat,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vzdělávání</a:t>
            </a:r>
            <a:r>
              <a:rPr dirty="0" sz="2400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 </a:t>
            </a:r>
            <a:r>
              <a:rPr dirty="0" sz="2400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pokračovalo</a:t>
            </a:r>
            <a:r>
              <a:rPr dirty="0" sz="2400" spc="64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té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úrovni,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jaké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již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6765" y="5001397"/>
            <a:ext cx="2084921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dosáhlo…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3865" y="5469316"/>
            <a:ext cx="8990040" cy="11944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…vždy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měl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být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dispozici</a:t>
            </a:r>
            <a:r>
              <a:rPr dirty="0" sz="2400" spc="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dostatek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náležitě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kvalifikovaného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personálu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tak,</a:t>
            </a:r>
            <a:r>
              <a:rPr dirty="0" sz="24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bylo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možné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naplňovat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potřeby,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jež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děti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maj</a:t>
            </a:r>
            <a:r>
              <a:rPr dirty="0" sz="2400" spc="67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zejména</a:t>
            </a:r>
            <a:r>
              <a:rPr dirty="0" sz="2400" spc="-41">
                <a:solidFill>
                  <a:srgbClr val="00cc99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potřebu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hry,</a:t>
            </a:r>
            <a:r>
              <a:rPr dirty="0" sz="2400" spc="-14">
                <a:solidFill>
                  <a:srgbClr val="00cc99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odpočinku</a:t>
            </a:r>
            <a:r>
              <a:rPr dirty="0" sz="2400" spc="24">
                <a:solidFill>
                  <a:srgbClr val="00cc99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 </a:t>
            </a:r>
            <a:r>
              <a:rPr dirty="0" sz="2400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vzdělán</a:t>
            </a:r>
            <a:r>
              <a:rPr dirty="0" sz="2400" spc="-56" i="1">
                <a:solidFill>
                  <a:srgbClr val="00cc99"/>
                </a:solidFill>
                <a:latin typeface="IRJLDO+Comic Sans MS Italic"/>
                <a:cs typeface="IRJLDO+Comic Sans MS Italic"/>
              </a:rPr>
              <a:t> </a:t>
            </a:r>
            <a:r>
              <a:rPr dirty="0" sz="2400">
                <a:solidFill>
                  <a:srgbClr val="00cc99"/>
                </a:solidFill>
                <a:latin typeface="CSBPKD+Comic Sans MS"/>
                <a:cs typeface="CSBPKD+Comic Sans MS"/>
              </a:rPr>
              <a:t>.“…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5157" y="119047"/>
            <a:ext cx="8136066" cy="605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spc="-19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při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zdravotnických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zařízeních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443" y="837574"/>
            <a:ext cx="1455367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ffff00"/>
                </a:solidFill>
                <a:latin typeface="BSJWRG+Comic Sans MS"/>
                <a:cs typeface="BSJWRG+Comic Sans MS"/>
              </a:rPr>
              <a:t>FUNKC</a:t>
            </a:r>
            <a:r>
              <a:rPr dirty="0" sz="2400" spc="786" strike="sngStrike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 strike="sngStrike">
                <a:solidFill>
                  <a:srgbClr val="ffff00"/>
                </a:solidFill>
                <a:latin typeface="BSJWRG+Comic Sans MS"/>
                <a:cs typeface="BSJWRG+Comic Sans MS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443" y="1303918"/>
            <a:ext cx="8437368" cy="82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preventivní,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výchovn</a:t>
            </a:r>
            <a:r>
              <a:rPr dirty="0" sz="2400" spc="160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vzdělávací,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poradenská,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spolupráce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rodinou,</a:t>
            </a:r>
            <a:r>
              <a:rPr dirty="0" sz="2400" spc="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materiálné,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didaktická</a:t>
            </a:r>
            <a:r>
              <a:rPr dirty="0" sz="2400" spc="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+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sociální</a:t>
            </a:r>
            <a:r>
              <a:rPr dirty="0" sz="2400" spc="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443" y="2392309"/>
            <a:ext cx="1759992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trike="sngStrike">
                <a:solidFill>
                  <a:srgbClr val="ffffff"/>
                </a:solidFill>
                <a:latin typeface="CSBPKD+Comic Sans MS"/>
                <a:cs typeface="CSBPKD+Comic Sans MS"/>
              </a:rPr>
              <a:t>PROBLÉMY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443" y="2866833"/>
            <a:ext cx="7976102" cy="1307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různé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vzdělávací</a:t>
            </a:r>
            <a:r>
              <a:rPr dirty="0" sz="2000" spc="18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plán</a:t>
            </a:r>
            <a:r>
              <a:rPr dirty="0" sz="2000" spc="452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,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různé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učebnice</a:t>
            </a:r>
            <a:r>
              <a:rPr dirty="0" sz="20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(každá</a:t>
            </a:r>
            <a:r>
              <a:rPr dirty="0" sz="20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škola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sice</a:t>
            </a:r>
          </a:p>
          <a:p>
            <a:pPr marL="45750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musí</a:t>
            </a:r>
            <a:r>
              <a:rPr dirty="0" sz="2000" spc="-1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vycházet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RVP,</a:t>
            </a:r>
            <a:r>
              <a:rPr dirty="0" sz="20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ale</a:t>
            </a:r>
            <a:r>
              <a:rPr dirty="0" sz="20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vytváří</a:t>
            </a:r>
            <a:r>
              <a:rPr dirty="0" sz="20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vlastní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ŠVP</a:t>
            </a:r>
            <a:r>
              <a:rPr dirty="0" sz="20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volí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učebnice,</a:t>
            </a:r>
          </a:p>
          <a:p>
            <a:pPr marL="457504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podle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kterých</a:t>
            </a:r>
            <a:r>
              <a:rPr dirty="0" sz="20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bude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učit</a:t>
            </a:r>
            <a:r>
              <a:rPr dirty="0" sz="2000" spc="7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učitel</a:t>
            </a:r>
            <a:r>
              <a:rPr dirty="0" sz="20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nemocnici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tak</a:t>
            </a:r>
            <a:r>
              <a:rPr dirty="0" sz="20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má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stejně</a:t>
            </a:r>
          </a:p>
          <a:p>
            <a:pPr marL="45750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starých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dětí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různé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učební</a:t>
            </a:r>
            <a:r>
              <a:rPr dirty="0" sz="20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plány,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podklady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atd.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9443" y="4188522"/>
            <a:ext cx="7996681" cy="392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u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některých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dětí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krátká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doba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hospitalizace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to,</a:t>
            </a:r>
            <a:r>
              <a:rPr dirty="0" sz="20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aby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vůbec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6948" y="4492986"/>
            <a:ext cx="1974061" cy="39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začalo</a:t>
            </a:r>
            <a:r>
              <a:rPr dirty="0" sz="20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výukou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9443" y="4898960"/>
            <a:ext cx="7594174" cy="1714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3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ítě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často</a:t>
            </a:r>
            <a:r>
              <a:rPr dirty="0" sz="2000" spc="-15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odcház</a:t>
            </a:r>
            <a:r>
              <a:rPr dirty="0" sz="2000" spc="532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na</a:t>
            </a:r>
            <a:r>
              <a:rPr dirty="0" sz="2000" spc="14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vyšetření</a:t>
            </a:r>
            <a:r>
              <a:rPr dirty="0" sz="2000" spc="573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nebo</a:t>
            </a:r>
            <a:r>
              <a:rPr dirty="0" sz="2000" spc="17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je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u</a:t>
            </a:r>
            <a:r>
              <a:rPr dirty="0" sz="2000" spc="13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něj</a:t>
            </a:r>
            <a:r>
              <a:rPr dirty="0" sz="2000" spc="27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BSJWRG+Comic Sans MS"/>
                <a:cs typeface="BSJWRG+Comic Sans MS"/>
              </a:rPr>
              <a:t>vizita,</a:t>
            </a:r>
          </a:p>
          <a:p>
            <a:pPr marL="45750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fyzioterapeut,</a:t>
            </a:r>
            <a:r>
              <a:rPr dirty="0" sz="2000" spc="-24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podstupuje</a:t>
            </a:r>
            <a:r>
              <a:rPr dirty="0" sz="2000" spc="-1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léčbu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–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nutná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velká</a:t>
            </a:r>
            <a:r>
              <a:rPr dirty="0" sz="20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flexibilita</a:t>
            </a:r>
          </a:p>
          <a:p>
            <a:pPr marL="45750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pedagogů</a:t>
            </a:r>
          </a:p>
          <a:p>
            <a:pPr marL="0" marR="0">
              <a:lnSpc>
                <a:spcPts val="2792"/>
              </a:lnSpc>
              <a:spcBef>
                <a:spcPts val="41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KFSET+Arial"/>
                <a:cs typeface="TKFSET+Arial"/>
              </a:rPr>
              <a:t>•</a:t>
            </a:r>
            <a:r>
              <a:rPr dirty="0" sz="2000" spc="24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studijn</a:t>
            </a:r>
            <a:r>
              <a:rPr dirty="0" sz="2000" spc="56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výkon</a:t>
            </a:r>
            <a:r>
              <a:rPr dirty="0" sz="2000" spc="-17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47ffd1"/>
                </a:solidFill>
                <a:latin typeface="CSBPKD+Comic Sans MS"/>
                <a:cs typeface="CSBPKD+Comic Sans MS"/>
              </a:rPr>
              <a:t>kolís</a:t>
            </a:r>
            <a:r>
              <a:rPr dirty="0" sz="2000" spc="427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,</a:t>
            </a:r>
            <a:r>
              <a:rPr dirty="0" sz="20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měn</a:t>
            </a:r>
            <a:r>
              <a:rPr dirty="0" sz="2000" spc="57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000" spc="14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závislost</a:t>
            </a:r>
            <a:r>
              <a:rPr dirty="0" sz="2000" spc="56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na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změnách</a:t>
            </a:r>
            <a:r>
              <a:rPr dirty="0" sz="20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jejich</a:t>
            </a:r>
          </a:p>
          <a:p>
            <a:pPr marL="45750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zdravotního</a:t>
            </a:r>
            <a:r>
              <a:rPr dirty="0" sz="20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000">
                <a:solidFill>
                  <a:srgbClr val="ffffff"/>
                </a:solidFill>
                <a:latin typeface="BSJWRG+Comic Sans MS"/>
                <a:cs typeface="BSJWRG+Comic Sans MS"/>
              </a:rPr>
              <a:t>stavu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9581" y="170564"/>
            <a:ext cx="7452441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Úkoly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školy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při</a:t>
            </a:r>
            <a:r>
              <a:rPr dirty="0" sz="3200" spc="1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zařízení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0766" y="908948"/>
            <a:ext cx="8228659" cy="2758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SJWRG+Comic Sans MS"/>
                <a:cs typeface="BSJWRG+Comic Sans MS"/>
              </a:rPr>
              <a:t>1.</a:t>
            </a:r>
            <a:r>
              <a:rPr dirty="0" sz="2400" spc="1208">
                <a:solidFill>
                  <a:srgbClr val="0000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brání</a:t>
            </a:r>
            <a:r>
              <a:rPr dirty="0" sz="2400" spc="66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aby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hospitalizace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způsobila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mezery</a:t>
            </a:r>
            <a:r>
              <a:rPr dirty="0" sz="24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jejich</a:t>
            </a:r>
          </a:p>
          <a:p>
            <a:pPr marL="4575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znalo</a:t>
            </a:r>
            <a:r>
              <a:rPr dirty="0" sz="2400" spc="44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tech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dovednostech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ve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vybraných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předmětech;</a:t>
            </a:r>
          </a:p>
          <a:p>
            <a:pPr marL="45750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snaž</a:t>
            </a:r>
            <a:r>
              <a:rPr dirty="0" sz="2400" spc="66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400" spc="65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aby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hospitalizac</a:t>
            </a:r>
            <a:r>
              <a:rPr dirty="0" sz="2400" spc="678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nebyl</a:t>
            </a:r>
            <a:r>
              <a:rPr dirty="0" sz="2400" spc="671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dětšt</a:t>
            </a:r>
            <a:r>
              <a:rPr dirty="0" sz="2400" spc="662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pacienti</a:t>
            </a:r>
          </a:p>
          <a:p>
            <a:pPr marL="45750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znevýhodněn</a:t>
            </a:r>
            <a:r>
              <a:rPr dirty="0" sz="2400" spc="673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oprot</a:t>
            </a:r>
            <a:r>
              <a:rPr dirty="0" sz="2400" spc="667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svým</a:t>
            </a:r>
            <a:r>
              <a:rPr dirty="0" sz="2400" spc="-14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zdravým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spolužákům</a:t>
            </a:r>
          </a:p>
          <a:p>
            <a:pPr marL="0" marR="0">
              <a:lnSpc>
                <a:spcPts val="334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SJWRG+Comic Sans MS"/>
                <a:cs typeface="BSJWRG+Comic Sans MS"/>
              </a:rPr>
              <a:t>2.</a:t>
            </a:r>
            <a:r>
              <a:rPr dirty="0" sz="2400" spc="824">
                <a:solidFill>
                  <a:srgbClr val="0000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spolupracuje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původní</a:t>
            </a:r>
            <a:r>
              <a:rPr dirty="0" sz="2400" spc="69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„kmenovou“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školou</a:t>
            </a:r>
            <a:r>
              <a:rPr dirty="0" sz="2400" spc="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zajišťuje</a:t>
            </a:r>
          </a:p>
          <a:p>
            <a:pPr marL="45750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dětem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plynulý</a:t>
            </a:r>
            <a:r>
              <a:rPr dirty="0" sz="2400" spc="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bezproblémový</a:t>
            </a:r>
            <a:r>
              <a:rPr dirty="0" sz="2400" spc="-2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návrat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do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školního</a:t>
            </a:r>
          </a:p>
          <a:p>
            <a:pPr marL="45750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života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0766" y="3672468"/>
            <a:ext cx="8025668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SJWRG+Comic Sans MS"/>
                <a:cs typeface="BSJWRG+Comic Sans MS"/>
              </a:rPr>
              <a:t>3.</a:t>
            </a:r>
            <a:r>
              <a:rPr dirty="0" sz="2400" spc="824">
                <a:solidFill>
                  <a:srgbClr val="0000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odvád</a:t>
            </a:r>
            <a:r>
              <a:rPr dirty="0" sz="2400" spc="685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pozornost</a:t>
            </a:r>
            <a:r>
              <a:rPr dirty="0" sz="2400" spc="-12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dítěte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od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nemoc</a:t>
            </a:r>
            <a:r>
              <a:rPr dirty="0" sz="2400" spc="683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od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obtíží,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které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8271" y="4038228"/>
            <a:ext cx="287983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léčba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někdy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přináší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0766" y="4506477"/>
            <a:ext cx="8336807" cy="192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BSJWRG+Comic Sans MS"/>
                <a:cs typeface="BSJWRG+Comic Sans MS"/>
              </a:rPr>
              <a:t>4.</a:t>
            </a:r>
            <a:r>
              <a:rPr dirty="0" sz="2400" spc="824">
                <a:solidFill>
                  <a:srgbClr val="0000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pomáhá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</a:t>
            </a:r>
            <a:r>
              <a:rPr dirty="0" sz="2400" spc="66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mimo</a:t>
            </a:r>
            <a:r>
              <a:rPr dirty="0" sz="2400" spc="13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samotnou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výuku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př</a:t>
            </a:r>
            <a:r>
              <a:rPr dirty="0" sz="2400" spc="673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řešení</a:t>
            </a:r>
            <a:r>
              <a:rPr dirty="0" sz="2400" spc="-23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obtíží</a:t>
            </a:r>
            <a:r>
              <a:rPr dirty="0" sz="2400" spc="66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s</a:t>
            </a:r>
          </a:p>
          <a:p>
            <a:pPr marL="4575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nimiž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se</a:t>
            </a:r>
            <a:r>
              <a:rPr dirty="0" sz="2400" spc="-21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2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nemocnic</a:t>
            </a:r>
            <a:r>
              <a:rPr dirty="0" sz="2400" spc="699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setkává</a:t>
            </a:r>
            <a:r>
              <a:rPr dirty="0" sz="2400" spc="681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usnadňuje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mu</a:t>
            </a:r>
            <a:r>
              <a:rPr dirty="0" sz="2400" spc="17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adaptování</a:t>
            </a:r>
          </a:p>
          <a:p>
            <a:pPr marL="457504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se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na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hospitalizaci</a:t>
            </a:r>
            <a:r>
              <a:rPr dirty="0" sz="2400" spc="665">
                <a:solidFill>
                  <a:srgbClr val="47ffd1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pomáhá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mu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překonat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odloučen</a:t>
            </a:r>
            <a:r>
              <a:rPr dirty="0" sz="2400" spc="695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od</a:t>
            </a:r>
          </a:p>
          <a:p>
            <a:pPr marL="45750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rodiny</a:t>
            </a:r>
            <a:r>
              <a:rPr dirty="0" sz="2400" spc="68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kamarádů</a:t>
            </a:r>
            <a:r>
              <a:rPr dirty="0" sz="2400" spc="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spolužák</a:t>
            </a:r>
            <a:r>
              <a:rPr dirty="0" sz="2400" spc="5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zbavuje</a:t>
            </a:r>
            <a:r>
              <a:rPr dirty="0" sz="2400" spc="-29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ho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strachu</a:t>
            </a:r>
            <a:r>
              <a:rPr dirty="0" sz="2400" spc="-1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z</a:t>
            </a:r>
          </a:p>
          <a:p>
            <a:pPr marL="457504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nemoci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umožňuje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zvládat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nepříjemné</a:t>
            </a:r>
            <a:r>
              <a:rPr dirty="0" sz="2400" spc="-2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výkony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0476" y="211584"/>
            <a:ext cx="7766222" cy="533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Pedagogové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školy</a:t>
            </a:r>
            <a:r>
              <a:rPr dirty="0" sz="2800" spc="24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při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zdravotnickém</a:t>
            </a:r>
            <a:r>
              <a:rPr dirty="0" sz="2800" spc="38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2800" b="1">
                <a:solidFill>
                  <a:srgbClr val="e3851d"/>
                </a:solidFill>
                <a:latin typeface="AUAPER+Comic Sans MS Bold"/>
                <a:cs typeface="AUAPER+Comic Sans MS Bold"/>
              </a:rPr>
              <a:t>zařízení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3613" y="1053729"/>
            <a:ext cx="8196337" cy="1926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Učitelé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jsou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plnohodnotným</a:t>
            </a:r>
            <a:r>
              <a:rPr dirty="0" sz="2400" spc="70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členy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multidiscip</a:t>
            </a:r>
            <a:r>
              <a:rPr dirty="0" sz="2400" spc="616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nárního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týmu</a:t>
            </a:r>
            <a:r>
              <a:rPr dirty="0" sz="2400" spc="67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tedy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neplní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svou</a:t>
            </a:r>
            <a:r>
              <a:rPr dirty="0" sz="2400" spc="-17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výchovně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vzdělávac</a:t>
            </a:r>
            <a:r>
              <a:rPr dirty="0" sz="2400" spc="66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roli,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ale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bere</a:t>
            </a:r>
            <a:r>
              <a:rPr dirty="0" sz="2400" spc="-18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úvah</a:t>
            </a:r>
            <a:r>
              <a:rPr dirty="0" sz="2400" spc="19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že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nemoc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je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obvykle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záležitost</a:t>
            </a:r>
            <a:r>
              <a:rPr dirty="0" sz="2400" spc="64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psychosomaticko</a:t>
            </a:r>
            <a:r>
              <a:rPr dirty="0" sz="2400" spc="1974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proto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mus</a:t>
            </a:r>
            <a:r>
              <a:rPr dirty="0" sz="2400" spc="67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do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jisté</a:t>
            </a:r>
            <a:r>
              <a:rPr dirty="0" sz="2400" spc="-2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míry</a:t>
            </a:r>
          </a:p>
          <a:p>
            <a:pPr marL="34290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plnit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i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roli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psychologa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 spc="-1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psychoterapeut</a:t>
            </a:r>
            <a:r>
              <a:rPr dirty="0" sz="2400" spc="5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613" y="3207395"/>
            <a:ext cx="8065304" cy="1560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Podstatné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je,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berou</a:t>
            </a:r>
            <a:r>
              <a:rPr dirty="0" sz="2400" spc="-2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dětskeho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pacienta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jako</a:t>
            </a:r>
            <a:r>
              <a:rPr dirty="0" sz="2400" spc="-1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cele</a:t>
            </a:r>
            <a:r>
              <a:rPr dirty="0" sz="2400" spc="59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,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věnuj</a:t>
            </a:r>
            <a:r>
              <a:rPr dirty="0" sz="2400" spc="65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400" spc="-1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jeho</a:t>
            </a:r>
            <a:r>
              <a:rPr dirty="0" sz="2400" spc="-21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učení,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snaž</a:t>
            </a:r>
            <a:r>
              <a:rPr dirty="0" sz="2400" spc="65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se,</a:t>
            </a:r>
            <a:r>
              <a:rPr dirty="0" sz="2400" spc="-16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aby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400" spc="-1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cítil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lépe,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</a:p>
          <a:p>
            <a:pPr marL="34290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chtě</a:t>
            </a:r>
            <a:r>
              <a:rPr dirty="0" sz="2400" spc="64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učit</a:t>
            </a:r>
            <a:r>
              <a:rPr dirty="0" sz="2400" spc="66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 spc="707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pokud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to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možné,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aby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400" spc="-19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vrátil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domů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lepším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stavu,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než</a:t>
            </a:r>
            <a:r>
              <a:rPr dirty="0" sz="2400" spc="-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byl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hospitalizací.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3613" y="5239522"/>
            <a:ext cx="8088535" cy="1194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Jeden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učitel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vyučuje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řadu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rozdílných</a:t>
            </a:r>
            <a:r>
              <a:rPr dirty="0" sz="2400" spc="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předmětů</a:t>
            </a:r>
            <a:r>
              <a:rPr dirty="0" sz="2400" spc="-1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pro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rozdílně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početné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skupiny</a:t>
            </a:r>
            <a:r>
              <a:rPr dirty="0" sz="2400" spc="14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žáků:</a:t>
            </a:r>
            <a:r>
              <a:rPr dirty="0" sz="2400" spc="-18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nemocnici</a:t>
            </a:r>
            <a:r>
              <a:rPr dirty="0" sz="2400" spc="14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proto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převládá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individuální</a:t>
            </a:r>
            <a:r>
              <a:rPr dirty="0" sz="2400" spc="3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výuka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č</a:t>
            </a:r>
            <a:r>
              <a:rPr dirty="0" sz="2400" spc="68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v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malých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skupinách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dětí.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4808" y="271529"/>
            <a:ext cx="7609239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Právní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ukotvení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spc="-11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</a:t>
            </a:r>
            <a:r>
              <a:rPr dirty="0" sz="3200" spc="18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QICMGR+Comic Sans MS Bold"/>
                <a:cs typeface="QICMGR+Comic Sans MS Bold"/>
              </a:rPr>
              <a:t>nemocnici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018" y="1204859"/>
            <a:ext cx="8216887" cy="1157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Umožňuje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zákon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561/2004</a:t>
            </a:r>
            <a:r>
              <a:rPr dirty="0" sz="2400" spc="-2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Sb.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(školský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zákon)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</a:p>
          <a:p>
            <a:pPr marL="213359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specifikuje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Vyhláška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č.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73/2005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Sb.,</a:t>
            </a:r>
            <a:r>
              <a:rPr dirty="0" sz="2400" spc="-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vzdělávání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dětí,</a:t>
            </a:r>
          </a:p>
          <a:p>
            <a:pPr marL="213359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studentů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speciálními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vzdělávacími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potřebami…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2018" y="2595001"/>
            <a:ext cx="8059485" cy="8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66"/>
                </a:solidFill>
                <a:latin typeface="AVQUIS+Microsoft YaHei"/>
                <a:cs typeface="AVQUIS+Microsoft YaHei"/>
              </a:rPr>
              <a:t>§</a:t>
            </a:r>
            <a:r>
              <a:rPr dirty="0" sz="2400" spc="112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66"/>
                </a:solidFill>
                <a:latin typeface="BSJWRG+Comic Sans MS"/>
                <a:cs typeface="BSJWRG+Comic Sans MS"/>
              </a:rPr>
              <a:t>4</a:t>
            </a:r>
            <a:r>
              <a:rPr dirty="0" sz="2400">
                <a:solidFill>
                  <a:srgbClr val="ffff66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této</a:t>
            </a:r>
            <a:r>
              <a:rPr dirty="0" sz="2400" spc="-2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vyhlášky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stanoví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podmínky</a:t>
            </a:r>
            <a:r>
              <a:rPr dirty="0" sz="2400" spc="24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k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zařazování</a:t>
            </a:r>
            <a:r>
              <a:rPr dirty="0" sz="2400" spc="-21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žáků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do</a:t>
            </a:r>
          </a:p>
          <a:p>
            <a:pPr marL="213359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zdravotnických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zařízení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2018" y="3289945"/>
            <a:ext cx="6954561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66"/>
                </a:solidFill>
                <a:latin typeface="AVQUIS+Microsoft YaHei"/>
                <a:cs typeface="AVQUIS+Microsoft YaHei"/>
              </a:rPr>
              <a:t>§</a:t>
            </a:r>
            <a:r>
              <a:rPr dirty="0" sz="2400" spc="112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66"/>
                </a:solidFill>
                <a:latin typeface="BSJWRG+Comic Sans MS"/>
                <a:cs typeface="BSJWRG+Comic Sans MS"/>
              </a:rPr>
              <a:t>10</a:t>
            </a:r>
            <a:r>
              <a:rPr dirty="0" sz="2400" spc="-10">
                <a:solidFill>
                  <a:srgbClr val="ffff66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uvádí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počty</a:t>
            </a:r>
            <a:r>
              <a:rPr dirty="0" sz="2400" spc="-11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žáků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těchto</a:t>
            </a:r>
            <a:r>
              <a:rPr dirty="0" sz="2400" spc="-27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školách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66"/>
                </a:solidFill>
                <a:latin typeface="CSBPKD+Comic Sans MS"/>
                <a:cs typeface="CSBPKD+Comic Sans MS"/>
              </a:rPr>
              <a:t>třídách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018" y="3985270"/>
            <a:ext cx="7973787" cy="1853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základní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nemocnici</a:t>
            </a:r>
            <a:r>
              <a:rPr dirty="0" sz="2400" spc="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vyučuje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podle:</a:t>
            </a:r>
          </a:p>
          <a:p>
            <a:pPr marL="0" marR="0">
              <a:lnSpc>
                <a:spcPts val="2735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učebních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plánů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osnov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(ŠVP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dle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RVP)</a:t>
            </a:r>
            <a:r>
              <a:rPr dirty="0" sz="2400" spc="-1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redukovaných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</a:p>
          <a:p>
            <a:pPr marL="211836" marR="0">
              <a:lnSpc>
                <a:spcPts val="2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upravených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základě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zdravotního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stavu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žáků</a:t>
            </a:r>
          </a:p>
          <a:p>
            <a:pPr marL="0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časového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rozvrhu,</a:t>
            </a:r>
            <a:r>
              <a:rPr dirty="0" sz="2400" spc="-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povoleného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jednotlivým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žákům</a:t>
            </a:r>
          </a:p>
          <a:p>
            <a:pPr marL="211836" marR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lékařem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2018" y="5722909"/>
            <a:ext cx="5837418" cy="8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časové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náročnosti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léčebného</a:t>
            </a:r>
            <a:r>
              <a:rPr dirty="0" sz="2400" spc="-3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režimu</a:t>
            </a:r>
          </a:p>
          <a:p>
            <a:pPr marL="0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učebnách,</a:t>
            </a:r>
            <a:r>
              <a:rPr dirty="0" sz="2400" spc="-25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odděleních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pokojích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236" y="233683"/>
            <a:ext cx="8554749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Vyhláška</a:t>
            </a:r>
            <a:r>
              <a:rPr dirty="0" sz="3200" spc="-17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73/2005</a:t>
            </a:r>
            <a:r>
              <a:rPr dirty="0" sz="3200" spc="-41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Sb.,</a:t>
            </a:r>
            <a:r>
              <a:rPr dirty="0" sz="3200" spc="28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paragraf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4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 </a:t>
            </a:r>
            <a:r>
              <a:rPr dirty="0" sz="3200">
                <a:solidFill>
                  <a:srgbClr val="e3851d"/>
                </a:solidFill>
                <a:latin typeface="CSBPKD+Comic Sans MS"/>
                <a:cs typeface="CSBPKD+Comic Sans MS"/>
              </a:rPr>
              <a:t>detailněji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769" y="981466"/>
            <a:ext cx="8925185" cy="4221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„V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</a:t>
            </a:r>
            <a:r>
              <a:rPr dirty="0" sz="2400" spc="67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z</a:t>
            </a:r>
            <a:r>
              <a:rPr dirty="0" sz="2400" spc="5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řízen</a:t>
            </a:r>
            <a:r>
              <a:rPr dirty="0" sz="2400" spc="65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mohou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vzdělávat</a:t>
            </a:r>
          </a:p>
          <a:p>
            <a:pPr marL="34290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žác</a:t>
            </a:r>
            <a:r>
              <a:rPr dirty="0" sz="2400" spc="66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se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zdravotním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oslabením</a:t>
            </a:r>
            <a:r>
              <a:rPr dirty="0" sz="2400" spc="-3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nebo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žác</a:t>
            </a:r>
            <a:r>
              <a:rPr dirty="0" sz="2400" spc="66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dlouhodobě</a:t>
            </a:r>
            <a:r>
              <a:rPr dirty="0" sz="2400" spc="2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nemocní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umístěn</a:t>
            </a:r>
            <a:r>
              <a:rPr dirty="0" sz="2400" spc="67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v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tomto</a:t>
            </a:r>
            <a:r>
              <a:rPr dirty="0" sz="2400" spc="-11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zařízení</a:t>
            </a:r>
            <a:r>
              <a:rPr dirty="0" sz="2400" spc="65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pokud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to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jejich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zdravotn</a:t>
            </a:r>
            <a:r>
              <a:rPr dirty="0" sz="2400" spc="677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stav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umožňuj</a:t>
            </a:r>
            <a:r>
              <a:rPr dirty="0" sz="2400" spc="1908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ZŠ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mohou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poskytovat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podle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svých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možností</a:t>
            </a:r>
            <a:r>
              <a:rPr dirty="0" sz="2400" spc="-16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individuáln</a:t>
            </a:r>
            <a:r>
              <a:rPr dirty="0" sz="2400" spc="7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konzultace</a:t>
            </a:r>
            <a:r>
              <a:rPr dirty="0" sz="2400" spc="-1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všeobecně</a:t>
            </a:r>
            <a:r>
              <a:rPr dirty="0" sz="2400" spc="-1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vzdělávacích</a:t>
            </a:r>
          </a:p>
          <a:p>
            <a:pPr marL="34290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předmětech</a:t>
            </a:r>
            <a:r>
              <a:rPr dirty="0" sz="2400" spc="138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žákům</a:t>
            </a:r>
            <a:r>
              <a:rPr dirty="0" sz="2400" spc="-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SŠ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umístěným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v</a:t>
            </a:r>
            <a:r>
              <a:rPr dirty="0" sz="2400" spc="-12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tomto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zdravotnickém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zařízení.“</a:t>
            </a:r>
          </a:p>
          <a:p>
            <a:pPr marL="0" marR="0">
              <a:lnSpc>
                <a:spcPts val="3344"/>
              </a:lnSpc>
              <a:spcBef>
                <a:spcPts val="377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„K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zařazen</a:t>
            </a:r>
            <a:r>
              <a:rPr dirty="0" sz="2400" spc="649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př</a:t>
            </a:r>
            <a:r>
              <a:rPr dirty="0" sz="2400" spc="68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zdravotnickém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</a:t>
            </a:r>
            <a:r>
              <a:rPr dirty="0" sz="2400" spc="66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vyžaduje</a:t>
            </a:r>
          </a:p>
          <a:p>
            <a:pPr marL="34290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doporučení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ošetřujícího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lékaře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a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souhlas</a:t>
            </a:r>
            <a:r>
              <a:rPr dirty="0" sz="2400" spc="-13">
                <a:solidFill>
                  <a:srgbClr val="ffff00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zákonného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zástupce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žák</a:t>
            </a:r>
            <a:r>
              <a:rPr dirty="0" sz="2400" spc="509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.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Rozsah</a:t>
            </a:r>
            <a:r>
              <a:rPr dirty="0" sz="2400" spc="-16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a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organizac</a:t>
            </a:r>
            <a:r>
              <a:rPr dirty="0" sz="2400" spc="68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výuky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žáka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určuje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ředitel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dohodě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ošetřujícím</a:t>
            </a:r>
            <a:r>
              <a:rPr dirty="0" sz="2400" spc="-1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lékařem.“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769" y="5208661"/>
            <a:ext cx="8823384" cy="15602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„Žá</a:t>
            </a:r>
            <a:r>
              <a:rPr dirty="0" sz="2400" spc="195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který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je</a:t>
            </a:r>
            <a:r>
              <a:rPr dirty="0" sz="2400" spc="-13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ze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zdravotních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důvodů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umístěn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do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zdr</a:t>
            </a:r>
            <a:r>
              <a:rPr dirty="0" sz="2400" spc="506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votnického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zařízení</a:t>
            </a:r>
            <a:r>
              <a:rPr dirty="0" sz="2400" spc="64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nepřestává</a:t>
            </a:r>
            <a:r>
              <a:rPr dirty="0" sz="2400" spc="-1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být</a:t>
            </a:r>
            <a:r>
              <a:rPr dirty="0" sz="2400" spc="-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žákem</a:t>
            </a:r>
            <a:r>
              <a:rPr dirty="0" sz="2400" spc="-2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původní</a:t>
            </a:r>
            <a:r>
              <a:rPr dirty="0" sz="2400" spc="70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BSJWRG+Comic Sans MS"/>
                <a:cs typeface="BSJWRG+Comic Sans MS"/>
              </a:rPr>
              <a:t>tj.</a:t>
            </a:r>
          </a:p>
          <a:p>
            <a:pPr marL="34290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kmenové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 spc="606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Žákem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nemocnici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se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stává</a:t>
            </a:r>
            <a:r>
              <a:rPr dirty="0" sz="2400" spc="-13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BSJWRG+Comic Sans MS"/>
                <a:cs typeface="BSJWRG+Comic Sans MS"/>
              </a:rPr>
              <a:t>na</a:t>
            </a:r>
          </a:p>
          <a:p>
            <a:pPr marL="34290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přechodnou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47ffd1"/>
                </a:solidFill>
                <a:latin typeface="CSBPKD+Comic Sans MS"/>
                <a:cs typeface="CSBPKD+Comic Sans MS"/>
              </a:rPr>
              <a:t>dob</a:t>
            </a:r>
            <a:r>
              <a:rPr dirty="0" sz="2400" spc="537">
                <a:solidFill>
                  <a:srgbClr val="47ffd1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.“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5716" y="228476"/>
            <a:ext cx="7861711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Příklad</a:t>
            </a:r>
            <a:r>
              <a:rPr dirty="0" sz="3200" spc="-15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vzdělávání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při</a:t>
            </a:r>
            <a:r>
              <a:rPr dirty="0" sz="3200" spc="-11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onkologické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léčbě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8158" y="716537"/>
            <a:ext cx="6377753" cy="605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(Speciální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ZŠ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FN</a:t>
            </a:r>
            <a:r>
              <a:rPr dirty="0" sz="3200" b="1">
                <a:solidFill>
                  <a:srgbClr val="ff6600"/>
                </a:solidFill>
                <a:latin typeface="AUAPER+Comic Sans MS Bold"/>
                <a:cs typeface="AUAPE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QICMGR+Comic Sans MS Bold"/>
                <a:cs typeface="QICMGR+Comic Sans MS Bold"/>
              </a:rPr>
              <a:t>Motol,</a:t>
            </a:r>
            <a:r>
              <a:rPr dirty="0" sz="3200" b="1">
                <a:solidFill>
                  <a:srgbClr val="ff6600"/>
                </a:solidFill>
                <a:latin typeface="QICMGR+Comic Sans MS Bold"/>
                <a:cs typeface="QICMGR+Comic Sans MS Bold"/>
              </a:rPr>
              <a:t> </a:t>
            </a:r>
            <a:r>
              <a:rPr dirty="0" sz="3200" b="1">
                <a:solidFill>
                  <a:srgbClr val="ff6600"/>
                </a:solidFill>
                <a:latin typeface="QICMGR+Comic Sans MS Bold"/>
                <a:cs typeface="QICMGR+Comic Sans MS Bold"/>
              </a:rPr>
              <a:t>Praha)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0494" y="1681280"/>
            <a:ext cx="5984630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400" spc="14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výuka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možná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celou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dobu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léčby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0494" y="2376815"/>
            <a:ext cx="8085133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závisí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intenzitě</a:t>
            </a:r>
            <a:r>
              <a:rPr dirty="0" sz="2400" spc="-2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léčby</a:t>
            </a:r>
            <a:r>
              <a:rPr dirty="0" sz="2400" spc="-14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3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aktuálním</a:t>
            </a:r>
            <a:r>
              <a:rPr dirty="0" sz="2400" spc="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zdravotním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stavu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3854" y="2724286"/>
            <a:ext cx="1038076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dítěte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494" y="3419485"/>
            <a:ext cx="7524995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rozsah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zátěže</a:t>
            </a:r>
            <a:r>
              <a:rPr dirty="0" sz="2400" spc="-4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400" spc="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prací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stanoví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ošetřující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lékař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0494" y="4114428"/>
            <a:ext cx="7869002" cy="1158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zájmu</a:t>
            </a:r>
            <a:r>
              <a:rPr dirty="0" sz="2400" spc="-21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plynulé</a:t>
            </a:r>
            <a:r>
              <a:rPr dirty="0" sz="2400" spc="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návaznosti</a:t>
            </a:r>
            <a:r>
              <a:rPr dirty="0" sz="2400" spc="-11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na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práci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kmenové</a:t>
            </a:r>
            <a:r>
              <a:rPr dirty="0" sz="2400" spc="-1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školy</a:t>
            </a:r>
            <a:r>
              <a:rPr dirty="0" sz="2400" spc="15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je</a:t>
            </a:r>
          </a:p>
          <a:p>
            <a:pPr marL="213359" marR="0">
              <a:lnSpc>
                <a:spcPts val="2736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vhodné,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má</a:t>
            </a:r>
            <a:r>
              <a:rPr dirty="0" sz="2400">
                <a:solidFill>
                  <a:srgbClr val="ffffff"/>
                </a:solidFill>
                <a:latin typeface="BSJWRG+Comic Sans MS"/>
                <a:cs typeface="BSJWRG+Comic Sans MS"/>
              </a:rPr>
              <a:t>-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li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sebou</a:t>
            </a:r>
            <a:r>
              <a:rPr dirty="0" sz="2400" spc="-13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informace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posledním</a:t>
            </a:r>
          </a:p>
          <a:p>
            <a:pPr marL="213359" marR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probíraném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učivu,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učebnice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 spc="-18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školní</a:t>
            </a:r>
            <a:r>
              <a:rPr dirty="0" sz="2400" spc="2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pracovní</a:t>
            </a:r>
            <a:r>
              <a:rPr dirty="0" sz="2400" spc="27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potřeby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0494" y="5504336"/>
            <a:ext cx="8286091" cy="46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QQKAG+Wingdings"/>
                <a:cs typeface="DQQKAG+Wingdings"/>
              </a:rPr>
              <a:t>⚫</a:t>
            </a:r>
            <a:r>
              <a:rPr dirty="0" sz="2400" spc="1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speciální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ZŠ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při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FNM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posílá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zprávu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</a:t>
            </a:r>
            <a:r>
              <a:rPr dirty="0" sz="2400" spc="-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výuce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klasifikaci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3854" y="5852449"/>
            <a:ext cx="5820974" cy="462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za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uplynulé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období</a:t>
            </a:r>
            <a:r>
              <a:rPr dirty="0" sz="2400" spc="12">
                <a:solidFill>
                  <a:srgbClr val="ffffff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kmenové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SBPKD+Comic Sans MS"/>
                <a:cs typeface="CSBPKD+Comic Sans MS"/>
              </a:rPr>
              <a:t>škole</a:t>
            </a:r>
            <a:r>
              <a:rPr dirty="0" sz="2400" spc="12">
                <a:solidFill>
                  <a:srgbClr val="ffff00"/>
                </a:solidFill>
                <a:latin typeface="CSBPKD+Comic Sans MS"/>
                <a:cs typeface="CSBPKD+Comic Sans MS"/>
              </a:rPr>
              <a:t> </a:t>
            </a:r>
            <a:r>
              <a:rPr dirty="0" sz="2400">
                <a:solidFill>
                  <a:srgbClr val="ffffff"/>
                </a:solidFill>
                <a:latin typeface="CSBPKD+Comic Sans MS"/>
                <a:cs typeface="CSBPKD+Comic Sans MS"/>
              </a:rPr>
              <a:t>dítěte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doc2pdf</dc:creator>
  <cp:lastModifiedBy>doc2pdf</cp:lastModifiedBy>
  <cp:revision>1</cp:revision>
  <dcterms:modified xsi:type="dcterms:W3CDTF">2021-05-06T07:12:37+00:00</dcterms:modified>
</cp:coreProperties>
</file>