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6" r:id="rId2"/>
    <p:sldMasterId id="2147483708" r:id="rId3"/>
  </p:sldMasterIdLst>
  <p:sldIdLst>
    <p:sldId id="256" r:id="rId4"/>
    <p:sldId id="258" r:id="rId5"/>
    <p:sldId id="259" r:id="rId6"/>
    <p:sldId id="291" r:id="rId7"/>
    <p:sldId id="298" r:id="rId8"/>
    <p:sldId id="306" r:id="rId9"/>
    <p:sldId id="272" r:id="rId10"/>
    <p:sldId id="277" r:id="rId11"/>
    <p:sldId id="274" r:id="rId12"/>
    <p:sldId id="273" r:id="rId13"/>
    <p:sldId id="275" r:id="rId14"/>
    <p:sldId id="310" r:id="rId15"/>
    <p:sldId id="308" r:id="rId16"/>
    <p:sldId id="313" r:id="rId17"/>
    <p:sldId id="278" r:id="rId18"/>
    <p:sldId id="279" r:id="rId19"/>
    <p:sldId id="309" r:id="rId20"/>
    <p:sldId id="312" r:id="rId21"/>
    <p:sldId id="299" r:id="rId22"/>
    <p:sldId id="300" r:id="rId23"/>
    <p:sldId id="301" r:id="rId24"/>
    <p:sldId id="302" r:id="rId25"/>
    <p:sldId id="303" r:id="rId26"/>
    <p:sldId id="304" r:id="rId27"/>
    <p:sldId id="30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3665101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504920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4209474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2794159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2534372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cs-CZ"/>
              <a:t>Kliknutím lze upravit styl.</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4201991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349514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45127" y="2507550"/>
            <a:ext cx="5156200"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2507550"/>
            <a:ext cx="5181601"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D84708D1-959D-4A8B-A8C8-828583868ECD}" type="datetimeFigureOut">
              <a:rPr lang="cs-CZ" smtClean="0"/>
              <a:t>21.02.2021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6CB2D9-484B-4D57-8D61-624BD4D8A9D9}" type="slidenum">
              <a:rPr lang="cs-CZ" smtClean="0"/>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6645062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Jenom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84708D1-959D-4A8B-A8C8-828583868ECD}" type="datetimeFigureOut">
              <a:rPr lang="cs-CZ" smtClean="0"/>
              <a:t>21.02.2021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6CB2D9-484B-4D57-8D61-624BD4D8A9D9}" type="slidenum">
              <a:rPr lang="cs-CZ" smtClean="0"/>
              <a:t>‹#›</a:t>
            </a:fld>
            <a:endParaRPr lang="cs-CZ"/>
          </a:p>
        </p:txBody>
      </p:sp>
      <p:sp>
        <p:nvSpPr>
          <p:cNvPr id="6" name="Title 5"/>
          <p:cNvSpPr>
            <a:spLocks noGrp="1"/>
          </p:cNvSpPr>
          <p:nvPr>
            <p:ph type="title"/>
          </p:nvPr>
        </p:nvSpPr>
        <p:spPr/>
        <p:txBody>
          <a:bodyPr/>
          <a:lstStyle/>
          <a:p>
            <a:r>
              <a:rPr lang="cs-CZ"/>
              <a:t>Kliknutím lze upravit styl.</a:t>
            </a:r>
            <a:endParaRPr lang="en-US"/>
          </a:p>
        </p:txBody>
      </p:sp>
    </p:spTree>
    <p:extLst>
      <p:ext uri="{BB962C8B-B14F-4D97-AF65-F5344CB8AC3E}">
        <p14:creationId xmlns:p14="http://schemas.microsoft.com/office/powerpoint/2010/main" val="10129048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708D1-959D-4A8B-A8C8-828583868ECD}" type="datetimeFigureOut">
              <a:rPr lang="cs-CZ" smtClean="0"/>
              <a:t>21.02.2021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9070843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cs-CZ"/>
              <a:t>Kliknutím lze upravit styl.</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152626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24754038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cs-CZ"/>
              <a:t>Kliknutím lze upravit styl.</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3065397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601164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3810613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60676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374356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60784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14584029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Upravte styly předlohy textu.</a:t>
            </a:r>
          </a:p>
        </p:txBody>
      </p:sp>
      <p:sp>
        <p:nvSpPr>
          <p:cNvPr id="6" name="Content Placeholder 5"/>
          <p:cNvSpPr>
            <a:spLocks noGrp="1"/>
          </p:cNvSpPr>
          <p:nvPr>
            <p:ph sz="quarter" idx="4"/>
          </p:nvPr>
        </p:nvSpPr>
        <p:spPr>
          <a:xfrm>
            <a:off x="599088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84708D1-959D-4A8B-A8C8-828583868ECD}" type="datetimeFigureOut">
              <a:rPr lang="cs-CZ" smtClean="0"/>
              <a:t>21.02.2021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7737713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84708D1-959D-4A8B-A8C8-828583868ECD}" type="datetimeFigureOut">
              <a:rPr lang="cs-CZ" smtClean="0"/>
              <a:t>21.02.2021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22909946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708D1-959D-4A8B-A8C8-828583868ECD}" type="datetimeFigureOut">
              <a:rPr lang="cs-CZ" smtClean="0"/>
              <a:t>21.02.2021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264405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cs-CZ"/>
              <a:t>Kliknutím lze upravit styl.</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33970875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7029760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47429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18545046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4708D1-959D-4A8B-A8C8-828583868ECD}" type="datetimeFigureOut">
              <a:rPr lang="cs-CZ" smtClean="0"/>
              <a:t>21.02.2021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6CB2D9-484B-4D57-8D61-624BD4D8A9D9}"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22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325511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45127" y="2507550"/>
            <a:ext cx="5156200"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2507550"/>
            <a:ext cx="5181601"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D84708D1-959D-4A8B-A8C8-828583868ECD}" type="datetimeFigureOut">
              <a:rPr lang="cs-CZ" smtClean="0"/>
              <a:t>21.02.2021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6CB2D9-484B-4D57-8D61-624BD4D8A9D9}" type="slidenum">
              <a:rPr lang="cs-CZ" smtClean="0"/>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3218946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Jenom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84708D1-959D-4A8B-A8C8-828583868ECD}" type="datetimeFigureOut">
              <a:rPr lang="cs-CZ" smtClean="0"/>
              <a:t>21.02.2021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6CB2D9-484B-4D57-8D61-624BD4D8A9D9}" type="slidenum">
              <a:rPr lang="cs-CZ" smtClean="0"/>
              <a:t>‹#›</a:t>
            </a:fld>
            <a:endParaRPr lang="cs-CZ"/>
          </a:p>
        </p:txBody>
      </p:sp>
      <p:sp>
        <p:nvSpPr>
          <p:cNvPr id="6" name="Title 5"/>
          <p:cNvSpPr>
            <a:spLocks noGrp="1"/>
          </p:cNvSpPr>
          <p:nvPr>
            <p:ph type="title"/>
          </p:nvPr>
        </p:nvSpPr>
        <p:spPr/>
        <p:txBody>
          <a:bodyPr/>
          <a:lstStyle/>
          <a:p>
            <a:r>
              <a:rPr lang="cs-CZ"/>
              <a:t>Kliknutím lze upravit styl.</a:t>
            </a:r>
            <a:endParaRPr lang="en-US"/>
          </a:p>
        </p:txBody>
      </p:sp>
    </p:spTree>
    <p:extLst>
      <p:ext uri="{BB962C8B-B14F-4D97-AF65-F5344CB8AC3E}">
        <p14:creationId xmlns:p14="http://schemas.microsoft.com/office/powerpoint/2010/main" val="4018854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708D1-959D-4A8B-A8C8-828583868ECD}" type="datetimeFigureOut">
              <a:rPr lang="cs-CZ" smtClean="0"/>
              <a:t>21.02.2021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18581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cs-CZ"/>
              <a:t>Kliknutím lze upravit styl.</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145517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cs-CZ"/>
              <a:t>Kliknutím lze upravit styl.</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84708D1-959D-4A8B-A8C8-828583868ECD}" type="datetimeFigureOut">
              <a:rPr lang="cs-CZ" smtClean="0"/>
              <a:t>21.02.2021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6CB2D9-484B-4D57-8D61-624BD4D8A9D9}" type="slidenum">
              <a:rPr lang="cs-CZ" smtClean="0"/>
              <a:t>‹#›</a:t>
            </a:fld>
            <a:endParaRPr lang="cs-CZ"/>
          </a:p>
        </p:txBody>
      </p:sp>
    </p:spTree>
    <p:extLst>
      <p:ext uri="{BB962C8B-B14F-4D97-AF65-F5344CB8AC3E}">
        <p14:creationId xmlns:p14="http://schemas.microsoft.com/office/powerpoint/2010/main" val="1899278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84708D1-959D-4A8B-A8C8-828583868ECD}" type="datetimeFigureOut">
              <a:rPr lang="cs-CZ" smtClean="0"/>
              <a:t>21.02.2021</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B6CB2D9-484B-4D57-8D61-624BD4D8A9D9}" type="slidenum">
              <a:rPr lang="cs-CZ" smtClean="0"/>
              <a:t>‹#›</a:t>
            </a:fld>
            <a:endParaRPr lang="cs-CZ"/>
          </a:p>
        </p:txBody>
      </p:sp>
    </p:spTree>
    <p:extLst>
      <p:ext uri="{BB962C8B-B14F-4D97-AF65-F5344CB8AC3E}">
        <p14:creationId xmlns:p14="http://schemas.microsoft.com/office/powerpoint/2010/main" val="477395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84708D1-959D-4A8B-A8C8-828583868ECD}" type="datetimeFigureOut">
              <a:rPr lang="cs-CZ" smtClean="0"/>
              <a:t>21.02.2021</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B6CB2D9-484B-4D57-8D61-624BD4D8A9D9}" type="slidenum">
              <a:rPr lang="cs-CZ" smtClean="0"/>
              <a:t>‹#›</a:t>
            </a:fld>
            <a:endParaRPr lang="cs-CZ"/>
          </a:p>
        </p:txBody>
      </p:sp>
    </p:spTree>
    <p:extLst>
      <p:ext uri="{BB962C8B-B14F-4D97-AF65-F5344CB8AC3E}">
        <p14:creationId xmlns:p14="http://schemas.microsoft.com/office/powerpoint/2010/main" val="307104604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84708D1-959D-4A8B-A8C8-828583868ECD}" type="datetimeFigureOut">
              <a:rPr lang="cs-CZ" smtClean="0"/>
              <a:t>21.02.2021</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B6CB2D9-484B-4D57-8D61-624BD4D8A9D9}"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81334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hyperlink" Target="https://dl1.cuni.cz/mod/choice/view.php?id=493203"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9CA104-DF07-470A-B5CB-B4E6F398B094}"/>
              </a:ext>
            </a:extLst>
          </p:cNvPr>
          <p:cNvSpPr>
            <a:spLocks noGrp="1"/>
          </p:cNvSpPr>
          <p:nvPr>
            <p:ph type="ctrTitle"/>
          </p:nvPr>
        </p:nvSpPr>
        <p:spPr/>
        <p:txBody>
          <a:bodyPr/>
          <a:lstStyle/>
          <a:p>
            <a:r>
              <a:rPr lang="cs-CZ" b="1" dirty="0">
                <a:latin typeface="+mn-lt"/>
              </a:rPr>
              <a:t>Sociální psychologie II. </a:t>
            </a:r>
          </a:p>
        </p:txBody>
      </p:sp>
      <p:sp>
        <p:nvSpPr>
          <p:cNvPr id="3" name="Podnadpis 2">
            <a:extLst>
              <a:ext uri="{FF2B5EF4-FFF2-40B4-BE49-F238E27FC236}">
                <a16:creationId xmlns:a16="http://schemas.microsoft.com/office/drawing/2014/main" id="{5774AE7B-6013-4BDF-8598-DBA4078D0497}"/>
              </a:ext>
            </a:extLst>
          </p:cNvPr>
          <p:cNvSpPr>
            <a:spLocks noGrp="1"/>
          </p:cNvSpPr>
          <p:nvPr>
            <p:ph type="subTitle" idx="1"/>
          </p:nvPr>
        </p:nvSpPr>
        <p:spPr/>
        <p:txBody>
          <a:bodyPr/>
          <a:lstStyle/>
          <a:p>
            <a:r>
              <a:rPr lang="cs-CZ" dirty="0"/>
              <a:t>akademický rok 2020/2021</a:t>
            </a:r>
          </a:p>
        </p:txBody>
      </p:sp>
    </p:spTree>
    <p:extLst>
      <p:ext uri="{BB962C8B-B14F-4D97-AF65-F5344CB8AC3E}">
        <p14:creationId xmlns:p14="http://schemas.microsoft.com/office/powerpoint/2010/main" val="2223783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cs-CZ" b="1" dirty="0" err="1"/>
              <a:t>funkCE</a:t>
            </a:r>
            <a:r>
              <a:rPr lang="cs-CZ" b="1" dirty="0"/>
              <a:t> </a:t>
            </a:r>
            <a:r>
              <a:rPr lang="cs-CZ" b="1" dirty="0" err="1"/>
              <a:t>POSTOJů</a:t>
            </a:r>
            <a:endParaRPr lang="cs-CZ" b="1" dirty="0"/>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77585" y="2084831"/>
            <a:ext cx="10640803" cy="4456645"/>
          </a:xfrm>
        </p:spPr>
        <p:txBody>
          <a:bodyPr>
            <a:normAutofit/>
          </a:bodyPr>
          <a:lstStyle/>
          <a:p>
            <a:r>
              <a:rPr lang="cs-CZ" sz="2800" dirty="0" err="1"/>
              <a:t>Festinger</a:t>
            </a:r>
            <a:r>
              <a:rPr lang="cs-CZ" sz="2800" dirty="0"/>
              <a:t>: 	Adaptace na prostředí</a:t>
            </a:r>
          </a:p>
          <a:p>
            <a:endParaRPr lang="cs-CZ" sz="2800" dirty="0"/>
          </a:p>
          <a:p>
            <a:r>
              <a:rPr lang="cs-CZ" sz="2800" dirty="0" err="1"/>
              <a:t>Katz</a:t>
            </a:r>
            <a:r>
              <a:rPr lang="cs-CZ" sz="2800" dirty="0"/>
              <a:t>: 		Poznávací – organizace zkušeností</a:t>
            </a:r>
          </a:p>
          <a:p>
            <a:pPr marL="128016" lvl="1" indent="0">
              <a:buNone/>
            </a:pPr>
            <a:r>
              <a:rPr lang="cs-CZ" sz="2000" dirty="0"/>
              <a:t>		</a:t>
            </a:r>
            <a:r>
              <a:rPr lang="cs-CZ" sz="2800" dirty="0"/>
              <a:t>Instrumentální – zvyšování zisků a minimalizace ztrát </a:t>
            </a:r>
          </a:p>
          <a:p>
            <a:endParaRPr lang="cs-CZ" sz="2800" dirty="0"/>
          </a:p>
          <a:p>
            <a:r>
              <a:rPr lang="cs-CZ" sz="2800" dirty="0" err="1"/>
              <a:t>Eagly</a:t>
            </a:r>
            <a:r>
              <a:rPr lang="cs-CZ" sz="2800" dirty="0"/>
              <a:t>: 	Výraz hodnot</a:t>
            </a:r>
          </a:p>
          <a:p>
            <a:pPr marL="310896" lvl="2" indent="0">
              <a:buNone/>
            </a:pPr>
            <a:r>
              <a:rPr lang="cs-CZ" sz="2800" dirty="0"/>
              <a:t>		Sociální adjustace </a:t>
            </a:r>
          </a:p>
        </p:txBody>
      </p:sp>
    </p:spTree>
    <p:extLst>
      <p:ext uri="{BB962C8B-B14F-4D97-AF65-F5344CB8AC3E}">
        <p14:creationId xmlns:p14="http://schemas.microsoft.com/office/powerpoint/2010/main" val="3419671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cs-CZ" b="1" dirty="0"/>
              <a:t>Přesvědčování (</a:t>
            </a:r>
            <a:r>
              <a:rPr lang="cs-CZ" b="1" dirty="0" err="1"/>
              <a:t>persuase</a:t>
            </a:r>
            <a:r>
              <a:rPr lang="cs-CZ" b="1" dirty="0"/>
              <a:t>)</a:t>
            </a:r>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24128" y="2084832"/>
            <a:ext cx="11734800" cy="4456645"/>
          </a:xfrm>
        </p:spPr>
        <p:txBody>
          <a:bodyPr>
            <a:normAutofit/>
          </a:bodyPr>
          <a:lstStyle/>
          <a:p>
            <a:r>
              <a:rPr lang="cs-CZ" sz="2800" b="1" dirty="0"/>
              <a:t>Kroky účinného přesvědčování</a:t>
            </a:r>
          </a:p>
          <a:p>
            <a:pPr marL="514350" indent="-514350">
              <a:buFont typeface="+mj-lt"/>
              <a:buAutoNum type="arabicPeriod"/>
            </a:pPr>
            <a:r>
              <a:rPr lang="cs-CZ" sz="2800" dirty="0"/>
              <a:t>Pozornost  		Věnuje pozornost přesvědčovací informaci? </a:t>
            </a:r>
          </a:p>
          <a:p>
            <a:pPr marL="514350" indent="-514350">
              <a:buFont typeface="+mj-lt"/>
              <a:buAutoNum type="arabicPeriod"/>
            </a:pPr>
            <a:r>
              <a:rPr lang="cs-CZ" sz="2800" dirty="0"/>
              <a:t>Porozumění	 	Rozumí informaci?</a:t>
            </a:r>
          </a:p>
          <a:p>
            <a:pPr marL="514350" indent="-514350">
              <a:buFont typeface="+mj-lt"/>
              <a:buAutoNum type="arabicPeriod"/>
            </a:pPr>
            <a:r>
              <a:rPr lang="cs-CZ" sz="2800" dirty="0"/>
              <a:t>Přijetí 			Přijímá informaci?</a:t>
            </a:r>
          </a:p>
          <a:p>
            <a:pPr marL="514350" indent="-514350">
              <a:buFont typeface="+mj-lt"/>
              <a:buAutoNum type="arabicPeriod"/>
            </a:pPr>
            <a:r>
              <a:rPr lang="cs-CZ" sz="2800" dirty="0"/>
              <a:t>Uchování informace 	Zapamatovává si informaci?</a:t>
            </a:r>
          </a:p>
          <a:p>
            <a:pPr marL="514350" indent="-514350">
              <a:buFont typeface="+mj-lt"/>
              <a:buAutoNum type="arabicPeriod"/>
            </a:pPr>
            <a:r>
              <a:rPr lang="cs-CZ" sz="2800" dirty="0"/>
              <a:t>Jednání			Chová se v souladu s informací?</a:t>
            </a:r>
          </a:p>
          <a:p>
            <a:pPr marL="514350" indent="-514350">
              <a:buFont typeface="+mj-lt"/>
              <a:buAutoNum type="arabicPeriod"/>
            </a:pPr>
            <a:r>
              <a:rPr lang="cs-CZ" sz="2800" dirty="0"/>
              <a:t>Trvalá změna		Dojde k dlouhodobé změně vzorců?</a:t>
            </a:r>
          </a:p>
          <a:p>
            <a:pPr marL="0" indent="0">
              <a:buNone/>
            </a:pPr>
            <a:endParaRPr lang="cs-CZ" sz="2800" dirty="0"/>
          </a:p>
        </p:txBody>
      </p:sp>
    </p:spTree>
    <p:extLst>
      <p:ext uri="{BB962C8B-B14F-4D97-AF65-F5344CB8AC3E}">
        <p14:creationId xmlns:p14="http://schemas.microsoft.com/office/powerpoint/2010/main" val="2187364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cs-CZ" b="1" dirty="0"/>
              <a:t>Efektivita přesvědčování </a:t>
            </a:r>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77585" y="1851378"/>
            <a:ext cx="10888637" cy="5006621"/>
          </a:xfrm>
        </p:spPr>
        <p:txBody>
          <a:bodyPr>
            <a:normAutofit/>
          </a:bodyPr>
          <a:lstStyle/>
          <a:p>
            <a:pPr>
              <a:spcBef>
                <a:spcPts val="0"/>
              </a:spcBef>
            </a:pPr>
            <a:r>
              <a:rPr lang="cs-CZ" sz="2800" b="1" dirty="0"/>
              <a:t>Zdroj změny </a:t>
            </a:r>
          </a:p>
          <a:p>
            <a:pPr>
              <a:spcBef>
                <a:spcPts val="0"/>
              </a:spcBef>
            </a:pPr>
            <a:r>
              <a:rPr lang="cs-CZ" sz="2800" dirty="0"/>
              <a:t>věrohodnost, síla, atraktivnost</a:t>
            </a:r>
          </a:p>
          <a:p>
            <a:pPr>
              <a:spcBef>
                <a:spcPts val="0"/>
              </a:spcBef>
            </a:pPr>
            <a:endParaRPr lang="cs-CZ" sz="2800" b="1" dirty="0"/>
          </a:p>
          <a:p>
            <a:pPr>
              <a:spcBef>
                <a:spcPts val="0"/>
              </a:spcBef>
            </a:pPr>
            <a:r>
              <a:rPr lang="cs-CZ" sz="2800" b="1" dirty="0"/>
              <a:t>Obsah postoje</a:t>
            </a:r>
          </a:p>
          <a:p>
            <a:pPr>
              <a:spcBef>
                <a:spcPts val="0"/>
              </a:spcBef>
            </a:pPr>
            <a:r>
              <a:rPr lang="cs-CZ" sz="2800" dirty="0"/>
              <a:t>významnost informací, srozumitelnost, valence</a:t>
            </a:r>
          </a:p>
          <a:p>
            <a:pPr>
              <a:spcBef>
                <a:spcPts val="0"/>
              </a:spcBef>
            </a:pPr>
            <a:endParaRPr lang="cs-CZ" sz="2800" b="1" dirty="0"/>
          </a:p>
          <a:p>
            <a:pPr>
              <a:spcBef>
                <a:spcPts val="0"/>
              </a:spcBef>
            </a:pPr>
            <a:r>
              <a:rPr lang="cs-CZ" sz="2800" b="1" dirty="0"/>
              <a:t>Způsob a kanál </a:t>
            </a:r>
          </a:p>
          <a:p>
            <a:pPr>
              <a:spcBef>
                <a:spcPts val="0"/>
              </a:spcBef>
            </a:pPr>
            <a:r>
              <a:rPr lang="cs-CZ" sz="2800" dirty="0"/>
              <a:t>přímá/nepřímá, verbální/neverbální, osobní zkušenost</a:t>
            </a:r>
          </a:p>
          <a:p>
            <a:pPr>
              <a:spcBef>
                <a:spcPts val="0"/>
              </a:spcBef>
            </a:pPr>
            <a:endParaRPr lang="cs-CZ" sz="2800" b="1" dirty="0"/>
          </a:p>
          <a:p>
            <a:pPr>
              <a:spcBef>
                <a:spcPts val="0"/>
              </a:spcBef>
            </a:pPr>
            <a:r>
              <a:rPr lang="cs-CZ" sz="2800" b="1" dirty="0"/>
              <a:t>Příjemce</a:t>
            </a:r>
            <a:r>
              <a:rPr lang="cs-CZ" sz="2800" dirty="0"/>
              <a:t> </a:t>
            </a:r>
          </a:p>
          <a:p>
            <a:pPr>
              <a:spcBef>
                <a:spcPts val="0"/>
              </a:spcBef>
            </a:pPr>
            <a:r>
              <a:rPr lang="cs-CZ" sz="2800" dirty="0"/>
              <a:t>věk, gender, sebepojetí, osobní zaangažovanost  </a:t>
            </a:r>
          </a:p>
          <a:p>
            <a:endParaRPr lang="cs-CZ" sz="2800" dirty="0">
              <a:solidFill>
                <a:schemeClr val="tx1">
                  <a:lumMod val="50000"/>
                  <a:lumOff val="50000"/>
                </a:schemeClr>
              </a:solidFill>
            </a:endParaRPr>
          </a:p>
          <a:p>
            <a:endParaRPr lang="cs-CZ" sz="2800" dirty="0"/>
          </a:p>
        </p:txBody>
      </p:sp>
    </p:spTree>
    <p:extLst>
      <p:ext uri="{BB962C8B-B14F-4D97-AF65-F5344CB8AC3E}">
        <p14:creationId xmlns:p14="http://schemas.microsoft.com/office/powerpoint/2010/main" val="423804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AA1B00-0952-4F27-83AF-6CBD1CF19594}"/>
              </a:ext>
            </a:extLst>
          </p:cNvPr>
          <p:cNvSpPr>
            <a:spLocks noGrp="1"/>
          </p:cNvSpPr>
          <p:nvPr>
            <p:ph type="title"/>
          </p:nvPr>
        </p:nvSpPr>
        <p:spPr>
          <a:xfrm>
            <a:off x="1024128" y="0"/>
            <a:ext cx="9720072" cy="1499616"/>
          </a:xfrm>
        </p:spPr>
        <p:txBody>
          <a:bodyPr>
            <a:noAutofit/>
          </a:bodyPr>
          <a:lstStyle/>
          <a:p>
            <a:r>
              <a:rPr lang="cs-CZ" sz="3600" dirty="0">
                <a:solidFill>
                  <a:schemeClr val="tx1">
                    <a:lumMod val="50000"/>
                    <a:lumOff val="50000"/>
                  </a:schemeClr>
                </a:solidFill>
              </a:rPr>
              <a:t>https://www.youtube.com/watch?v=2lXh2n0aPyw</a:t>
            </a:r>
            <a:br>
              <a:rPr lang="cs-CZ" sz="3600" dirty="0">
                <a:solidFill>
                  <a:schemeClr val="tx1">
                    <a:lumMod val="50000"/>
                    <a:lumOff val="50000"/>
                  </a:schemeClr>
                </a:solidFill>
              </a:rPr>
            </a:br>
            <a:endParaRPr lang="cs-CZ" sz="3200" dirty="0"/>
          </a:p>
        </p:txBody>
      </p:sp>
      <p:pic>
        <p:nvPicPr>
          <p:cNvPr id="1026" name="Picture 2" descr="Image result for obrázky na krabičkách cigaret">
            <a:extLst>
              <a:ext uri="{FF2B5EF4-FFF2-40B4-BE49-F238E27FC236}">
                <a16:creationId xmlns:a16="http://schemas.microsoft.com/office/drawing/2014/main" id="{A7791C24-06CF-475C-A85C-D8CED9DC02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128" y="1448816"/>
            <a:ext cx="8721686" cy="5102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070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AA1B00-0952-4F27-83AF-6CBD1CF19594}"/>
              </a:ext>
            </a:extLst>
          </p:cNvPr>
          <p:cNvSpPr>
            <a:spLocks noGrp="1"/>
          </p:cNvSpPr>
          <p:nvPr>
            <p:ph type="title"/>
          </p:nvPr>
        </p:nvSpPr>
        <p:spPr>
          <a:xfrm>
            <a:off x="990261" y="733778"/>
            <a:ext cx="9720072" cy="4447822"/>
          </a:xfrm>
        </p:spPr>
        <p:txBody>
          <a:bodyPr>
            <a:noAutofit/>
          </a:bodyPr>
          <a:lstStyle/>
          <a:p>
            <a:r>
              <a:rPr lang="cs-CZ" sz="3600" dirty="0">
                <a:solidFill>
                  <a:schemeClr val="tx1">
                    <a:lumMod val="50000"/>
                    <a:lumOff val="50000"/>
                  </a:schemeClr>
                </a:solidFill>
              </a:rPr>
              <a:t>Kdy jste změnil/a postoj? </a:t>
            </a:r>
            <a:br>
              <a:rPr lang="cs-CZ" sz="3600" dirty="0">
                <a:solidFill>
                  <a:schemeClr val="tx1">
                    <a:lumMod val="50000"/>
                    <a:lumOff val="50000"/>
                  </a:schemeClr>
                </a:solidFill>
              </a:rPr>
            </a:br>
            <a:r>
              <a:rPr lang="cs-CZ" sz="3600" dirty="0">
                <a:solidFill>
                  <a:schemeClr val="tx1">
                    <a:lumMod val="50000"/>
                    <a:lumOff val="50000"/>
                  </a:schemeClr>
                </a:solidFill>
              </a:rPr>
              <a:t>Na základě čeho? </a:t>
            </a:r>
            <a:br>
              <a:rPr lang="cs-CZ" sz="3600" dirty="0">
                <a:solidFill>
                  <a:schemeClr val="tx1">
                    <a:lumMod val="50000"/>
                    <a:lumOff val="50000"/>
                  </a:schemeClr>
                </a:solidFill>
              </a:rPr>
            </a:br>
            <a:br>
              <a:rPr lang="cs-CZ" sz="3600" dirty="0">
                <a:solidFill>
                  <a:schemeClr val="tx1">
                    <a:lumMod val="50000"/>
                    <a:lumOff val="50000"/>
                  </a:schemeClr>
                </a:solidFill>
              </a:rPr>
            </a:br>
            <a:r>
              <a:rPr lang="cs-CZ" sz="3600" dirty="0">
                <a:solidFill>
                  <a:schemeClr val="tx1">
                    <a:lumMod val="50000"/>
                    <a:lumOff val="50000"/>
                  </a:schemeClr>
                </a:solidFill>
              </a:rPr>
              <a:t>Vybavte si konkrétní program/aktivitu, jejímž cílem byla vaše změna postoje. Byla efektivní? Proč ano, proč ne? </a:t>
            </a:r>
            <a:br>
              <a:rPr lang="cs-CZ" sz="3600" dirty="0">
                <a:solidFill>
                  <a:schemeClr val="tx1">
                    <a:lumMod val="50000"/>
                    <a:lumOff val="50000"/>
                  </a:schemeClr>
                </a:solidFill>
              </a:rPr>
            </a:br>
            <a:br>
              <a:rPr lang="cs-CZ" sz="3600" dirty="0">
                <a:solidFill>
                  <a:schemeClr val="tx1">
                    <a:lumMod val="50000"/>
                    <a:lumOff val="50000"/>
                  </a:schemeClr>
                </a:solidFill>
              </a:rPr>
            </a:br>
            <a:r>
              <a:rPr lang="cs-CZ" sz="3600" dirty="0">
                <a:solidFill>
                  <a:schemeClr val="tx1">
                    <a:lumMod val="50000"/>
                    <a:lumOff val="50000"/>
                  </a:schemeClr>
                </a:solidFill>
              </a:rPr>
              <a:t>Které parametry procesu změny zvyšují šanci na změnu? Které naopak zvyšují stabilitu postoje?   </a:t>
            </a:r>
            <a:br>
              <a:rPr lang="cs-CZ" sz="3600" dirty="0">
                <a:solidFill>
                  <a:schemeClr val="tx1">
                    <a:lumMod val="50000"/>
                    <a:lumOff val="50000"/>
                  </a:schemeClr>
                </a:solidFill>
              </a:rPr>
            </a:br>
            <a:endParaRPr lang="cs-CZ" sz="3200" dirty="0"/>
          </a:p>
        </p:txBody>
      </p:sp>
    </p:spTree>
    <p:extLst>
      <p:ext uri="{BB962C8B-B14F-4D97-AF65-F5344CB8AC3E}">
        <p14:creationId xmlns:p14="http://schemas.microsoft.com/office/powerpoint/2010/main" val="2389881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B151FE-08EE-454B-83A1-4719253124A6}"/>
              </a:ext>
            </a:extLst>
          </p:cNvPr>
          <p:cNvSpPr>
            <a:spLocks noGrp="1"/>
          </p:cNvSpPr>
          <p:nvPr>
            <p:ph type="title"/>
          </p:nvPr>
        </p:nvSpPr>
        <p:spPr/>
        <p:txBody>
          <a:bodyPr/>
          <a:lstStyle/>
          <a:p>
            <a:r>
              <a:rPr lang="cs-CZ" b="1" dirty="0"/>
              <a:t>Rozpory mezi postoji</a:t>
            </a:r>
          </a:p>
        </p:txBody>
      </p:sp>
      <p:sp>
        <p:nvSpPr>
          <p:cNvPr id="3" name="Zástupný obsah 2">
            <a:extLst>
              <a:ext uri="{FF2B5EF4-FFF2-40B4-BE49-F238E27FC236}">
                <a16:creationId xmlns:a16="http://schemas.microsoft.com/office/drawing/2014/main" id="{23C3FA94-0A95-4E53-AE2C-98F673588A1C}"/>
              </a:ext>
            </a:extLst>
          </p:cNvPr>
          <p:cNvSpPr>
            <a:spLocks noGrp="1"/>
          </p:cNvSpPr>
          <p:nvPr>
            <p:ph idx="1"/>
          </p:nvPr>
        </p:nvSpPr>
        <p:spPr/>
        <p:txBody>
          <a:bodyPr>
            <a:normAutofit fontScale="92500" lnSpcReduction="20000"/>
          </a:bodyPr>
          <a:lstStyle/>
          <a:p>
            <a:r>
              <a:rPr lang="cs-CZ" b="1" dirty="0"/>
              <a:t>KOGNITIVNÍ DISONANCE</a:t>
            </a:r>
          </a:p>
          <a:p>
            <a:endParaRPr lang="cs-CZ" dirty="0"/>
          </a:p>
          <a:p>
            <a:r>
              <a:rPr lang="cs-CZ" b="1" dirty="0"/>
              <a:t>Selektivní pozornost a expozice</a:t>
            </a:r>
          </a:p>
          <a:p>
            <a:r>
              <a:rPr lang="cs-CZ" dirty="0"/>
              <a:t>- citlivost na informace potvrzující naši volbu</a:t>
            </a:r>
          </a:p>
          <a:p>
            <a:r>
              <a:rPr lang="cs-CZ" dirty="0"/>
              <a:t>- ignorování informací, které nejsou v souladu s rozhodnutím</a:t>
            </a:r>
          </a:p>
          <a:p>
            <a:r>
              <a:rPr lang="cs-CZ" dirty="0"/>
              <a:t>- soustředění na negativní stránky nezvolené varianty </a:t>
            </a:r>
          </a:p>
          <a:p>
            <a:r>
              <a:rPr lang="cs-CZ" dirty="0"/>
              <a:t>- bagatelizace pozitivních stránek nezvolené varianty</a:t>
            </a:r>
          </a:p>
          <a:p>
            <a:r>
              <a:rPr lang="cs-CZ" dirty="0"/>
              <a:t>- protichůdné informace vnímáme zkresleně, souhlasné přesně</a:t>
            </a:r>
          </a:p>
          <a:p>
            <a:r>
              <a:rPr lang="cs-CZ" dirty="0"/>
              <a:t>- negativnější hodnocení nezvolené varianty a pozitivnější zvolené varianty</a:t>
            </a:r>
          </a:p>
          <a:p>
            <a:r>
              <a:rPr lang="cs-CZ" dirty="0"/>
              <a:t>- efektivnější zapamatování souhlasných informací</a:t>
            </a:r>
          </a:p>
        </p:txBody>
      </p:sp>
    </p:spTree>
    <p:extLst>
      <p:ext uri="{BB962C8B-B14F-4D97-AF65-F5344CB8AC3E}">
        <p14:creationId xmlns:p14="http://schemas.microsoft.com/office/powerpoint/2010/main" val="401540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a:xfrm>
            <a:off x="1060322" y="293222"/>
            <a:ext cx="9720072" cy="1499616"/>
          </a:xfrm>
        </p:spPr>
        <p:txBody>
          <a:bodyPr/>
          <a:lstStyle/>
          <a:p>
            <a:r>
              <a:rPr lang="cs-CZ" b="1" dirty="0"/>
              <a:t>Postoj – chování </a:t>
            </a:r>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77585" y="1727200"/>
            <a:ext cx="11035393" cy="5130799"/>
          </a:xfrm>
        </p:spPr>
        <p:txBody>
          <a:bodyPr>
            <a:normAutofit fontScale="92500"/>
          </a:bodyPr>
          <a:lstStyle/>
          <a:p>
            <a:r>
              <a:rPr lang="cs-CZ" dirty="0"/>
              <a:t>První výzkumy vztahu mezi postoji a chování </a:t>
            </a:r>
          </a:p>
          <a:p>
            <a:endParaRPr lang="cs-CZ" dirty="0"/>
          </a:p>
          <a:p>
            <a:endParaRPr lang="cs-CZ" dirty="0"/>
          </a:p>
          <a:p>
            <a:r>
              <a:rPr lang="cs-CZ" b="1" dirty="0"/>
              <a:t>A. W. </a:t>
            </a:r>
            <a:r>
              <a:rPr lang="cs-CZ" b="1" dirty="0" err="1"/>
              <a:t>Wicker</a:t>
            </a:r>
            <a:r>
              <a:rPr lang="cs-CZ" b="1" dirty="0"/>
              <a:t> (1969)</a:t>
            </a:r>
          </a:p>
          <a:p>
            <a:r>
              <a:rPr lang="cs-CZ" dirty="0"/>
              <a:t>první metaanalýza: slabý vztah mezi postoji a chováním - proč? 	</a:t>
            </a:r>
          </a:p>
          <a:p>
            <a:r>
              <a:rPr lang="cs-CZ" b="1" dirty="0"/>
              <a:t>Osobní faktory		</a:t>
            </a:r>
            <a:r>
              <a:rPr lang="cs-CZ" dirty="0"/>
              <a:t>- hierarchie postojů, konkurence motivů, kognitivní schopnosti, temperament</a:t>
            </a:r>
            <a:endParaRPr lang="cs-CZ" b="1" dirty="0"/>
          </a:p>
          <a:p>
            <a:r>
              <a:rPr lang="cs-CZ" b="1" dirty="0"/>
              <a:t>Situační faktory		</a:t>
            </a:r>
            <a:r>
              <a:rPr lang="cs-CZ" dirty="0"/>
              <a:t>- sociální normy, předpokládané důsledky, přítomnost druhých osob</a:t>
            </a:r>
            <a:endParaRPr lang="cs-CZ" b="1" dirty="0"/>
          </a:p>
          <a:p>
            <a:endParaRPr lang="cs-CZ" b="1" dirty="0"/>
          </a:p>
          <a:p>
            <a:r>
              <a:rPr lang="cs-CZ" b="1" dirty="0">
                <a:solidFill>
                  <a:schemeClr val="tx1">
                    <a:lumMod val="50000"/>
                    <a:lumOff val="50000"/>
                  </a:schemeClr>
                </a:solidFill>
              </a:rPr>
              <a:t>Psychologická reaktance</a:t>
            </a:r>
          </a:p>
          <a:p>
            <a:r>
              <a:rPr lang="cs-CZ" dirty="0">
                <a:solidFill>
                  <a:schemeClr val="tx1">
                    <a:lumMod val="50000"/>
                    <a:lumOff val="50000"/>
                  </a:schemeClr>
                </a:solidFill>
              </a:rPr>
              <a:t>Zákaz kouření = vynucená změna chování – změní se postoj?</a:t>
            </a:r>
          </a:p>
          <a:p>
            <a:r>
              <a:rPr lang="cs-CZ" dirty="0">
                <a:solidFill>
                  <a:schemeClr val="tx1">
                    <a:lumMod val="50000"/>
                    <a:lumOff val="50000"/>
                  </a:schemeClr>
                </a:solidFill>
              </a:rPr>
              <a:t>Při omezení osobní svobody máme tendenci pozitivněji hodnotit vyloučené alternativy („zakázané ovoce“)</a:t>
            </a:r>
          </a:p>
          <a:p>
            <a:endParaRPr lang="cs-CZ" sz="2800" dirty="0">
              <a:solidFill>
                <a:schemeClr val="tx1">
                  <a:lumMod val="50000"/>
                  <a:lumOff val="50000"/>
                </a:schemeClr>
              </a:solidFill>
            </a:endParaRPr>
          </a:p>
          <a:p>
            <a:endParaRPr lang="cs-CZ" sz="2800" dirty="0"/>
          </a:p>
        </p:txBody>
      </p:sp>
      <p:sp>
        <p:nvSpPr>
          <p:cNvPr id="5" name="TextovéPole 4">
            <a:extLst>
              <a:ext uri="{FF2B5EF4-FFF2-40B4-BE49-F238E27FC236}">
                <a16:creationId xmlns:a16="http://schemas.microsoft.com/office/drawing/2014/main" id="{D081BA19-D183-47A9-AE49-2EF3F9217A9F}"/>
              </a:ext>
            </a:extLst>
          </p:cNvPr>
          <p:cNvSpPr txBox="1"/>
          <p:nvPr/>
        </p:nvSpPr>
        <p:spPr>
          <a:xfrm>
            <a:off x="8365065" y="1396207"/>
            <a:ext cx="3496742" cy="1477328"/>
          </a:xfrm>
          <a:prstGeom prst="rect">
            <a:avLst/>
          </a:prstGeom>
          <a:noFill/>
        </p:spPr>
        <p:txBody>
          <a:bodyPr wrap="square">
            <a:spAutoFit/>
          </a:bodyPr>
          <a:lstStyle/>
          <a:p>
            <a:r>
              <a:rPr lang="cs-CZ" dirty="0">
                <a:solidFill>
                  <a:schemeClr val="tx1">
                    <a:lumMod val="50000"/>
                    <a:lumOff val="50000"/>
                  </a:schemeClr>
                </a:solidFill>
              </a:rPr>
              <a:t>1940-60</a:t>
            </a:r>
          </a:p>
          <a:p>
            <a:r>
              <a:rPr lang="cs-CZ" dirty="0" err="1">
                <a:solidFill>
                  <a:schemeClr val="tx1">
                    <a:lumMod val="50000"/>
                    <a:lumOff val="50000"/>
                  </a:schemeClr>
                </a:solidFill>
              </a:rPr>
              <a:t>LaPier</a:t>
            </a:r>
            <a:r>
              <a:rPr lang="cs-CZ" dirty="0">
                <a:solidFill>
                  <a:schemeClr val="tx1">
                    <a:lumMod val="50000"/>
                    <a:lumOff val="50000"/>
                  </a:schemeClr>
                </a:solidFill>
              </a:rPr>
              <a:t> (</a:t>
            </a:r>
            <a:r>
              <a:rPr lang="cs-CZ" dirty="0" err="1">
                <a:solidFill>
                  <a:schemeClr val="tx1">
                    <a:lumMod val="50000"/>
                    <a:lumOff val="50000"/>
                  </a:schemeClr>
                </a:solidFill>
              </a:rPr>
              <a:t>LaPierův</a:t>
            </a:r>
            <a:r>
              <a:rPr lang="cs-CZ" dirty="0">
                <a:solidFill>
                  <a:schemeClr val="tx1">
                    <a:lumMod val="50000"/>
                    <a:lumOff val="50000"/>
                  </a:schemeClr>
                </a:solidFill>
              </a:rPr>
              <a:t> paradox)</a:t>
            </a:r>
          </a:p>
          <a:p>
            <a:r>
              <a:rPr lang="cs-CZ" dirty="0" err="1">
                <a:solidFill>
                  <a:schemeClr val="tx1">
                    <a:lumMod val="50000"/>
                    <a:lumOff val="50000"/>
                  </a:schemeClr>
                </a:solidFill>
              </a:rPr>
              <a:t>Kutner</a:t>
            </a:r>
            <a:endParaRPr lang="cs-CZ" dirty="0">
              <a:solidFill>
                <a:schemeClr val="tx1">
                  <a:lumMod val="50000"/>
                  <a:lumOff val="50000"/>
                </a:schemeClr>
              </a:solidFill>
            </a:endParaRPr>
          </a:p>
          <a:p>
            <a:r>
              <a:rPr lang="cs-CZ" dirty="0" err="1">
                <a:solidFill>
                  <a:schemeClr val="tx1">
                    <a:lumMod val="50000"/>
                    <a:lumOff val="50000"/>
                  </a:schemeClr>
                </a:solidFill>
              </a:rPr>
              <a:t>Willkins</a:t>
            </a:r>
            <a:endParaRPr lang="cs-CZ" dirty="0">
              <a:solidFill>
                <a:schemeClr val="tx1">
                  <a:lumMod val="50000"/>
                  <a:lumOff val="50000"/>
                </a:schemeClr>
              </a:solidFill>
            </a:endParaRPr>
          </a:p>
          <a:p>
            <a:r>
              <a:rPr lang="cs-CZ" dirty="0" err="1">
                <a:solidFill>
                  <a:schemeClr val="tx1">
                    <a:lumMod val="50000"/>
                    <a:lumOff val="50000"/>
                  </a:schemeClr>
                </a:solidFill>
              </a:rPr>
              <a:t>Festinger</a:t>
            </a:r>
            <a:r>
              <a:rPr lang="cs-CZ" dirty="0">
                <a:solidFill>
                  <a:schemeClr val="tx1">
                    <a:lumMod val="50000"/>
                    <a:lumOff val="50000"/>
                  </a:schemeClr>
                </a:solidFill>
              </a:rPr>
              <a:t> </a:t>
            </a:r>
          </a:p>
        </p:txBody>
      </p:sp>
    </p:spTree>
    <p:extLst>
      <p:ext uri="{BB962C8B-B14F-4D97-AF65-F5344CB8AC3E}">
        <p14:creationId xmlns:p14="http://schemas.microsoft.com/office/powerpoint/2010/main" val="76334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en-US" b="1" dirty="0" err="1"/>
              <a:t>Teorie</a:t>
            </a:r>
            <a:r>
              <a:rPr lang="en-US" b="1" dirty="0"/>
              <a:t> </a:t>
            </a:r>
            <a:r>
              <a:rPr lang="en-US" b="1" dirty="0" err="1"/>
              <a:t>odůvodněného</a:t>
            </a:r>
            <a:r>
              <a:rPr lang="en-US" b="1" dirty="0"/>
              <a:t> </a:t>
            </a:r>
            <a:r>
              <a:rPr lang="en-US" b="1" dirty="0" err="1"/>
              <a:t>konání</a:t>
            </a:r>
            <a:r>
              <a:rPr lang="en-US" dirty="0"/>
              <a:t> </a:t>
            </a:r>
            <a:br>
              <a:rPr lang="cs-CZ" dirty="0"/>
            </a:br>
            <a:r>
              <a:rPr lang="cs-CZ" dirty="0" err="1"/>
              <a:t>Th</a:t>
            </a:r>
            <a:r>
              <a:rPr lang="en-US" dirty="0" err="1"/>
              <a:t>eory</a:t>
            </a:r>
            <a:r>
              <a:rPr lang="en-US" dirty="0"/>
              <a:t> of reasoned action</a:t>
            </a:r>
            <a:endParaRPr lang="cs-CZ" sz="6000" dirty="0"/>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77585" y="2386454"/>
            <a:ext cx="11114415" cy="4456645"/>
          </a:xfrm>
        </p:spPr>
        <p:txBody>
          <a:bodyPr>
            <a:normAutofit fontScale="92500" lnSpcReduction="10000"/>
          </a:bodyPr>
          <a:lstStyle/>
          <a:p>
            <a:r>
              <a:rPr lang="cs-CZ" b="1" dirty="0"/>
              <a:t>M. </a:t>
            </a:r>
            <a:r>
              <a:rPr lang="en-US" b="1" dirty="0"/>
              <a:t>Fishbein </a:t>
            </a:r>
            <a:r>
              <a:rPr lang="cs-CZ" b="1" dirty="0"/>
              <a:t>&amp; I.</a:t>
            </a:r>
            <a:r>
              <a:rPr lang="en-US" b="1" dirty="0"/>
              <a:t> Ajzen </a:t>
            </a:r>
            <a:endParaRPr lang="cs-CZ" b="1" dirty="0"/>
          </a:p>
          <a:p>
            <a:r>
              <a:rPr lang="cs-CZ" dirty="0"/>
              <a:t>- chování determinované záměrem x aktuální chování</a:t>
            </a:r>
          </a:p>
          <a:p>
            <a:r>
              <a:rPr lang="cs-CZ" b="1" dirty="0"/>
              <a:t>- Postoj </a:t>
            </a:r>
            <a:r>
              <a:rPr lang="cs-CZ" sz="1900" dirty="0">
                <a:solidFill>
                  <a:schemeClr val="tx1">
                    <a:lumMod val="50000"/>
                    <a:lumOff val="50000"/>
                  </a:schemeClr>
                </a:solidFill>
              </a:rPr>
              <a:t>(afektivní přitažlivost objektu) </a:t>
            </a:r>
            <a:r>
              <a:rPr lang="cs-CZ" b="1" dirty="0"/>
              <a:t>x Přesvědčení </a:t>
            </a:r>
            <a:r>
              <a:rPr lang="cs-CZ" sz="1900" dirty="0">
                <a:solidFill>
                  <a:schemeClr val="tx1">
                    <a:lumMod val="50000"/>
                    <a:lumOff val="50000"/>
                  </a:schemeClr>
                </a:solidFill>
              </a:rPr>
              <a:t>(přiřazení atributů k objektu, základ hodnocení, vyjádření)</a:t>
            </a:r>
            <a:endParaRPr lang="cs-CZ" b="1" dirty="0"/>
          </a:p>
          <a:p>
            <a:r>
              <a:rPr lang="cs-CZ" dirty="0"/>
              <a:t>- jen některá přesvědčení zakládají postoj (pronikavé přesvědčení)</a:t>
            </a:r>
          </a:p>
          <a:p>
            <a:r>
              <a:rPr lang="cs-CZ" dirty="0"/>
              <a:t>- některá přesvědčení jsou častější (modální přesvědčení)</a:t>
            </a:r>
          </a:p>
          <a:p>
            <a:r>
              <a:rPr lang="cs-CZ" dirty="0"/>
              <a:t>- vztah mezi postojem a přesvědčením není přímý (stejný postoj = různá přesvědčení a naopak)</a:t>
            </a:r>
          </a:p>
          <a:p>
            <a:endParaRPr lang="cs-CZ" dirty="0"/>
          </a:p>
          <a:p>
            <a:r>
              <a:rPr lang="cs-CZ" sz="1800" b="1" dirty="0">
                <a:latin typeface="Arial" panose="020B0604020202020204" pitchFamily="34" charset="0"/>
              </a:rPr>
              <a:t>- teorie volního chování </a:t>
            </a:r>
          </a:p>
          <a:p>
            <a:r>
              <a:rPr lang="cs-CZ" sz="1800" dirty="0">
                <a:latin typeface="Arial" panose="020B0604020202020204" pitchFamily="34" charset="0"/>
              </a:rPr>
              <a:t>- 4 roviny příčin chování:  		- </a:t>
            </a:r>
            <a:r>
              <a:rPr lang="cs-CZ" altLang="cs-CZ" sz="1800" dirty="0">
                <a:latin typeface="Arial" panose="020B0604020202020204" pitchFamily="34" charset="0"/>
              </a:rPr>
              <a:t>chování determinované záměrem </a:t>
            </a:r>
          </a:p>
          <a:p>
            <a:pPr marL="1371600" marR="0" lvl="3" indent="0" algn="l" defTabSz="914400" rtl="0" eaLnBrk="0" fontAlgn="base" latinLnBrk="0" hangingPunct="0">
              <a:lnSpc>
                <a:spcPct val="100000"/>
              </a:lnSpc>
              <a:spcBef>
                <a:spcPct val="0"/>
              </a:spcBef>
              <a:spcAft>
                <a:spcPct val="0"/>
              </a:spcAft>
              <a:buClrTx/>
              <a:buSzTx/>
              <a:buNone/>
              <a:tabLst/>
            </a:pPr>
            <a:r>
              <a:rPr lang="cs-CZ" altLang="cs-CZ" sz="1800" dirty="0">
                <a:latin typeface="Arial" panose="020B0604020202020204" pitchFamily="34" charset="0"/>
              </a:rPr>
              <a:t>			- záměry determinované postojem ke konání a subjektivní normou </a:t>
            </a:r>
          </a:p>
          <a:p>
            <a:pPr marL="1371600" marR="0" lvl="3" indent="0" algn="l" defTabSz="914400" rtl="0" eaLnBrk="0" fontAlgn="base" latinLnBrk="0" hangingPunct="0">
              <a:lnSpc>
                <a:spcPct val="100000"/>
              </a:lnSpc>
              <a:spcBef>
                <a:spcPct val="0"/>
              </a:spcBef>
              <a:spcAft>
                <a:spcPct val="0"/>
              </a:spcAft>
              <a:buClrTx/>
              <a:buSzTx/>
              <a:buNone/>
              <a:tabLst/>
            </a:pPr>
            <a:r>
              <a:rPr kumimoji="0" lang="cs-CZ" altLang="cs-CZ" sz="1800" b="0" i="0" u="none" strike="noStrike" cap="none" normalizeH="0" baseline="0" dirty="0">
                <a:ln>
                  <a:noFill/>
                </a:ln>
                <a:solidFill>
                  <a:schemeClr val="tx1"/>
                </a:solidFill>
                <a:effectLst/>
                <a:latin typeface="Arial" panose="020B0604020202020204" pitchFamily="34" charset="0"/>
              </a:rPr>
              <a:t>			- chování determinované postoji a subjektivní normou </a:t>
            </a:r>
          </a:p>
          <a:p>
            <a:pPr marL="1371600" marR="0" lvl="3" indent="0" algn="l" defTabSz="914400" rtl="0" eaLnBrk="0" fontAlgn="base" latinLnBrk="0" hangingPunct="0">
              <a:lnSpc>
                <a:spcPct val="100000"/>
              </a:lnSpc>
              <a:spcBef>
                <a:spcPct val="0"/>
              </a:spcBef>
              <a:spcAft>
                <a:spcPct val="0"/>
              </a:spcAft>
              <a:buClrTx/>
              <a:buSzTx/>
              <a:buNone/>
              <a:tabLst/>
            </a:pPr>
            <a:r>
              <a:rPr kumimoji="0" lang="cs-CZ" altLang="cs-CZ" sz="1800" b="0" i="0" u="none" strike="noStrike" cap="none" normalizeH="0" baseline="0" dirty="0">
                <a:ln>
                  <a:noFill/>
                </a:ln>
                <a:solidFill>
                  <a:schemeClr val="tx1"/>
                </a:solidFill>
                <a:effectLst/>
                <a:latin typeface="Arial" panose="020B0604020202020204" pitchFamily="34" charset="0"/>
              </a:rPr>
              <a:t>			- chování vysvětlované ve vztahu k přesvědčením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a:p>
            <a:endParaRPr lang="cs-CZ" sz="2800" dirty="0"/>
          </a:p>
          <a:p>
            <a:endParaRPr lang="cs-CZ" sz="2800" dirty="0"/>
          </a:p>
        </p:txBody>
      </p:sp>
      <p:sp>
        <p:nvSpPr>
          <p:cNvPr id="4" name="Rectangle 1">
            <a:extLst>
              <a:ext uri="{FF2B5EF4-FFF2-40B4-BE49-F238E27FC236}">
                <a16:creationId xmlns:a16="http://schemas.microsoft.com/office/drawing/2014/main" id="{0BA1DA9A-C2EB-4490-B1FD-0659B412E21F}"/>
              </a:ext>
            </a:extLst>
          </p:cNvPr>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6550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cs-CZ" b="1" dirty="0"/>
              <a:t>Rozdělení skupin</a:t>
            </a:r>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77585" y="2084831"/>
            <a:ext cx="10640803" cy="4456645"/>
          </a:xfrm>
        </p:spPr>
        <p:txBody>
          <a:bodyPr>
            <a:normAutofit/>
          </a:bodyPr>
          <a:lstStyle/>
          <a:p>
            <a:r>
              <a:rPr lang="cs-CZ" dirty="0"/>
              <a:t>Výsledky ankety</a:t>
            </a:r>
            <a:endParaRPr lang="cs-CZ" sz="2800" dirty="0"/>
          </a:p>
          <a:p>
            <a:endParaRPr lang="cs-CZ" sz="2800" dirty="0"/>
          </a:p>
        </p:txBody>
      </p:sp>
    </p:spTree>
    <p:extLst>
      <p:ext uri="{BB962C8B-B14F-4D97-AF65-F5344CB8AC3E}">
        <p14:creationId xmlns:p14="http://schemas.microsoft.com/office/powerpoint/2010/main" val="3713438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982C02-8814-49BD-82B3-A2127855EAD0}"/>
              </a:ext>
            </a:extLst>
          </p:cNvPr>
          <p:cNvSpPr>
            <a:spLocks noGrp="1"/>
          </p:cNvSpPr>
          <p:nvPr>
            <p:ph type="title"/>
          </p:nvPr>
        </p:nvSpPr>
        <p:spPr/>
        <p:txBody>
          <a:bodyPr/>
          <a:lstStyle/>
          <a:p>
            <a:r>
              <a:rPr lang="cs-CZ" dirty="0"/>
              <a:t>Rasista</a:t>
            </a:r>
          </a:p>
        </p:txBody>
      </p:sp>
      <p:sp>
        <p:nvSpPr>
          <p:cNvPr id="3" name="Zástupný obsah 2">
            <a:extLst>
              <a:ext uri="{FF2B5EF4-FFF2-40B4-BE49-F238E27FC236}">
                <a16:creationId xmlns:a16="http://schemas.microsoft.com/office/drawing/2014/main" id="{41BA1E7F-072C-4A5B-9152-57A18A304F1E}"/>
              </a:ext>
            </a:extLst>
          </p:cNvPr>
          <p:cNvSpPr>
            <a:spLocks noGrp="1"/>
          </p:cNvSpPr>
          <p:nvPr>
            <p:ph idx="1"/>
          </p:nvPr>
        </p:nvSpPr>
        <p:spPr/>
        <p:txBody>
          <a:bodyPr/>
          <a:lstStyle/>
          <a:p>
            <a:r>
              <a:rPr lang="cs-CZ" sz="2800" dirty="0"/>
              <a:t>„Nejsem přeci žádný rasista. Mě nevadí, když je někdo jiný pleti nebo </a:t>
            </a:r>
            <a:r>
              <a:rPr lang="cs-CZ" sz="2800" dirty="0" err="1"/>
              <a:t>jinýho</a:t>
            </a:r>
            <a:r>
              <a:rPr lang="cs-CZ" sz="2800" dirty="0"/>
              <a:t> náboženství. Ale vadí mi, když se neumí chovat. Nemůže si přece myslet, že mu všechno projde. Ten smrad z jejich bytu je fakt </a:t>
            </a:r>
            <a:r>
              <a:rPr lang="cs-CZ" sz="2800" dirty="0" err="1"/>
              <a:t>děsnej</a:t>
            </a:r>
            <a:r>
              <a:rPr lang="cs-CZ" sz="2800" dirty="0"/>
              <a:t>. Vaří pořád nějaký ty jejich jídla a když jsem za </a:t>
            </a:r>
            <a:r>
              <a:rPr lang="cs-CZ" sz="2800" dirty="0" err="1"/>
              <a:t>nima</a:t>
            </a:r>
            <a:r>
              <a:rPr lang="cs-CZ" sz="2800" dirty="0"/>
              <a:t> šel, aby si zavřeli okna, že ten jejich smrad jde k nám nahoru, byli ještě drzí a že je to </a:t>
            </a:r>
            <a:r>
              <a:rPr lang="cs-CZ" sz="2800" dirty="0" err="1"/>
              <a:t>prej</a:t>
            </a:r>
            <a:r>
              <a:rPr lang="cs-CZ" sz="2800" dirty="0"/>
              <a:t> jejich byt a budou si dělat, co chtějí. Jenže tady je přece v Čechách, ne někde na Sibiři. Nemůže si dovolit to, co doma. A jestli chce, tak ať si jde tam, odkud přišel.“</a:t>
            </a:r>
          </a:p>
          <a:p>
            <a:endParaRPr lang="cs-CZ" dirty="0"/>
          </a:p>
        </p:txBody>
      </p:sp>
    </p:spTree>
    <p:extLst>
      <p:ext uri="{BB962C8B-B14F-4D97-AF65-F5344CB8AC3E}">
        <p14:creationId xmlns:p14="http://schemas.microsoft.com/office/powerpoint/2010/main" val="3897480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90424D-D8BA-4659-B92C-6B98BC3BF080}"/>
              </a:ext>
            </a:extLst>
          </p:cNvPr>
          <p:cNvSpPr>
            <a:spLocks noGrp="1"/>
          </p:cNvSpPr>
          <p:nvPr>
            <p:ph type="title"/>
          </p:nvPr>
        </p:nvSpPr>
        <p:spPr/>
        <p:txBody>
          <a:bodyPr/>
          <a:lstStyle/>
          <a:p>
            <a:r>
              <a:rPr lang="cs-CZ" b="1" dirty="0">
                <a:latin typeface="+mn-lt"/>
              </a:rPr>
              <a:t>Hlavní témata kurzu: </a:t>
            </a:r>
          </a:p>
        </p:txBody>
      </p:sp>
      <p:sp>
        <p:nvSpPr>
          <p:cNvPr id="3" name="Zástupný symbol pro obsah 2">
            <a:extLst>
              <a:ext uri="{FF2B5EF4-FFF2-40B4-BE49-F238E27FC236}">
                <a16:creationId xmlns:a16="http://schemas.microsoft.com/office/drawing/2014/main" id="{828C9A3A-967B-49F7-94E3-E461C5DE2147}"/>
              </a:ext>
            </a:extLst>
          </p:cNvPr>
          <p:cNvSpPr>
            <a:spLocks noGrp="1"/>
          </p:cNvSpPr>
          <p:nvPr>
            <p:ph idx="1"/>
          </p:nvPr>
        </p:nvSpPr>
        <p:spPr>
          <a:xfrm>
            <a:off x="1024127" y="1871003"/>
            <a:ext cx="10637989" cy="4839286"/>
          </a:xfrm>
        </p:spPr>
        <p:txBody>
          <a:bodyPr>
            <a:normAutofit lnSpcReduction="10000"/>
          </a:bodyPr>
          <a:lstStyle/>
          <a:p>
            <a:pPr marL="514350" indent="-514350">
              <a:buFont typeface="+mj-lt"/>
              <a:buAutoNum type="arabicPeriod"/>
            </a:pPr>
            <a:r>
              <a:rPr lang="cs-CZ" sz="2800" dirty="0"/>
              <a:t>postoje, stereotypy – explicitní a implicitní, automatická aktivace, </a:t>
            </a:r>
            <a:br>
              <a:rPr lang="cs-CZ" sz="2800" dirty="0"/>
            </a:br>
            <a:r>
              <a:rPr lang="cs-CZ" sz="2800" dirty="0"/>
              <a:t>předsudky </a:t>
            </a:r>
          </a:p>
          <a:p>
            <a:pPr marL="514350" indent="-514350">
              <a:buFont typeface="+mj-lt"/>
              <a:buAutoNum type="arabicPeriod"/>
            </a:pPr>
            <a:r>
              <a:rPr lang="cs-CZ" sz="2800" dirty="0"/>
              <a:t>moc, diskriminace a nerovnost – sociální stratifikace, </a:t>
            </a:r>
            <a:br>
              <a:rPr lang="cs-CZ" sz="2800" dirty="0"/>
            </a:br>
            <a:r>
              <a:rPr lang="cs-CZ" sz="2800" dirty="0"/>
              <a:t>hierarchie sociálních kategorií</a:t>
            </a:r>
          </a:p>
          <a:p>
            <a:pPr marL="514350" indent="-514350">
              <a:buFont typeface="+mj-lt"/>
              <a:buAutoNum type="arabicPeriod"/>
            </a:pPr>
            <a:r>
              <a:rPr lang="cs-CZ" sz="2800" dirty="0"/>
              <a:t>afiliace, přátelské a romantické vztahy</a:t>
            </a:r>
          </a:p>
          <a:p>
            <a:pPr marL="514350" indent="-514350">
              <a:buFont typeface="+mj-lt"/>
              <a:buAutoNum type="arabicPeriod"/>
            </a:pPr>
            <a:r>
              <a:rPr lang="cs-CZ" sz="2800" dirty="0"/>
              <a:t>agrese, násilí – individuální versus skupinové</a:t>
            </a:r>
          </a:p>
          <a:p>
            <a:pPr marL="514350" indent="-514350">
              <a:buFont typeface="+mj-lt"/>
              <a:buAutoNum type="arabicPeriod"/>
            </a:pPr>
            <a:r>
              <a:rPr lang="cs-CZ" sz="2800" dirty="0"/>
              <a:t>hodnotová orientace – struktura hodnot, zdroje hodnot, </a:t>
            </a:r>
            <a:br>
              <a:rPr lang="cs-CZ" sz="2800" dirty="0"/>
            </a:br>
            <a:r>
              <a:rPr lang="cs-CZ" sz="2800" dirty="0"/>
              <a:t>vztah hodnot, postojů a chování</a:t>
            </a:r>
          </a:p>
          <a:p>
            <a:pPr marL="514350" indent="-514350">
              <a:buFont typeface="+mj-lt"/>
              <a:buAutoNum type="arabicPeriod"/>
            </a:pPr>
            <a:r>
              <a:rPr lang="cs-CZ" sz="2800" dirty="0"/>
              <a:t>kvalita života – individuální versus skupinová versus </a:t>
            </a:r>
            <a:br>
              <a:rPr lang="cs-CZ" sz="2800" dirty="0"/>
            </a:br>
            <a:r>
              <a:rPr lang="cs-CZ" sz="2800" dirty="0"/>
              <a:t>společenská perspektiva, zdroje, měření</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431293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4DF3B-7932-4865-9F64-73C1945F891F}"/>
              </a:ext>
            </a:extLst>
          </p:cNvPr>
          <p:cNvSpPr>
            <a:spLocks noGrp="1"/>
          </p:cNvSpPr>
          <p:nvPr>
            <p:ph type="title"/>
          </p:nvPr>
        </p:nvSpPr>
        <p:spPr/>
        <p:txBody>
          <a:bodyPr/>
          <a:lstStyle/>
          <a:p>
            <a:r>
              <a:rPr lang="cs-CZ" dirty="0"/>
              <a:t>Šéf</a:t>
            </a:r>
          </a:p>
        </p:txBody>
      </p:sp>
      <p:sp>
        <p:nvSpPr>
          <p:cNvPr id="3" name="Zástupný obsah 2">
            <a:extLst>
              <a:ext uri="{FF2B5EF4-FFF2-40B4-BE49-F238E27FC236}">
                <a16:creationId xmlns:a16="http://schemas.microsoft.com/office/drawing/2014/main" id="{4FB5509E-A6B6-4B0F-A5F2-08F0675F7E5A}"/>
              </a:ext>
            </a:extLst>
          </p:cNvPr>
          <p:cNvSpPr>
            <a:spLocks noGrp="1"/>
          </p:cNvSpPr>
          <p:nvPr>
            <p:ph idx="1"/>
          </p:nvPr>
        </p:nvSpPr>
        <p:spPr/>
        <p:txBody>
          <a:bodyPr>
            <a:normAutofit lnSpcReduction="10000"/>
          </a:bodyPr>
          <a:lstStyle/>
          <a:p>
            <a:r>
              <a:rPr lang="cs-CZ" sz="2800" dirty="0"/>
              <a:t>„Naštval mě, vyloženě mě nasral. Ale musela jsem to spolknout. Vždyť to byl můj šéf. Nemohla jsem si dovolit mu něco říct. Ale úplně jsem cítila, jak se to ve mně vaří. Možná to i poznal z toho, jak jsem se tvářila, ale zatnula jsem zuby a pokračovala v práci. On se choval tak povýšeně, jako kdyby mi chtěl říct - ´tak vidíš, když se podřídíš, bude to pro tebe lepší´. Myslela jsem, že se nedočkám konce pracovního dne, jak to se mnou cvičilo. Pak jsem přišla domů a děti to hned schytaly – proč se neučí, proč je tam takový nepořádek, proč je všechno na mě… Nakonec mě to mrzelo, ale nedokázala jsem si pomoct. Naopak jsem pak ještě měla dvojitý výčitky – z práce i z rodiny.“</a:t>
            </a:r>
          </a:p>
          <a:p>
            <a:endParaRPr lang="cs-CZ" dirty="0"/>
          </a:p>
        </p:txBody>
      </p:sp>
    </p:spTree>
    <p:extLst>
      <p:ext uri="{BB962C8B-B14F-4D97-AF65-F5344CB8AC3E}">
        <p14:creationId xmlns:p14="http://schemas.microsoft.com/office/powerpoint/2010/main" val="1860210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56B598-D62C-4416-87A4-2135656CF344}"/>
              </a:ext>
            </a:extLst>
          </p:cNvPr>
          <p:cNvSpPr>
            <a:spLocks noGrp="1"/>
          </p:cNvSpPr>
          <p:nvPr>
            <p:ph type="title"/>
          </p:nvPr>
        </p:nvSpPr>
        <p:spPr/>
        <p:txBody>
          <a:bodyPr/>
          <a:lstStyle/>
          <a:p>
            <a:r>
              <a:rPr lang="cs-CZ" dirty="0"/>
              <a:t>Starat se o…</a:t>
            </a:r>
          </a:p>
        </p:txBody>
      </p:sp>
      <p:sp>
        <p:nvSpPr>
          <p:cNvPr id="3" name="Zástupný obsah 2">
            <a:extLst>
              <a:ext uri="{FF2B5EF4-FFF2-40B4-BE49-F238E27FC236}">
                <a16:creationId xmlns:a16="http://schemas.microsoft.com/office/drawing/2014/main" id="{2E9583A3-02FF-491B-A62A-768797778708}"/>
              </a:ext>
            </a:extLst>
          </p:cNvPr>
          <p:cNvSpPr>
            <a:spLocks noGrp="1"/>
          </p:cNvSpPr>
          <p:nvPr>
            <p:ph idx="1"/>
          </p:nvPr>
        </p:nvSpPr>
        <p:spPr>
          <a:xfrm>
            <a:off x="1024128" y="2286000"/>
            <a:ext cx="9720073" cy="4363156"/>
          </a:xfrm>
        </p:spPr>
        <p:txBody>
          <a:bodyPr>
            <a:normAutofit fontScale="92500" lnSpcReduction="10000"/>
          </a:bodyPr>
          <a:lstStyle/>
          <a:p>
            <a:r>
              <a:rPr lang="cs-CZ" sz="2800" dirty="0"/>
              <a:t>„Peníze jsou důležité, ale přeci by nemělo jít jen a hlavně o ně. Máme zodpovědnost za místo, na kterém žijeme. A tím myslím náš panelák – že chci, aby byl pěkný a bezpečný, seberu papír, když se někde válí, když je rozbité okno, tak nečekám, až si toho někdo všimne a až to někdo spraví, ale zavolám na správcovskou firmu sám, snažím se znát lidi, kteří tady bydlí, třeba jim i občas s něčím pomoct a tak. Ale taky tím místem, na kterém žijeme, myslím naše město a naší zemi a vlastně celou planetu. Chováme se hrozně. Jako by si lidi neuvědomovali, že tu nejsme zkrátka jen sami za sebe. </a:t>
            </a:r>
            <a:r>
              <a:rPr lang="cs-CZ" sz="2800" dirty="0" err="1"/>
              <a:t>Chovaj</a:t>
            </a:r>
            <a:r>
              <a:rPr lang="cs-CZ" sz="2800" dirty="0"/>
              <a:t> se, my všichni se chováme, jako kdyby platilo ´po nás potopa´. Nechci začít chodit jen pěšky a mít jedny boty na rok, ale zkrátka cítím, že teď si žijeme nad poměry. Měli bychom se trochu uskromnit a brát na sebe víc ohledy.“</a:t>
            </a:r>
          </a:p>
          <a:p>
            <a:endParaRPr lang="cs-CZ" dirty="0"/>
          </a:p>
        </p:txBody>
      </p:sp>
    </p:spTree>
    <p:extLst>
      <p:ext uri="{BB962C8B-B14F-4D97-AF65-F5344CB8AC3E}">
        <p14:creationId xmlns:p14="http://schemas.microsoft.com/office/powerpoint/2010/main" val="3952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0477D7-9AA0-4535-8200-DCA9F89FC694}"/>
              </a:ext>
            </a:extLst>
          </p:cNvPr>
          <p:cNvSpPr>
            <a:spLocks noGrp="1"/>
          </p:cNvSpPr>
          <p:nvPr>
            <p:ph type="title"/>
          </p:nvPr>
        </p:nvSpPr>
        <p:spPr/>
        <p:txBody>
          <a:bodyPr/>
          <a:lstStyle/>
          <a:p>
            <a:r>
              <a:rPr lang="cs-CZ" dirty="0"/>
              <a:t>Před hospodou</a:t>
            </a:r>
          </a:p>
        </p:txBody>
      </p:sp>
      <p:sp>
        <p:nvSpPr>
          <p:cNvPr id="3" name="Zástupný obsah 2">
            <a:extLst>
              <a:ext uri="{FF2B5EF4-FFF2-40B4-BE49-F238E27FC236}">
                <a16:creationId xmlns:a16="http://schemas.microsoft.com/office/drawing/2014/main" id="{5537CA59-ABF9-4BDF-835E-BF8CD547E502}"/>
              </a:ext>
            </a:extLst>
          </p:cNvPr>
          <p:cNvSpPr>
            <a:spLocks noGrp="1"/>
          </p:cNvSpPr>
          <p:nvPr>
            <p:ph idx="1"/>
          </p:nvPr>
        </p:nvSpPr>
        <p:spPr>
          <a:xfrm>
            <a:off x="1024128" y="2286000"/>
            <a:ext cx="9720073" cy="4442178"/>
          </a:xfrm>
        </p:spPr>
        <p:txBody>
          <a:bodyPr>
            <a:normAutofit fontScale="77500" lnSpcReduction="20000"/>
          </a:bodyPr>
          <a:lstStyle/>
          <a:p>
            <a:r>
              <a:rPr lang="cs-CZ" sz="3200" dirty="0"/>
              <a:t>„Byl jsem vždycky docela mírumilovný člověk, v životě jsem se nepral. Když občas v hospodě slyším ty historky o tom, jak někdo někomu dal pěstí, připadá mi to jak z filmu, jakože si vůbec neumím představit. A taky jsem si vždycky o sobě myslel, že s každým vyjdu, že mi vlastně skoro někdo nevadí. Kámoši třeba někdy o lidech mluví jako že, to je debil, nemá dobrý auto, neumí ani zatlouct hřebík… Já naopak vždycky nějak na lidech vidím spíš to, v čem jsou dobří, co je na nich jako fajn. Ani se o to nesnažím, prostě to tak je. Až mě to někdy štve. No, a minulý týden jsem šel po ulici, dost v noci, kolem takový hospody, před kterou stála parta chlapů, spíš mladších, a zdáli se dost nalitý. No, a jeden na mě něco pokřikoval. Nejdřív jsem mu ani nerozuměl, ten tón nebyl nijak útočný, spíš takový vlezlý a jako že srandičky. Ale byli tam ti jeho kamarádi a ti se chechtali, mně se chechtali. A mně se úplně zatmělo před očima a zařval jsem na něj: Drž hubu, ty buzerante jeden. Byl jsem úplně </a:t>
            </a:r>
            <a:r>
              <a:rPr lang="cs-CZ" sz="3200" dirty="0" err="1"/>
              <a:t>vytočenej</a:t>
            </a:r>
            <a:r>
              <a:rPr lang="cs-CZ" sz="3200" dirty="0"/>
              <a:t>. Ale šel jsem pryč. Za chvíli to přešlo a říkal jsem si, že vůbec nechápu, co to ze mě vyjelo. Nepoznával jsem se. “</a:t>
            </a:r>
          </a:p>
          <a:p>
            <a:endParaRPr lang="cs-CZ" dirty="0"/>
          </a:p>
        </p:txBody>
      </p:sp>
    </p:spTree>
    <p:extLst>
      <p:ext uri="{BB962C8B-B14F-4D97-AF65-F5344CB8AC3E}">
        <p14:creationId xmlns:p14="http://schemas.microsoft.com/office/powerpoint/2010/main" val="3339439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BF777-E323-48F2-9EE0-CDF470C1D4AB}"/>
              </a:ext>
            </a:extLst>
          </p:cNvPr>
          <p:cNvSpPr>
            <a:spLocks noGrp="1"/>
          </p:cNvSpPr>
          <p:nvPr>
            <p:ph type="title"/>
          </p:nvPr>
        </p:nvSpPr>
        <p:spPr/>
        <p:txBody>
          <a:bodyPr/>
          <a:lstStyle/>
          <a:p>
            <a:r>
              <a:rPr lang="cs-CZ" dirty="0"/>
              <a:t>změny</a:t>
            </a:r>
          </a:p>
        </p:txBody>
      </p:sp>
      <p:sp>
        <p:nvSpPr>
          <p:cNvPr id="3" name="Zástupný obsah 2">
            <a:extLst>
              <a:ext uri="{FF2B5EF4-FFF2-40B4-BE49-F238E27FC236}">
                <a16:creationId xmlns:a16="http://schemas.microsoft.com/office/drawing/2014/main" id="{0C5A2A4C-43BF-4D51-A456-74A88ADBDDC7}"/>
              </a:ext>
            </a:extLst>
          </p:cNvPr>
          <p:cNvSpPr>
            <a:spLocks noGrp="1"/>
          </p:cNvSpPr>
          <p:nvPr>
            <p:ph idx="1"/>
          </p:nvPr>
        </p:nvSpPr>
        <p:spPr/>
        <p:txBody>
          <a:bodyPr/>
          <a:lstStyle/>
          <a:p>
            <a:r>
              <a:rPr lang="cs-CZ" sz="2800" dirty="0"/>
              <a:t>„Mám ráda novinky, nevadí mi změny, naopak mě ubíjí stereotyp. Například musím měnit práci každé dva roky. Jakmile jsem v práci rok, rok a půl a cítím, že už je to pro mě rutina, začnu se poohlížet po něčem novém. Vím, že to není asi úplně dobré, ale prostě tohle jsem já. Bez nových impulsů si připadám, jako že se nehýbu, umírám, a já chci naopak žít naplno. Teď a tady. S tím asi nějak souvisí, že jsem dost spontánní a kreativní a pozitivní. Myslím, že díky tomu jsem docela oblíbená, lidem je se mnou dobře. A to se třeba ve službách hodí.“</a:t>
            </a:r>
          </a:p>
          <a:p>
            <a:endParaRPr lang="cs-CZ" dirty="0"/>
          </a:p>
        </p:txBody>
      </p:sp>
    </p:spTree>
    <p:extLst>
      <p:ext uri="{BB962C8B-B14F-4D97-AF65-F5344CB8AC3E}">
        <p14:creationId xmlns:p14="http://schemas.microsoft.com/office/powerpoint/2010/main" val="879115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EC6E14-3E2B-43C6-B607-1C3754BCD13D}"/>
              </a:ext>
            </a:extLst>
          </p:cNvPr>
          <p:cNvSpPr>
            <a:spLocks noGrp="1"/>
          </p:cNvSpPr>
          <p:nvPr>
            <p:ph type="title"/>
          </p:nvPr>
        </p:nvSpPr>
        <p:spPr/>
        <p:txBody>
          <a:bodyPr/>
          <a:lstStyle/>
          <a:p>
            <a:r>
              <a:rPr lang="cs-CZ" dirty="0"/>
              <a:t>Řidiči x manažeři</a:t>
            </a:r>
          </a:p>
        </p:txBody>
      </p:sp>
      <p:sp>
        <p:nvSpPr>
          <p:cNvPr id="3" name="Zástupný obsah 2">
            <a:extLst>
              <a:ext uri="{FF2B5EF4-FFF2-40B4-BE49-F238E27FC236}">
                <a16:creationId xmlns:a16="http://schemas.microsoft.com/office/drawing/2014/main" id="{90058B64-1A7C-4B85-ACA5-0848F75ADF60}"/>
              </a:ext>
            </a:extLst>
          </p:cNvPr>
          <p:cNvSpPr>
            <a:spLocks noGrp="1"/>
          </p:cNvSpPr>
          <p:nvPr>
            <p:ph idx="1"/>
          </p:nvPr>
        </p:nvSpPr>
        <p:spPr/>
        <p:txBody>
          <a:bodyPr/>
          <a:lstStyle/>
          <a:p>
            <a:r>
              <a:rPr lang="cs-CZ" sz="2800" dirty="0"/>
              <a:t>„Ptám se, jestli je v pořádku, že manažeři berou třeba 200 tisíc měsíčně a řidič autobusu 30. Copak jejich práce je 7x míň hodnotná a prospěšná? Vždyť kdo by pracoval ve firmách, které manažeři řídí, kdyby tam lidi neodvezli řidiči autobusu? A stejně je to s pekaři, prodavačkami, zdravotními sestrami... Zdá se mi to nemorální, ale taky nebezpečné. Vždyť kdo by se mohl divit, kdyby se ti obyčejní lidé naštvali a pokusili se to nějak změnit. A oni asi i naštvaní jsou. Možná, že z toho vychází i taková ta averze k Praze, jak lidi na venkově často nadávají na všechno spojené s Prahou, a pak se tam stejně jejich děti odstěhují…“ </a:t>
            </a:r>
          </a:p>
          <a:p>
            <a:endParaRPr lang="cs-CZ" dirty="0"/>
          </a:p>
        </p:txBody>
      </p:sp>
    </p:spTree>
    <p:extLst>
      <p:ext uri="{BB962C8B-B14F-4D97-AF65-F5344CB8AC3E}">
        <p14:creationId xmlns:p14="http://schemas.microsoft.com/office/powerpoint/2010/main" val="3900964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A260D-3AFB-4B04-99F6-ADBFA1FBA4AC}"/>
              </a:ext>
            </a:extLst>
          </p:cNvPr>
          <p:cNvSpPr>
            <a:spLocks noGrp="1"/>
          </p:cNvSpPr>
          <p:nvPr>
            <p:ph type="title"/>
          </p:nvPr>
        </p:nvSpPr>
        <p:spPr/>
        <p:txBody>
          <a:bodyPr/>
          <a:lstStyle/>
          <a:p>
            <a:r>
              <a:rPr lang="cs-CZ" dirty="0"/>
              <a:t>Domácí násilí</a:t>
            </a:r>
          </a:p>
        </p:txBody>
      </p:sp>
      <p:sp>
        <p:nvSpPr>
          <p:cNvPr id="3" name="Zástupný obsah 2">
            <a:extLst>
              <a:ext uri="{FF2B5EF4-FFF2-40B4-BE49-F238E27FC236}">
                <a16:creationId xmlns:a16="http://schemas.microsoft.com/office/drawing/2014/main" id="{9EE29C1D-D1FC-4F55-A74D-C409A6F99F01}"/>
              </a:ext>
            </a:extLst>
          </p:cNvPr>
          <p:cNvSpPr>
            <a:spLocks noGrp="1"/>
          </p:cNvSpPr>
          <p:nvPr>
            <p:ph idx="1"/>
          </p:nvPr>
        </p:nvSpPr>
        <p:spPr>
          <a:xfrm>
            <a:off x="1024128" y="2286000"/>
            <a:ext cx="9720073" cy="4464756"/>
          </a:xfrm>
        </p:spPr>
        <p:txBody>
          <a:bodyPr>
            <a:normAutofit fontScale="70000" lnSpcReduction="20000"/>
          </a:bodyPr>
          <a:lstStyle/>
          <a:p>
            <a:r>
              <a:rPr lang="cs-CZ" sz="3600" dirty="0"/>
              <a:t>„Musela jsem od svého muže odejít, už to nešlo dál. Nejdřív jsme měli hezký vztah, ale pak se to celé zvrtlo. Po narození dětí a taky tím, že jsme odešli do Čech. Manžel se tady moc neuchytil, bylo to pro něj těžké. A špatně snášel, že já mám práci v prádelně a celkem díky dětem znám i pár lidí. Je příjemné, když někde začnete žít, že si připadáte vítaní nebo aspoň akceptovaný. To on asi necítil. Začali jsme si rozumět méně a méně, on začal občas pít a nakonec mě i děti bil. Když jsem se rozhodovala, co dělat, často jsem volala své sestře a mamince. Ale obě říkaly - ´nestěžuj si, všude je něco, jste v zemi, kde jsou dobré školy a doktoři, mysli na děti´. Ale naštěstí jsem měla už i nějaké české kamarádky a ty mi zase říkaly opak - ´měla bys jít od něho, nikdo nemá právo ti ubližovat, mysli na děti, ať to nemusí zažívat´. Dlouho jsem váhala, ale nakonec jsem se ho rozhodla opustit. Teď je mě i dětem lépe. Ale pořád ho mám ráda. Uvidíme, jestli se změní, třeba se k sobě vrátíme.“ </a:t>
            </a:r>
          </a:p>
          <a:p>
            <a:r>
              <a:rPr lang="cs-CZ" dirty="0"/>
              <a:t> </a:t>
            </a:r>
          </a:p>
          <a:p>
            <a:endParaRPr lang="cs-CZ" dirty="0"/>
          </a:p>
        </p:txBody>
      </p:sp>
    </p:spTree>
    <p:extLst>
      <p:ext uri="{BB962C8B-B14F-4D97-AF65-F5344CB8AC3E}">
        <p14:creationId xmlns:p14="http://schemas.microsoft.com/office/powerpoint/2010/main" val="397518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82E274-82BE-40D2-A6C8-7D69F749CEAB}"/>
              </a:ext>
            </a:extLst>
          </p:cNvPr>
          <p:cNvSpPr>
            <a:spLocks noGrp="1"/>
          </p:cNvSpPr>
          <p:nvPr>
            <p:ph type="title"/>
          </p:nvPr>
        </p:nvSpPr>
        <p:spPr/>
        <p:txBody>
          <a:bodyPr/>
          <a:lstStyle/>
          <a:p>
            <a:r>
              <a:rPr lang="cs-CZ" b="1" dirty="0">
                <a:latin typeface="+mn-lt"/>
              </a:rPr>
              <a:t>Podmínky atestu </a:t>
            </a:r>
          </a:p>
        </p:txBody>
      </p:sp>
      <p:sp>
        <p:nvSpPr>
          <p:cNvPr id="3" name="Zástupný symbol pro obsah 2">
            <a:extLst>
              <a:ext uri="{FF2B5EF4-FFF2-40B4-BE49-F238E27FC236}">
                <a16:creationId xmlns:a16="http://schemas.microsoft.com/office/drawing/2014/main" id="{B1470DD4-380F-4908-9E2D-E3A7A591AEB0}"/>
              </a:ext>
            </a:extLst>
          </p:cNvPr>
          <p:cNvSpPr>
            <a:spLocks noGrp="1"/>
          </p:cNvSpPr>
          <p:nvPr>
            <p:ph idx="1"/>
          </p:nvPr>
        </p:nvSpPr>
        <p:spPr>
          <a:xfrm>
            <a:off x="1024128" y="2286000"/>
            <a:ext cx="10314432" cy="4572000"/>
          </a:xfrm>
        </p:spPr>
        <p:txBody>
          <a:bodyPr>
            <a:normAutofit/>
          </a:bodyPr>
          <a:lstStyle/>
          <a:p>
            <a:pPr marL="0" indent="0">
              <a:buNone/>
            </a:pPr>
            <a:r>
              <a:rPr lang="cs-CZ" sz="2800" b="1" dirty="0"/>
              <a:t>K ukončení kurzu je třeba splnit následující podmínky: </a:t>
            </a:r>
          </a:p>
          <a:p>
            <a:pPr marL="514350" indent="-514350">
              <a:buFont typeface="+mj-lt"/>
              <a:buAutoNum type="arabicPeriod"/>
            </a:pPr>
            <a:r>
              <a:rPr lang="cs-CZ" sz="2800" dirty="0"/>
              <a:t>účast na seminářích </a:t>
            </a:r>
          </a:p>
          <a:p>
            <a:pPr marL="514350" indent="-514350">
              <a:buFont typeface="+mj-lt"/>
              <a:buAutoNum type="arabicPeriod"/>
            </a:pPr>
            <a:r>
              <a:rPr lang="cs-CZ" sz="2800" dirty="0"/>
              <a:t>vypracování skupinového úkolu a jeho prezentace na semináři</a:t>
            </a:r>
          </a:p>
          <a:p>
            <a:pPr marL="514350" indent="-514350">
              <a:buFont typeface="+mj-lt"/>
              <a:buAutoNum type="arabicPeriod"/>
            </a:pPr>
            <a:r>
              <a:rPr lang="cs-CZ" sz="2800" dirty="0"/>
              <a:t>vypracování 3 dílčích seminárních úkolů </a:t>
            </a:r>
          </a:p>
          <a:p>
            <a:pPr marL="514350" indent="-514350">
              <a:buFont typeface="+mj-lt"/>
              <a:buAutoNum type="arabicPeriod"/>
            </a:pPr>
            <a:r>
              <a:rPr lang="cs-CZ" sz="2800" dirty="0"/>
              <a:t>ústní zkouška</a:t>
            </a:r>
            <a:endParaRPr lang="cs-CZ" dirty="0"/>
          </a:p>
        </p:txBody>
      </p:sp>
    </p:spTree>
    <p:extLst>
      <p:ext uri="{BB962C8B-B14F-4D97-AF65-F5344CB8AC3E}">
        <p14:creationId xmlns:p14="http://schemas.microsoft.com/office/powerpoint/2010/main" val="1793559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C4FDFA-76C6-4669-8698-CE409FCA2E8F}"/>
              </a:ext>
            </a:extLst>
          </p:cNvPr>
          <p:cNvSpPr>
            <a:spLocks noGrp="1"/>
          </p:cNvSpPr>
          <p:nvPr>
            <p:ph type="title"/>
          </p:nvPr>
        </p:nvSpPr>
        <p:spPr/>
        <p:txBody>
          <a:bodyPr/>
          <a:lstStyle/>
          <a:p>
            <a:r>
              <a:rPr lang="cs-CZ" dirty="0"/>
              <a:t>Příprava na zkoušku</a:t>
            </a:r>
          </a:p>
        </p:txBody>
      </p:sp>
      <p:sp>
        <p:nvSpPr>
          <p:cNvPr id="3" name="Zástupný obsah 2">
            <a:extLst>
              <a:ext uri="{FF2B5EF4-FFF2-40B4-BE49-F238E27FC236}">
                <a16:creationId xmlns:a16="http://schemas.microsoft.com/office/drawing/2014/main" id="{4BB6D412-7CC9-41F7-B65C-29E28952F660}"/>
              </a:ext>
            </a:extLst>
          </p:cNvPr>
          <p:cNvSpPr>
            <a:spLocks noGrp="1"/>
          </p:cNvSpPr>
          <p:nvPr>
            <p:ph idx="1"/>
          </p:nvPr>
        </p:nvSpPr>
        <p:spPr/>
        <p:txBody>
          <a:bodyPr/>
          <a:lstStyle/>
          <a:p>
            <a:r>
              <a:rPr lang="cs-CZ" dirty="0"/>
              <a:t>K přípravě na zkoušku slouží následující podklady: </a:t>
            </a:r>
          </a:p>
          <a:p>
            <a:pPr>
              <a:buFont typeface="Wingdings" panose="05000000000000000000" pitchFamily="2" charset="2"/>
              <a:buChar char="§"/>
            </a:pPr>
            <a:r>
              <a:rPr lang="cs-CZ" dirty="0"/>
              <a:t> příslušné tematické kapitoly z učebnic:</a:t>
            </a:r>
          </a:p>
          <a:p>
            <a:pPr lvl="2">
              <a:buFont typeface="Wingdings" panose="05000000000000000000" pitchFamily="2" charset="2"/>
              <a:buChar char="§"/>
            </a:pPr>
            <a:r>
              <a:rPr lang="cs-CZ" dirty="0" err="1"/>
              <a:t>Hewstone</a:t>
            </a:r>
            <a:r>
              <a:rPr lang="cs-CZ" dirty="0"/>
              <a:t>, M., &amp; </a:t>
            </a:r>
            <a:r>
              <a:rPr lang="cs-CZ" dirty="0" err="1"/>
              <a:t>Stroebe</a:t>
            </a:r>
            <a:r>
              <a:rPr lang="cs-CZ" dirty="0"/>
              <a:t>, W. (2006). Sociální psychologie. Praha, Portál.</a:t>
            </a:r>
          </a:p>
          <a:p>
            <a:pPr lvl="2">
              <a:buFont typeface="Wingdings" panose="05000000000000000000" pitchFamily="2" charset="2"/>
              <a:buChar char="§"/>
            </a:pPr>
            <a:r>
              <a:rPr lang="cs-CZ" dirty="0"/>
              <a:t>Slaměník, I., &amp; Výrost, J. (2008). </a:t>
            </a:r>
            <a:r>
              <a:rPr lang="cs-CZ" i="1" dirty="0"/>
              <a:t>Sociální psychologie I. a II.</a:t>
            </a:r>
            <a:r>
              <a:rPr lang="cs-CZ" dirty="0"/>
              <a:t> Praha, Grada. </a:t>
            </a:r>
          </a:p>
          <a:p>
            <a:pPr marL="91440" lvl="2" indent="-91440">
              <a:spcBef>
                <a:spcPts val="1200"/>
              </a:spcBef>
              <a:spcAft>
                <a:spcPts val="200"/>
              </a:spcAft>
              <a:buSzPct val="100000"/>
              <a:buFont typeface="Wingdings" panose="05000000000000000000" pitchFamily="2" charset="2"/>
              <a:buChar char="§"/>
            </a:pPr>
            <a:r>
              <a:rPr lang="cs-CZ" sz="2200" dirty="0"/>
              <a:t> doporučená literatura (viz sylabus v SIS)</a:t>
            </a:r>
          </a:p>
          <a:p>
            <a:pPr marL="91440" lvl="2" indent="-91440">
              <a:spcBef>
                <a:spcPts val="1200"/>
              </a:spcBef>
              <a:spcAft>
                <a:spcPts val="200"/>
              </a:spcAft>
              <a:buSzPct val="100000"/>
              <a:buFont typeface="Wingdings" panose="05000000000000000000" pitchFamily="2" charset="2"/>
              <a:buChar char="§"/>
            </a:pPr>
            <a:r>
              <a:rPr lang="cs-CZ" sz="2200" dirty="0"/>
              <a:t> skupinové </a:t>
            </a:r>
            <a:r>
              <a:rPr lang="cs-CZ" sz="2200" dirty="0" err="1"/>
              <a:t>power</a:t>
            </a:r>
            <a:r>
              <a:rPr lang="cs-CZ" sz="2200" dirty="0"/>
              <a:t>-pointové prezentace k jednotlivým tématům</a:t>
            </a:r>
          </a:p>
          <a:p>
            <a:pPr marL="91440" lvl="2" indent="-91440">
              <a:spcBef>
                <a:spcPts val="1200"/>
              </a:spcBef>
              <a:spcAft>
                <a:spcPts val="200"/>
              </a:spcAft>
              <a:buSzPct val="100000"/>
              <a:buFont typeface="Wingdings" panose="05000000000000000000" pitchFamily="2" charset="2"/>
              <a:buChar char="§"/>
            </a:pPr>
            <a:r>
              <a:rPr lang="cs-CZ" sz="2200" dirty="0"/>
              <a:t> přednášky </a:t>
            </a:r>
          </a:p>
          <a:p>
            <a:pPr lvl="2">
              <a:buFont typeface="Wingdings" panose="05000000000000000000" pitchFamily="2" charset="2"/>
              <a:buChar char="§"/>
            </a:pPr>
            <a:endParaRPr lang="cs-CZ" dirty="0"/>
          </a:p>
          <a:p>
            <a:pPr lvl="2">
              <a:buFont typeface="Wingdings" panose="05000000000000000000" pitchFamily="2" charset="2"/>
              <a:buChar char="§"/>
            </a:pPr>
            <a:endParaRPr lang="cs-CZ" dirty="0"/>
          </a:p>
        </p:txBody>
      </p:sp>
    </p:spTree>
    <p:extLst>
      <p:ext uri="{BB962C8B-B14F-4D97-AF65-F5344CB8AC3E}">
        <p14:creationId xmlns:p14="http://schemas.microsoft.com/office/powerpoint/2010/main" val="160354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7812D5-BD37-4F77-A2D3-16DB64653800}"/>
              </a:ext>
            </a:extLst>
          </p:cNvPr>
          <p:cNvSpPr>
            <a:spLocks noGrp="1"/>
          </p:cNvSpPr>
          <p:nvPr>
            <p:ph type="title"/>
          </p:nvPr>
        </p:nvSpPr>
        <p:spPr/>
        <p:txBody>
          <a:bodyPr/>
          <a:lstStyle/>
          <a:p>
            <a:r>
              <a:rPr lang="cs-CZ" dirty="0"/>
              <a:t>Rozdělení skupin </a:t>
            </a:r>
          </a:p>
        </p:txBody>
      </p:sp>
      <p:sp>
        <p:nvSpPr>
          <p:cNvPr id="3" name="Zástupný obsah 2">
            <a:extLst>
              <a:ext uri="{FF2B5EF4-FFF2-40B4-BE49-F238E27FC236}">
                <a16:creationId xmlns:a16="http://schemas.microsoft.com/office/drawing/2014/main" id="{63185353-1D56-415A-B6A8-478CF00E2497}"/>
              </a:ext>
            </a:extLst>
          </p:cNvPr>
          <p:cNvSpPr>
            <a:spLocks noGrp="1"/>
          </p:cNvSpPr>
          <p:nvPr>
            <p:ph idx="1"/>
          </p:nvPr>
        </p:nvSpPr>
        <p:spPr/>
        <p:txBody>
          <a:bodyPr/>
          <a:lstStyle/>
          <a:p>
            <a:pPr marL="0" indent="0">
              <a:buNone/>
            </a:pPr>
            <a:r>
              <a:rPr lang="cs-CZ" sz="2300" dirty="0">
                <a:solidFill>
                  <a:schemeClr val="accent2">
                    <a:lumMod val="75000"/>
                  </a:schemeClr>
                </a:solidFill>
                <a:hlinkClick r:id="rId2"/>
              </a:rPr>
              <a:t>https://dl1.cuni.cz/mod/choice/view.php?id=493203</a:t>
            </a:r>
            <a:endParaRPr lang="cs-CZ" sz="2300" dirty="0">
              <a:solidFill>
                <a:schemeClr val="accent2">
                  <a:lumMod val="75000"/>
                </a:schemeClr>
              </a:solidFill>
            </a:endParaRPr>
          </a:p>
          <a:p>
            <a:pPr marL="0" indent="0">
              <a:buNone/>
            </a:pPr>
            <a:endParaRPr lang="cs-CZ" dirty="0"/>
          </a:p>
        </p:txBody>
      </p:sp>
    </p:spTree>
    <p:extLst>
      <p:ext uri="{BB962C8B-B14F-4D97-AF65-F5344CB8AC3E}">
        <p14:creationId xmlns:p14="http://schemas.microsoft.com/office/powerpoint/2010/main" val="244888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8428B9-BD45-4580-8251-5D4C84E53193}"/>
              </a:ext>
            </a:extLst>
          </p:cNvPr>
          <p:cNvSpPr>
            <a:spLocks noGrp="1"/>
          </p:cNvSpPr>
          <p:nvPr>
            <p:ph type="title"/>
          </p:nvPr>
        </p:nvSpPr>
        <p:spPr/>
        <p:txBody>
          <a:bodyPr/>
          <a:lstStyle/>
          <a:p>
            <a:r>
              <a:rPr lang="cs-CZ" dirty="0"/>
              <a:t>Skupiny – témata </a:t>
            </a:r>
          </a:p>
        </p:txBody>
      </p:sp>
      <p:sp>
        <p:nvSpPr>
          <p:cNvPr id="3" name="Zástupný obsah 2">
            <a:extLst>
              <a:ext uri="{FF2B5EF4-FFF2-40B4-BE49-F238E27FC236}">
                <a16:creationId xmlns:a16="http://schemas.microsoft.com/office/drawing/2014/main" id="{07FDAAD7-C869-4A94-B2B2-65A67C840D89}"/>
              </a:ext>
            </a:extLst>
          </p:cNvPr>
          <p:cNvSpPr>
            <a:spLocks noGrp="1"/>
          </p:cNvSpPr>
          <p:nvPr>
            <p:ph idx="1"/>
          </p:nvPr>
        </p:nvSpPr>
        <p:spPr/>
        <p:txBody>
          <a:bodyPr>
            <a:normAutofit/>
          </a:bodyPr>
          <a:lstStyle/>
          <a:p>
            <a:r>
              <a:rPr lang="cs-CZ" sz="2800" dirty="0"/>
              <a:t>Rasista</a:t>
            </a:r>
          </a:p>
          <a:p>
            <a:r>
              <a:rPr lang="cs-CZ" sz="2800" dirty="0"/>
              <a:t>Šéf</a:t>
            </a:r>
          </a:p>
          <a:p>
            <a:r>
              <a:rPr lang="cs-CZ" sz="2800" dirty="0"/>
              <a:t>Starat se o…</a:t>
            </a:r>
          </a:p>
          <a:p>
            <a:r>
              <a:rPr lang="cs-CZ" sz="2800" dirty="0"/>
              <a:t>Před hospodou</a:t>
            </a:r>
          </a:p>
          <a:p>
            <a:r>
              <a:rPr lang="cs-CZ" sz="2800" dirty="0"/>
              <a:t>Změny </a:t>
            </a:r>
          </a:p>
          <a:p>
            <a:r>
              <a:rPr lang="cs-CZ" sz="2800" dirty="0"/>
              <a:t>Manažeři x řidiči</a:t>
            </a:r>
          </a:p>
          <a:p>
            <a:r>
              <a:rPr lang="cs-CZ" sz="2800" dirty="0"/>
              <a:t>Domácí násilí</a:t>
            </a:r>
          </a:p>
        </p:txBody>
      </p:sp>
    </p:spTree>
    <p:extLst>
      <p:ext uri="{BB962C8B-B14F-4D97-AF65-F5344CB8AC3E}">
        <p14:creationId xmlns:p14="http://schemas.microsoft.com/office/powerpoint/2010/main" val="192926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cs-CZ" b="1" dirty="0"/>
              <a:t>POSTOJE </a:t>
            </a:r>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857957" y="2084831"/>
            <a:ext cx="11334044" cy="4456645"/>
          </a:xfrm>
        </p:spPr>
        <p:txBody>
          <a:bodyPr>
            <a:normAutofit fontScale="77500" lnSpcReduction="20000"/>
          </a:bodyPr>
          <a:lstStyle/>
          <a:p>
            <a:pPr marL="0" indent="0">
              <a:buNone/>
            </a:pPr>
            <a:r>
              <a:rPr lang="cs-CZ" sz="2800" dirty="0">
                <a:latin typeface="Tw Cen MT" panose="020B0602020104020603" pitchFamily="34" charset="-18"/>
                <a:ea typeface="Tahoma" pitchFamily="34" charset="0"/>
                <a:cs typeface="Tahoma" pitchFamily="34" charset="0"/>
              </a:rPr>
              <a:t>Thomas a </a:t>
            </a:r>
            <a:r>
              <a:rPr lang="cs-CZ" sz="2800" dirty="0" err="1">
                <a:latin typeface="Tw Cen MT" panose="020B0602020104020603" pitchFamily="34" charset="-18"/>
                <a:ea typeface="Tahoma" pitchFamily="34" charset="0"/>
                <a:cs typeface="Tahoma" pitchFamily="34" charset="0"/>
              </a:rPr>
              <a:t>Znaniecki</a:t>
            </a:r>
            <a:r>
              <a:rPr lang="cs-CZ" sz="2800" dirty="0">
                <a:latin typeface="Tw Cen MT" panose="020B0602020104020603" pitchFamily="34" charset="-18"/>
                <a:ea typeface="Tahoma" pitchFamily="34" charset="0"/>
                <a:cs typeface="Tahoma" pitchFamily="34" charset="0"/>
              </a:rPr>
              <a:t> (1918)</a:t>
            </a:r>
          </a:p>
          <a:p>
            <a:pPr>
              <a:buFontTx/>
              <a:buChar char="-"/>
            </a:pPr>
            <a:r>
              <a:rPr lang="cs-CZ" altLang="cs-CZ" sz="1800" dirty="0">
                <a:latin typeface="Arial" panose="020B0604020202020204" pitchFamily="34" charset="0"/>
              </a:rPr>
              <a:t>individuální mentální proces, který determinuje odpověď jedince v sociální realitě</a:t>
            </a:r>
          </a:p>
          <a:p>
            <a:pPr>
              <a:buFontTx/>
              <a:buChar char="-"/>
            </a:pPr>
            <a:r>
              <a:rPr lang="cs-CZ" altLang="cs-CZ" sz="1800" dirty="0">
                <a:latin typeface="Arial" panose="020B0604020202020204" pitchFamily="34" charset="0"/>
              </a:rPr>
              <a:t>vztah k objektu sociální povahy &amp; prožívání jeho významu = zprostředkující článek mezi strukturou sociální reality a strukturou osobnosti</a:t>
            </a:r>
          </a:p>
          <a:p>
            <a:pPr>
              <a:buFontTx/>
              <a:buChar char="-"/>
            </a:pPr>
            <a:r>
              <a:rPr lang="cs-CZ" altLang="cs-CZ" sz="1800" dirty="0">
                <a:latin typeface="Arial" panose="020B0604020202020204" pitchFamily="34" charset="0"/>
              </a:rPr>
              <a:t>vazba mezi postoji a hodnotami</a:t>
            </a:r>
          </a:p>
          <a:p>
            <a:pPr marL="0" indent="0">
              <a:buNone/>
            </a:pPr>
            <a:endParaRPr lang="cs-CZ" sz="3100" dirty="0">
              <a:latin typeface="Tw Cen MT" panose="020B0602020104020603" pitchFamily="34" charset="-18"/>
              <a:ea typeface="Tahoma" pitchFamily="34" charset="0"/>
              <a:cs typeface="Tahoma" pitchFamily="34" charset="0"/>
            </a:endParaRPr>
          </a:p>
          <a:p>
            <a:pPr marL="0" indent="0">
              <a:buNone/>
            </a:pPr>
            <a:r>
              <a:rPr lang="cs-CZ" sz="3100" b="1" dirty="0">
                <a:latin typeface="Tw Cen MT" panose="020B0602020104020603" pitchFamily="34" charset="-18"/>
                <a:ea typeface="Tahoma" pitchFamily="34" charset="0"/>
                <a:cs typeface="Tahoma" pitchFamily="34" charset="0"/>
              </a:rPr>
              <a:t>= ustálená tendence vnímat, hodnotit a chovat se k určitému objektu určitým způsobem</a:t>
            </a:r>
          </a:p>
          <a:p>
            <a:pPr marL="0" indent="0">
              <a:buNone/>
            </a:pPr>
            <a:endParaRPr lang="cs-CZ" sz="3100" b="1" dirty="0">
              <a:latin typeface="Tw Cen MT" panose="020B0602020104020603" pitchFamily="34" charset="-18"/>
              <a:ea typeface="Tahoma" pitchFamily="34" charset="0"/>
              <a:cs typeface="Tahoma" pitchFamily="34" charset="0"/>
            </a:endParaRPr>
          </a:p>
          <a:p>
            <a:pPr marL="0" indent="0">
              <a:buNone/>
            </a:pPr>
            <a:endParaRPr lang="cs-CZ" sz="3100" b="1" dirty="0">
              <a:latin typeface="Tw Cen MT" panose="020B0602020104020603" pitchFamily="34" charset="-18"/>
              <a:ea typeface="Tahoma" pitchFamily="34" charset="0"/>
              <a:cs typeface="Tahoma" pitchFamily="34" charset="0"/>
            </a:endParaRPr>
          </a:p>
          <a:p>
            <a:pPr marL="0" indent="0">
              <a:buNone/>
            </a:pPr>
            <a:r>
              <a:rPr lang="cs-CZ" sz="3100" b="1" dirty="0">
                <a:latin typeface="Tw Cen MT" panose="020B0602020104020603" pitchFamily="34" charset="-18"/>
                <a:ea typeface="Tahoma" pitchFamily="34" charset="0"/>
                <a:cs typeface="Tahoma" pitchFamily="34" charset="0"/>
              </a:rPr>
              <a:t>Složky</a:t>
            </a:r>
            <a:r>
              <a:rPr lang="cs-CZ" sz="3100" dirty="0">
                <a:latin typeface="Tw Cen MT" panose="020B0602020104020603" pitchFamily="34" charset="-18"/>
                <a:ea typeface="Tahoma" pitchFamily="34" charset="0"/>
                <a:cs typeface="Tahoma" pitchFamily="34" charset="0"/>
              </a:rPr>
              <a:t>		- kognitivní</a:t>
            </a:r>
          </a:p>
          <a:p>
            <a:pPr marL="0" indent="0">
              <a:buNone/>
            </a:pPr>
            <a:r>
              <a:rPr lang="cs-CZ" sz="3100" dirty="0">
                <a:latin typeface="Tw Cen MT" panose="020B0602020104020603" pitchFamily="34" charset="-18"/>
                <a:ea typeface="Tahoma" pitchFamily="34" charset="0"/>
                <a:cs typeface="Tahoma" pitchFamily="34" charset="0"/>
              </a:rPr>
              <a:t>		- emocionální</a:t>
            </a:r>
          </a:p>
          <a:p>
            <a:pPr marL="0" indent="0">
              <a:buNone/>
            </a:pPr>
            <a:r>
              <a:rPr lang="cs-CZ" sz="3100" dirty="0">
                <a:latin typeface="Tw Cen MT" panose="020B0602020104020603" pitchFamily="34" charset="-18"/>
                <a:ea typeface="Tahoma" pitchFamily="34" charset="0"/>
                <a:cs typeface="Tahoma" pitchFamily="34" charset="0"/>
              </a:rPr>
              <a:t>		- konativní </a:t>
            </a:r>
          </a:p>
        </p:txBody>
      </p:sp>
      <p:sp>
        <p:nvSpPr>
          <p:cNvPr id="4" name="TextovéPole 3">
            <a:extLst>
              <a:ext uri="{FF2B5EF4-FFF2-40B4-BE49-F238E27FC236}">
                <a16:creationId xmlns:a16="http://schemas.microsoft.com/office/drawing/2014/main" id="{75186B4E-510B-4066-AFE1-FA6EDA54DAD5}"/>
              </a:ext>
            </a:extLst>
          </p:cNvPr>
          <p:cNvSpPr txBox="1"/>
          <p:nvPr/>
        </p:nvSpPr>
        <p:spPr>
          <a:xfrm>
            <a:off x="7021690" y="5113867"/>
            <a:ext cx="5407378" cy="646331"/>
          </a:xfrm>
          <a:prstGeom prst="rect">
            <a:avLst/>
          </a:prstGeom>
          <a:noFill/>
        </p:spPr>
        <p:txBody>
          <a:bodyPr wrap="square" rtlCol="0">
            <a:spAutoFit/>
          </a:bodyPr>
          <a:lstStyle/>
          <a:p>
            <a:r>
              <a:rPr lang="cs-CZ" b="1" dirty="0" err="1">
                <a:solidFill>
                  <a:schemeClr val="tx1">
                    <a:lumMod val="65000"/>
                    <a:lumOff val="35000"/>
                  </a:schemeClr>
                </a:solidFill>
              </a:rPr>
              <a:t>Fishbein</a:t>
            </a:r>
            <a:r>
              <a:rPr lang="cs-CZ" b="1" dirty="0">
                <a:solidFill>
                  <a:schemeClr val="tx1">
                    <a:lumMod val="65000"/>
                    <a:lumOff val="35000"/>
                  </a:schemeClr>
                </a:solidFill>
              </a:rPr>
              <a:t> a </a:t>
            </a:r>
            <a:r>
              <a:rPr lang="cs-CZ" b="1" dirty="0" err="1">
                <a:solidFill>
                  <a:schemeClr val="tx1">
                    <a:lumMod val="65000"/>
                    <a:lumOff val="35000"/>
                  </a:schemeClr>
                </a:solidFill>
              </a:rPr>
              <a:t>Ajzen</a:t>
            </a:r>
            <a:endParaRPr lang="cs-CZ" b="1" dirty="0">
              <a:solidFill>
                <a:schemeClr val="tx1">
                  <a:lumMod val="65000"/>
                  <a:lumOff val="35000"/>
                </a:schemeClr>
              </a:solidFill>
            </a:endParaRPr>
          </a:p>
          <a:p>
            <a:r>
              <a:rPr lang="cs-CZ" dirty="0">
                <a:solidFill>
                  <a:schemeClr val="tx1">
                    <a:lumMod val="65000"/>
                    <a:lumOff val="35000"/>
                  </a:schemeClr>
                </a:solidFill>
              </a:rPr>
              <a:t>Pouze jednodimenzionální struktura = afektivní složka</a:t>
            </a:r>
          </a:p>
        </p:txBody>
      </p:sp>
    </p:spTree>
    <p:extLst>
      <p:ext uri="{BB962C8B-B14F-4D97-AF65-F5344CB8AC3E}">
        <p14:creationId xmlns:p14="http://schemas.microsoft.com/office/powerpoint/2010/main" val="420273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cs-CZ" b="1" dirty="0"/>
              <a:t>Objekt POSTOJE </a:t>
            </a:r>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77585" y="2084831"/>
            <a:ext cx="10640803" cy="4456645"/>
          </a:xfrm>
        </p:spPr>
        <p:txBody>
          <a:bodyPr>
            <a:normAutofit/>
          </a:bodyPr>
          <a:lstStyle/>
          <a:p>
            <a:r>
              <a:rPr lang="cs-CZ" sz="2800" b="1" dirty="0"/>
              <a:t>Konkrétní objekty</a:t>
            </a:r>
          </a:p>
          <a:p>
            <a:r>
              <a:rPr lang="cs-CZ" sz="2800" dirty="0"/>
              <a:t>Postoj k vlastní škole, filmu...</a:t>
            </a:r>
          </a:p>
          <a:p>
            <a:endParaRPr lang="cs-CZ" sz="2800" dirty="0"/>
          </a:p>
          <a:p>
            <a:r>
              <a:rPr lang="cs-CZ" sz="2800" b="1" dirty="0"/>
              <a:t>Abstraktní objekty</a:t>
            </a:r>
          </a:p>
          <a:p>
            <a:r>
              <a:rPr lang="cs-CZ" sz="2800" dirty="0"/>
              <a:t>Postoj k demokracii, homosexualitě...</a:t>
            </a:r>
          </a:p>
          <a:p>
            <a:endParaRPr lang="cs-CZ" sz="2800" dirty="0"/>
          </a:p>
          <a:p>
            <a:r>
              <a:rPr lang="cs-CZ" sz="2800" b="1" dirty="0"/>
              <a:t>Lidé, sociální skupiny, sociální kategorie</a:t>
            </a:r>
          </a:p>
          <a:p>
            <a:r>
              <a:rPr lang="cs-CZ" sz="2800" dirty="0"/>
              <a:t>Postoj k Romům, přistěhovalcům, politikům…</a:t>
            </a:r>
          </a:p>
        </p:txBody>
      </p:sp>
    </p:spTree>
    <p:extLst>
      <p:ext uri="{BB962C8B-B14F-4D97-AF65-F5344CB8AC3E}">
        <p14:creationId xmlns:p14="http://schemas.microsoft.com/office/powerpoint/2010/main" val="499473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0ABB5-4A19-4407-8556-0BB4D5474D67}"/>
              </a:ext>
            </a:extLst>
          </p:cNvPr>
          <p:cNvSpPr>
            <a:spLocks noGrp="1"/>
          </p:cNvSpPr>
          <p:nvPr>
            <p:ph type="title"/>
          </p:nvPr>
        </p:nvSpPr>
        <p:spPr/>
        <p:txBody>
          <a:bodyPr/>
          <a:lstStyle/>
          <a:p>
            <a:r>
              <a:rPr lang="cs-CZ" b="1" dirty="0"/>
              <a:t>utváření </a:t>
            </a:r>
            <a:r>
              <a:rPr lang="cs-CZ" b="1" dirty="0" err="1"/>
              <a:t>POSTOJů</a:t>
            </a:r>
            <a:endParaRPr lang="cs-CZ" b="1" dirty="0"/>
          </a:p>
        </p:txBody>
      </p:sp>
      <p:sp>
        <p:nvSpPr>
          <p:cNvPr id="3" name="Zástupný symbol pro obsah 2">
            <a:extLst>
              <a:ext uri="{FF2B5EF4-FFF2-40B4-BE49-F238E27FC236}">
                <a16:creationId xmlns:a16="http://schemas.microsoft.com/office/drawing/2014/main" id="{7624BA58-3B1D-4D0E-99D5-C8CB309F966C}"/>
              </a:ext>
            </a:extLst>
          </p:cNvPr>
          <p:cNvSpPr>
            <a:spLocks noGrp="1"/>
          </p:cNvSpPr>
          <p:nvPr>
            <p:ph idx="1"/>
          </p:nvPr>
        </p:nvSpPr>
        <p:spPr>
          <a:xfrm>
            <a:off x="1077585" y="1856935"/>
            <a:ext cx="10837750" cy="4839287"/>
          </a:xfrm>
        </p:spPr>
        <p:txBody>
          <a:bodyPr>
            <a:normAutofit lnSpcReduction="10000"/>
          </a:bodyPr>
          <a:lstStyle/>
          <a:p>
            <a:r>
              <a:rPr lang="cs-CZ" sz="2800" dirty="0"/>
              <a:t>Učení 	- kognitivní / sociální</a:t>
            </a:r>
            <a:br>
              <a:rPr lang="cs-CZ" sz="2800" dirty="0"/>
            </a:br>
            <a:r>
              <a:rPr lang="cs-CZ" sz="2800" dirty="0"/>
              <a:t>		- přímé / zprostředkované</a:t>
            </a:r>
            <a:endParaRPr lang="cs-CZ" sz="2000" dirty="0"/>
          </a:p>
          <a:p>
            <a:endParaRPr lang="cs-CZ" sz="2800" dirty="0"/>
          </a:p>
          <a:p>
            <a:r>
              <a:rPr lang="cs-CZ" sz="2800" dirty="0"/>
              <a:t>Struktura osobnosti </a:t>
            </a:r>
          </a:p>
          <a:p>
            <a:endParaRPr lang="cs-CZ" sz="2800" dirty="0"/>
          </a:p>
          <a:p>
            <a:r>
              <a:rPr lang="cs-CZ" sz="2800" dirty="0"/>
              <a:t>Hodnotová orientace</a:t>
            </a:r>
          </a:p>
          <a:p>
            <a:endParaRPr lang="cs-CZ" sz="2800" dirty="0"/>
          </a:p>
          <a:p>
            <a:r>
              <a:rPr lang="cs-CZ" sz="2800" dirty="0"/>
              <a:t>Postoje 	- centrální x periferní </a:t>
            </a:r>
            <a:br>
              <a:rPr lang="cs-CZ" sz="2800" dirty="0"/>
            </a:br>
            <a:r>
              <a:rPr lang="cs-CZ" sz="2800" dirty="0"/>
              <a:t>		- explicitní x implicitní</a:t>
            </a:r>
            <a:br>
              <a:rPr lang="cs-CZ" sz="2800" dirty="0"/>
            </a:br>
            <a:r>
              <a:rPr lang="cs-CZ" sz="2800" dirty="0"/>
              <a:t>		- konzervativní x liberální</a:t>
            </a:r>
          </a:p>
        </p:txBody>
      </p:sp>
      <p:sp>
        <p:nvSpPr>
          <p:cNvPr id="4" name="TextovéPole 3">
            <a:extLst>
              <a:ext uri="{FF2B5EF4-FFF2-40B4-BE49-F238E27FC236}">
                <a16:creationId xmlns:a16="http://schemas.microsoft.com/office/drawing/2014/main" id="{406846A8-756D-4EAC-A399-B08E5CC6D812}"/>
              </a:ext>
            </a:extLst>
          </p:cNvPr>
          <p:cNvSpPr txBox="1"/>
          <p:nvPr/>
        </p:nvSpPr>
        <p:spPr>
          <a:xfrm>
            <a:off x="8184444" y="1693333"/>
            <a:ext cx="3784348" cy="1477328"/>
          </a:xfrm>
          <a:prstGeom prst="rect">
            <a:avLst/>
          </a:prstGeom>
          <a:noFill/>
        </p:spPr>
        <p:txBody>
          <a:bodyPr wrap="square" rtlCol="0">
            <a:spAutoFit/>
          </a:bodyPr>
          <a:lstStyle/>
          <a:p>
            <a:r>
              <a:rPr lang="cs-CZ" b="1" dirty="0" err="1">
                <a:solidFill>
                  <a:schemeClr val="tx1">
                    <a:lumMod val="50000"/>
                    <a:lumOff val="50000"/>
                  </a:schemeClr>
                </a:solidFill>
              </a:rPr>
              <a:t>Greenwald</a:t>
            </a:r>
            <a:endParaRPr lang="cs-CZ" b="1" dirty="0">
              <a:solidFill>
                <a:schemeClr val="tx1">
                  <a:lumMod val="50000"/>
                  <a:lumOff val="50000"/>
                </a:schemeClr>
              </a:solidFill>
            </a:endParaRPr>
          </a:p>
          <a:p>
            <a:r>
              <a:rPr lang="cs-CZ" dirty="0">
                <a:solidFill>
                  <a:schemeClr val="tx1">
                    <a:lumMod val="50000"/>
                    <a:lumOff val="50000"/>
                  </a:schemeClr>
                </a:solidFill>
              </a:rPr>
              <a:t>Zdroj jednotlivých složek:</a:t>
            </a:r>
          </a:p>
          <a:p>
            <a:pPr marL="285750" indent="-285750">
              <a:buFontTx/>
              <a:buChar char="-"/>
            </a:pPr>
            <a:r>
              <a:rPr lang="cs-CZ" dirty="0">
                <a:solidFill>
                  <a:schemeClr val="tx1">
                    <a:lumMod val="50000"/>
                    <a:lumOff val="50000"/>
                  </a:schemeClr>
                </a:solidFill>
              </a:rPr>
              <a:t>afektivní = klasické podmiňování</a:t>
            </a:r>
          </a:p>
          <a:p>
            <a:pPr marL="285750" indent="-285750">
              <a:buFontTx/>
              <a:buChar char="-"/>
            </a:pPr>
            <a:r>
              <a:rPr lang="cs-CZ" dirty="0">
                <a:solidFill>
                  <a:schemeClr val="tx1">
                    <a:lumMod val="50000"/>
                    <a:lumOff val="50000"/>
                  </a:schemeClr>
                </a:solidFill>
              </a:rPr>
              <a:t>kognitivní = kognitivní učení</a:t>
            </a:r>
          </a:p>
          <a:p>
            <a:pPr marL="285750" indent="-285750">
              <a:buFontTx/>
              <a:buChar char="-"/>
            </a:pPr>
            <a:r>
              <a:rPr lang="cs-CZ" dirty="0">
                <a:solidFill>
                  <a:schemeClr val="tx1">
                    <a:lumMod val="50000"/>
                    <a:lumOff val="50000"/>
                  </a:schemeClr>
                </a:solidFill>
              </a:rPr>
              <a:t>konativní = instrumentální učení</a:t>
            </a:r>
          </a:p>
        </p:txBody>
      </p:sp>
      <p:sp>
        <p:nvSpPr>
          <p:cNvPr id="6" name="TextovéPole 5">
            <a:extLst>
              <a:ext uri="{FF2B5EF4-FFF2-40B4-BE49-F238E27FC236}">
                <a16:creationId xmlns:a16="http://schemas.microsoft.com/office/drawing/2014/main" id="{B445F704-49BD-4D47-ABC2-9FE5D3C851AA}"/>
              </a:ext>
            </a:extLst>
          </p:cNvPr>
          <p:cNvSpPr txBox="1"/>
          <p:nvPr/>
        </p:nvSpPr>
        <p:spPr>
          <a:xfrm>
            <a:off x="8130987" y="5164667"/>
            <a:ext cx="3784348" cy="1200329"/>
          </a:xfrm>
          <a:prstGeom prst="rect">
            <a:avLst/>
          </a:prstGeom>
          <a:noFill/>
        </p:spPr>
        <p:txBody>
          <a:bodyPr wrap="square" rtlCol="0">
            <a:spAutoFit/>
          </a:bodyPr>
          <a:lstStyle/>
          <a:p>
            <a:r>
              <a:rPr lang="cs-CZ" b="1" dirty="0" err="1">
                <a:solidFill>
                  <a:schemeClr val="tx1">
                    <a:lumMod val="50000"/>
                    <a:lumOff val="50000"/>
                  </a:schemeClr>
                </a:solidFill>
              </a:rPr>
              <a:t>Eysenck</a:t>
            </a:r>
            <a:endParaRPr lang="cs-CZ" b="1" dirty="0">
              <a:solidFill>
                <a:schemeClr val="tx1">
                  <a:lumMod val="50000"/>
                  <a:lumOff val="50000"/>
                </a:schemeClr>
              </a:solidFill>
            </a:endParaRPr>
          </a:p>
          <a:p>
            <a:r>
              <a:rPr lang="cs-CZ" dirty="0">
                <a:solidFill>
                  <a:schemeClr val="tx1">
                    <a:lumMod val="50000"/>
                    <a:lumOff val="50000"/>
                  </a:schemeClr>
                </a:solidFill>
              </a:rPr>
              <a:t>Hierarchie tvořená 2 dimenzemi</a:t>
            </a:r>
          </a:p>
          <a:p>
            <a:pPr marL="285750" indent="-285750">
              <a:buFontTx/>
              <a:buChar char="-"/>
            </a:pPr>
            <a:r>
              <a:rPr lang="cs-CZ" dirty="0">
                <a:solidFill>
                  <a:schemeClr val="tx1">
                    <a:lumMod val="50000"/>
                    <a:lumOff val="50000"/>
                  </a:schemeClr>
                </a:solidFill>
              </a:rPr>
              <a:t>rozumová/praktická x citová </a:t>
            </a:r>
          </a:p>
          <a:p>
            <a:pPr marL="285750" indent="-285750">
              <a:buFontTx/>
              <a:buChar char="-"/>
            </a:pPr>
            <a:r>
              <a:rPr lang="cs-CZ" dirty="0">
                <a:solidFill>
                  <a:schemeClr val="tx1">
                    <a:lumMod val="50000"/>
                    <a:lumOff val="50000"/>
                  </a:schemeClr>
                </a:solidFill>
              </a:rPr>
              <a:t>konzervativní x radikální</a:t>
            </a:r>
          </a:p>
        </p:txBody>
      </p:sp>
    </p:spTree>
    <p:extLst>
      <p:ext uri="{BB962C8B-B14F-4D97-AF65-F5344CB8AC3E}">
        <p14:creationId xmlns:p14="http://schemas.microsoft.com/office/powerpoint/2010/main" val="138476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TM02900720[[fn=Integrál]]</Template>
  <TotalTime>13689</TotalTime>
  <Words>2111</Words>
  <Application>Microsoft Office PowerPoint</Application>
  <PresentationFormat>Širokoúhlá obrazovka</PresentationFormat>
  <Paragraphs>164</Paragraphs>
  <Slides>25</Slides>
  <Notes>0</Notes>
  <HiddenSlides>0</HiddenSlides>
  <MMClips>0</MMClips>
  <ScaleCrop>false</ScaleCrop>
  <HeadingPairs>
    <vt:vector size="6" baseType="variant">
      <vt:variant>
        <vt:lpstr>Použitá písma</vt:lpstr>
      </vt:variant>
      <vt:variant>
        <vt:i4>8</vt:i4>
      </vt:variant>
      <vt:variant>
        <vt:lpstr>Motiv</vt:lpstr>
      </vt:variant>
      <vt:variant>
        <vt:i4>3</vt:i4>
      </vt:variant>
      <vt:variant>
        <vt:lpstr>Nadpisy snímků</vt:lpstr>
      </vt:variant>
      <vt:variant>
        <vt:i4>25</vt:i4>
      </vt:variant>
    </vt:vector>
  </HeadingPairs>
  <TitlesOfParts>
    <vt:vector size="36" baseType="lpstr">
      <vt:lpstr>Arial</vt:lpstr>
      <vt:lpstr>Calibri</vt:lpstr>
      <vt:lpstr>Calibri Light</vt:lpstr>
      <vt:lpstr>Tw Cen MT</vt:lpstr>
      <vt:lpstr>Tw Cen MT Condensed</vt:lpstr>
      <vt:lpstr>Wingdings</vt:lpstr>
      <vt:lpstr>Wingdings 2</vt:lpstr>
      <vt:lpstr>Wingdings 3</vt:lpstr>
      <vt:lpstr>HDOfficeLightV0</vt:lpstr>
      <vt:lpstr>1_HDOfficeLightV0</vt:lpstr>
      <vt:lpstr>Integrál</vt:lpstr>
      <vt:lpstr>Sociální psychologie II. </vt:lpstr>
      <vt:lpstr>Hlavní témata kurzu: </vt:lpstr>
      <vt:lpstr>Podmínky atestu </vt:lpstr>
      <vt:lpstr>Příprava na zkoušku</vt:lpstr>
      <vt:lpstr>Rozdělení skupin </vt:lpstr>
      <vt:lpstr>Skupiny – témata </vt:lpstr>
      <vt:lpstr>POSTOJE </vt:lpstr>
      <vt:lpstr>Objekt POSTOJE </vt:lpstr>
      <vt:lpstr>utváření POSTOJů</vt:lpstr>
      <vt:lpstr>funkCE POSTOJů</vt:lpstr>
      <vt:lpstr>Přesvědčování (persuase)</vt:lpstr>
      <vt:lpstr>Efektivita přesvědčování </vt:lpstr>
      <vt:lpstr>https://www.youtube.com/watch?v=2lXh2n0aPyw </vt:lpstr>
      <vt:lpstr>Kdy jste změnil/a postoj?  Na základě čeho?   Vybavte si konkrétní program/aktivitu, jejímž cílem byla vaše změna postoje. Byla efektivní? Proč ano, proč ne?   Které parametry procesu změny zvyšují šanci na změnu? Které naopak zvyšují stabilitu postoje?    </vt:lpstr>
      <vt:lpstr>Rozpory mezi postoji</vt:lpstr>
      <vt:lpstr>Postoj – chování </vt:lpstr>
      <vt:lpstr>Teorie odůvodněného konání  Theory of reasoned action</vt:lpstr>
      <vt:lpstr>Rozdělení skupin</vt:lpstr>
      <vt:lpstr>Rasista</vt:lpstr>
      <vt:lpstr>Šéf</vt:lpstr>
      <vt:lpstr>Starat se o…</vt:lpstr>
      <vt:lpstr>Před hospodou</vt:lpstr>
      <vt:lpstr>změny</vt:lpstr>
      <vt:lpstr>Řidiči x manažeři</vt:lpstr>
      <vt:lpstr>Domácí násilí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Smetackova</dc:creator>
  <cp:lastModifiedBy>Irena Smetáčková</cp:lastModifiedBy>
  <cp:revision>57</cp:revision>
  <dcterms:created xsi:type="dcterms:W3CDTF">2018-02-27T19:55:33Z</dcterms:created>
  <dcterms:modified xsi:type="dcterms:W3CDTF">2021-02-21T21:55:11Z</dcterms:modified>
</cp:coreProperties>
</file>