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82" r:id="rId17"/>
    <p:sldId id="273" r:id="rId18"/>
    <p:sldId id="271" r:id="rId19"/>
    <p:sldId id="281" r:id="rId20"/>
    <p:sldId id="272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A0-CFCC-49F9-B59A-58E217431C0C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A15-5F6C-48A1-9AA8-FF5C1662CE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9542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A0-CFCC-49F9-B59A-58E217431C0C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A15-5F6C-48A1-9AA8-FF5C1662CE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7452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A0-CFCC-49F9-B59A-58E217431C0C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A15-5F6C-48A1-9AA8-FF5C1662CE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7710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A0-CFCC-49F9-B59A-58E217431C0C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A15-5F6C-48A1-9AA8-FF5C1662CE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057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A0-CFCC-49F9-B59A-58E217431C0C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A15-5F6C-48A1-9AA8-FF5C1662CE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6347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A0-CFCC-49F9-B59A-58E217431C0C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A15-5F6C-48A1-9AA8-FF5C1662CE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624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A0-CFCC-49F9-B59A-58E217431C0C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A15-5F6C-48A1-9AA8-FF5C1662CE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3802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A0-CFCC-49F9-B59A-58E217431C0C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A15-5F6C-48A1-9AA8-FF5C1662CE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598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A0-CFCC-49F9-B59A-58E217431C0C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A15-5F6C-48A1-9AA8-FF5C1662CE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151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A0-CFCC-49F9-B59A-58E217431C0C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A15-5F6C-48A1-9AA8-FF5C1662CE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98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A0-CFCC-49F9-B59A-58E217431C0C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A15-5F6C-48A1-9AA8-FF5C1662CE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449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CD6A0-CFCC-49F9-B59A-58E217431C0C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17A15-5F6C-48A1-9AA8-FF5C1662CE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68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42146"/>
          </a:xfrm>
        </p:spPr>
        <p:txBody>
          <a:bodyPr>
            <a:normAutofit/>
          </a:bodyPr>
          <a:lstStyle/>
          <a:p>
            <a:r>
              <a:rPr lang="cs-CZ" sz="5400" dirty="0"/>
              <a:t>Česká města v raném novověku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Marek </a:t>
            </a:r>
            <a:r>
              <a:rPr lang="cs-CZ" dirty="0" err="1"/>
              <a:t>Ďurčanský</a:t>
            </a:r>
            <a:endParaRPr lang="cs-CZ" dirty="0"/>
          </a:p>
          <a:p>
            <a:r>
              <a:rPr lang="cs-CZ" dirty="0"/>
              <a:t>Ústav dějin a archiv UK</a:t>
            </a:r>
          </a:p>
        </p:txBody>
      </p:sp>
    </p:spTree>
    <p:extLst>
      <p:ext uri="{BB962C8B-B14F-4D97-AF65-F5344CB8AC3E}">
        <p14:creationId xmlns:p14="http://schemas.microsoft.com/office/powerpoint/2010/main" val="4145329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/>
              <a:t>Městská rada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87055"/>
            <a:ext cx="5181600" cy="468990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Obnova městské rady jako ústřední rituál s vysokou symbolickou hodnotou</a:t>
            </a:r>
          </a:p>
          <a:p>
            <a:r>
              <a:rPr lang="cs-CZ" dirty="0"/>
              <a:t>Volenci</a:t>
            </a:r>
          </a:p>
          <a:p>
            <a:r>
              <a:rPr lang="cs-CZ" dirty="0"/>
              <a:t>Personální složení městských rady stabilní, výjimkou zásahy politického a konfesijního charakteru nebo katastrofy (epidemie, válka)</a:t>
            </a:r>
          </a:p>
          <a:p>
            <a:r>
              <a:rPr lang="cs-CZ" b="1" i="1" dirty="0"/>
              <a:t>Zasedání městské rady SMP v 16. století (18 konšelů)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447" y="417585"/>
            <a:ext cx="4230517" cy="5816960"/>
          </a:xfrm>
        </p:spPr>
      </p:pic>
    </p:spTree>
    <p:extLst>
      <p:ext uri="{BB962C8B-B14F-4D97-AF65-F5344CB8AC3E}">
        <p14:creationId xmlns:p14="http://schemas.microsoft.com/office/powerpoint/2010/main" val="1514213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Další orgány podílející se na městské správě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Menší úřady (de facto odborné komise)</a:t>
            </a:r>
          </a:p>
          <a:p>
            <a:r>
              <a:rPr lang="cs-CZ" dirty="0"/>
              <a:t>Městský soud – personálně totožný s radou</a:t>
            </a:r>
          </a:p>
          <a:p>
            <a:r>
              <a:rPr lang="cs-CZ" dirty="0"/>
              <a:t>Obecní starší</a:t>
            </a:r>
          </a:p>
          <a:p>
            <a:r>
              <a:rPr lang="cs-CZ" dirty="0"/>
              <a:t>Městský rychtář (pozor – není totožný s královským rychtářem)</a:t>
            </a:r>
          </a:p>
          <a:p>
            <a:r>
              <a:rPr lang="cs-CZ" dirty="0"/>
              <a:t>Zaměstnanci města – radní písař, biřici, kat</a:t>
            </a:r>
          </a:p>
          <a:p>
            <a:r>
              <a:rPr lang="cs-CZ" b="1" i="1" dirty="0"/>
              <a:t>Šibeniční vrch u Bečova nad Teplou se základy šibenice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181088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Soudnictví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Dvě právní oblasti (magdeburské a norimberské, resp. jihoněmecké) a jejich postupné sjednocení – u magdeburského práva nebyl soud personálně provázán s radou („</a:t>
            </a:r>
            <a:r>
              <a:rPr lang="cs-CZ" dirty="0" err="1"/>
              <a:t>schöffe</a:t>
            </a:r>
            <a:r>
              <a:rPr lang="cs-CZ" dirty="0"/>
              <a:t>“)</a:t>
            </a:r>
          </a:p>
          <a:p>
            <a:r>
              <a:rPr lang="cs-CZ" dirty="0"/>
              <a:t>Apelační soud (1548)</a:t>
            </a:r>
          </a:p>
          <a:p>
            <a:r>
              <a:rPr lang="cs-CZ" dirty="0"/>
              <a:t>Koldínův zákoník (1579 přijat zemským sněmem)</a:t>
            </a:r>
          </a:p>
          <a:p>
            <a:r>
              <a:rPr lang="cs-CZ" dirty="0"/>
              <a:t>Obnovené zřízení zemské (1628)</a:t>
            </a:r>
          </a:p>
          <a:p>
            <a:r>
              <a:rPr lang="cs-CZ" dirty="0"/>
              <a:t>Osvícenské reformy – omezení pravomocí městských soudů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582" y="343254"/>
            <a:ext cx="3748896" cy="5842945"/>
          </a:xfrm>
        </p:spPr>
      </p:pic>
    </p:spTree>
    <p:extLst>
      <p:ext uri="{BB962C8B-B14F-4D97-AF65-F5344CB8AC3E}">
        <p14:creationId xmlns:p14="http://schemas.microsoft.com/office/powerpoint/2010/main" val="1289583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Obecný politický rámec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Vrchol moci třetího stavu na přelomu 15. a 16. století, soupeření se šlechtou</a:t>
            </a:r>
          </a:p>
          <a:p>
            <a:r>
              <a:rPr lang="cs-CZ" dirty="0"/>
              <a:t>1517 – Svatováclavská smlouva</a:t>
            </a:r>
          </a:p>
          <a:p>
            <a:r>
              <a:rPr lang="cs-CZ" dirty="0"/>
              <a:t>1528 – Ferdinand I. zřizuje českou komoru</a:t>
            </a:r>
          </a:p>
          <a:p>
            <a:r>
              <a:rPr lang="cs-CZ" dirty="0"/>
              <a:t>1547 – královská města jako hlavní poražený stavovského odboje</a:t>
            </a:r>
          </a:p>
          <a:p>
            <a:r>
              <a:rPr lang="cs-CZ" b="1" i="1" dirty="0"/>
              <a:t>„</a:t>
            </a:r>
            <a:r>
              <a:rPr lang="cs-CZ" b="1" i="1" dirty="0" err="1"/>
              <a:t>Smlúwa</a:t>
            </a:r>
            <a:r>
              <a:rPr lang="cs-CZ" b="1" i="1" dirty="0"/>
              <a:t> </a:t>
            </a:r>
            <a:r>
              <a:rPr lang="cs-CZ" b="1" i="1" dirty="0" err="1"/>
              <a:t>wssech</a:t>
            </a:r>
            <a:r>
              <a:rPr lang="cs-CZ" b="1" i="1" dirty="0"/>
              <a:t> </a:t>
            </a:r>
            <a:r>
              <a:rPr lang="cs-CZ" b="1" i="1" dirty="0" err="1"/>
              <a:t>trzii</a:t>
            </a:r>
            <a:r>
              <a:rPr lang="cs-CZ" b="1" i="1" dirty="0"/>
              <a:t> </a:t>
            </a:r>
            <a:r>
              <a:rPr lang="cs-CZ" b="1" i="1" dirty="0" err="1"/>
              <a:t>Stawuo</a:t>
            </a:r>
            <a:r>
              <a:rPr lang="cs-CZ" b="1" i="1" dirty="0"/>
              <a:t> </a:t>
            </a:r>
            <a:r>
              <a:rPr lang="cs-CZ" b="1" i="1" dirty="0" err="1"/>
              <a:t>Swatowaczlawszkeho</a:t>
            </a:r>
            <a:r>
              <a:rPr lang="cs-CZ" b="1" i="1" dirty="0"/>
              <a:t> Sněmu“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179" y="1329072"/>
            <a:ext cx="5317621" cy="3989790"/>
          </a:xfrm>
        </p:spPr>
      </p:pic>
    </p:spTree>
    <p:extLst>
      <p:ext uri="{BB962C8B-B14F-4D97-AF65-F5344CB8AC3E}">
        <p14:creationId xmlns:p14="http://schemas.microsoft.com/office/powerpoint/2010/main" val="1288429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873" cy="1325563"/>
          </a:xfrm>
        </p:spPr>
        <p:txBody>
          <a:bodyPr>
            <a:normAutofit/>
          </a:bodyPr>
          <a:lstStyle/>
          <a:p>
            <a:r>
              <a:rPr lang="cs-CZ" sz="3200" dirty="0"/>
              <a:t>Obecný politický rámec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 fontScale="92500"/>
          </a:bodyPr>
          <a:lstStyle/>
          <a:p>
            <a:r>
              <a:rPr lang="cs-CZ" dirty="0"/>
              <a:t>Omezení politických aktivit městského stavu až do zemského sněmu 1609</a:t>
            </a:r>
          </a:p>
          <a:p>
            <a:r>
              <a:rPr lang="cs-CZ" dirty="0"/>
              <a:t>Další perzekuce po porážce stavovského povstání 1618-1620</a:t>
            </a:r>
          </a:p>
          <a:p>
            <a:r>
              <a:rPr lang="cs-CZ" dirty="0"/>
              <a:t>Konfiskace, rekatolizace, emigrace</a:t>
            </a:r>
          </a:p>
          <a:p>
            <a:r>
              <a:rPr lang="cs-CZ" dirty="0"/>
              <a:t>Privilegovaná města – Plzeň, České Budějovice, Malá Strana</a:t>
            </a:r>
          </a:p>
          <a:p>
            <a:r>
              <a:rPr lang="cs-CZ" dirty="0"/>
              <a:t>Obrana Prahy 1648</a:t>
            </a:r>
          </a:p>
          <a:p>
            <a:r>
              <a:rPr lang="cs-CZ" b="1" i="1" dirty="0"/>
              <a:t>Erb SMP polepšený v r. 1648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379" y="646546"/>
            <a:ext cx="5770845" cy="5548890"/>
          </a:xfrm>
        </p:spPr>
      </p:pic>
    </p:spTree>
    <p:extLst>
      <p:ext uri="{BB962C8B-B14F-4D97-AF65-F5344CB8AC3E}">
        <p14:creationId xmlns:p14="http://schemas.microsoft.com/office/powerpoint/2010/main" val="1763682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Obecný politický rámec III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06400" y="1825625"/>
            <a:ext cx="5347855" cy="4351338"/>
          </a:xfrm>
        </p:spPr>
        <p:txBody>
          <a:bodyPr/>
          <a:lstStyle/>
          <a:p>
            <a:r>
              <a:rPr lang="cs-CZ" dirty="0"/>
              <a:t>V průběhu 17. století – časté spory poddanských měst s vrchností (obvykle se jednalo o hospodářská privilegia – várečné právo)</a:t>
            </a:r>
          </a:p>
          <a:p>
            <a:r>
              <a:rPr lang="cs-CZ" dirty="0"/>
              <a:t>Centralizační snahy státu v hospodářských a administrativních záležitostech</a:t>
            </a:r>
          </a:p>
          <a:p>
            <a:r>
              <a:rPr lang="cs-CZ" b="1" i="1" dirty="0"/>
              <a:t>Liberec – symbol hospodářského rozvoje poddanských měst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840509"/>
            <a:ext cx="5762011" cy="4793673"/>
          </a:xfrm>
        </p:spPr>
      </p:pic>
    </p:spTree>
    <p:extLst>
      <p:ext uri="{BB962C8B-B14F-4D97-AF65-F5344CB8AC3E}">
        <p14:creationId xmlns:p14="http://schemas.microsoft.com/office/powerpoint/2010/main" val="3324930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71CB01-3802-43D2-85E6-9D3820E44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1600" cy="1325563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Město a církev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20CBE6-FB58-4969-8CDF-D360F38DAA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65125"/>
            <a:ext cx="5181600" cy="58118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Reformace před reformací</a:t>
            </a:r>
          </a:p>
          <a:p>
            <a:r>
              <a:rPr lang="cs-CZ" dirty="0" err="1"/>
              <a:t>Konfesionalizace</a:t>
            </a:r>
            <a:r>
              <a:rPr lang="cs-CZ" dirty="0"/>
              <a:t> 16. století (staroutrakvisté a novoutrakvisté, luteráni, Jednota bratrská)</a:t>
            </a:r>
          </a:p>
          <a:p>
            <a:r>
              <a:rPr lang="cs-CZ" dirty="0"/>
              <a:t>Rekatolizace – 20. léta 17. století; nová biskupství – </a:t>
            </a:r>
            <a:r>
              <a:rPr lang="cs-CZ" b="1" dirty="0"/>
              <a:t>Litoměřice</a:t>
            </a:r>
            <a:r>
              <a:rPr lang="cs-CZ" dirty="0"/>
              <a:t> a Hradec Králové</a:t>
            </a:r>
          </a:p>
          <a:p>
            <a:r>
              <a:rPr lang="cs-CZ" dirty="0"/>
              <a:t>Farnosti a kostely ve městech</a:t>
            </a:r>
          </a:p>
          <a:p>
            <a:r>
              <a:rPr lang="cs-CZ" dirty="0" err="1"/>
              <a:t>Záduší</a:t>
            </a:r>
            <a:r>
              <a:rPr lang="cs-CZ" dirty="0"/>
              <a:t>, milosrdenství, špitály</a:t>
            </a:r>
          </a:p>
          <a:p>
            <a:r>
              <a:rPr lang="cs-CZ" dirty="0"/>
              <a:t>Kláštery – obnovování a znovuzakládání v 17. a 18. století</a:t>
            </a:r>
          </a:p>
          <a:p>
            <a:r>
              <a:rPr lang="cs-CZ" dirty="0"/>
              <a:t>Raně moderní stát – duchovní jako úředník (matriky)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3A5B253C-1788-4D65-AF03-6C28112442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731516"/>
            <a:ext cx="5337250" cy="2745359"/>
          </a:xfrm>
        </p:spPr>
      </p:pic>
    </p:spTree>
    <p:extLst>
      <p:ext uri="{BB962C8B-B14F-4D97-AF65-F5344CB8AC3E}">
        <p14:creationId xmlns:p14="http://schemas.microsoft.com/office/powerpoint/2010/main" val="156417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5F9246-920D-442C-998D-675DD7331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4148" y="365125"/>
            <a:ext cx="5181601" cy="720725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Školství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3D93C1-A5A3-4C28-81F1-018D245AA5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552450"/>
            <a:ext cx="5495925" cy="56340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 16. století menšinové katolické, většinové utrakvistické (vazba na univerzitu) a německé – luteránské, plus další skupiny (Jednota bratrská)</a:t>
            </a:r>
          </a:p>
          <a:p>
            <a:r>
              <a:rPr lang="cs-CZ" dirty="0"/>
              <a:t>Rekatolizace jako přelom</a:t>
            </a:r>
          </a:p>
          <a:p>
            <a:r>
              <a:rPr lang="cs-CZ" dirty="0"/>
              <a:t>Role církevních řádů (jezuité, piaristé – gymnázia; méně augustiniáni a další řády)</a:t>
            </a:r>
          </a:p>
          <a:p>
            <a:r>
              <a:rPr lang="cs-CZ" dirty="0"/>
              <a:t>Role pražské univerzity (utrakvistické – jezuitské – Karlo-Ferdinandovy 1654)</a:t>
            </a:r>
          </a:p>
          <a:p>
            <a:r>
              <a:rPr lang="cs-CZ" dirty="0"/>
              <a:t>Hudební kultura (kláštery, literátská bratrstva – Adam Michna z Otradovic)</a:t>
            </a:r>
          </a:p>
          <a:p>
            <a:r>
              <a:rPr lang="cs-CZ" dirty="0"/>
              <a:t>Vazba na fary – </a:t>
            </a:r>
            <a:r>
              <a:rPr lang="cs-CZ" b="1" dirty="0"/>
              <a:t>škola u sv. Jindřicha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E757EA66-8F98-4215-A217-66EB226B47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50" y="2057400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229906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4EDE55-70BC-4BB9-9EFE-59FAE7D8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1300" y="365126"/>
            <a:ext cx="4762500" cy="787400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Etnické menšiny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83C83F-3C12-49F2-BEB6-8A0D560FA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76275"/>
            <a:ext cx="5448300" cy="5500688"/>
          </a:xfrm>
        </p:spPr>
        <p:txBody>
          <a:bodyPr>
            <a:normAutofit/>
          </a:bodyPr>
          <a:lstStyle/>
          <a:p>
            <a:r>
              <a:rPr lang="cs-CZ" dirty="0"/>
              <a:t>Soužití </a:t>
            </a:r>
            <a:r>
              <a:rPr lang="cs-CZ" dirty="0" err="1"/>
              <a:t>českojazyčného</a:t>
            </a:r>
            <a:r>
              <a:rPr lang="cs-CZ" dirty="0"/>
              <a:t> a německojazyčného obyvatelstva; otázka (regionální) identity</a:t>
            </a:r>
          </a:p>
          <a:p>
            <a:r>
              <a:rPr lang="cs-CZ" dirty="0"/>
              <a:t>Italové (Vlaši) – několik vln, hlavně severní Itálie, stavebnictví a specializovaná řemesla, Malá Strana (</a:t>
            </a:r>
            <a:r>
              <a:rPr lang="cs-CZ" b="1" dirty="0"/>
              <a:t>Vlašský špitál</a:t>
            </a:r>
            <a:r>
              <a:rPr lang="cs-CZ" dirty="0"/>
              <a:t>)</a:t>
            </a:r>
          </a:p>
          <a:p>
            <a:r>
              <a:rPr lang="cs-CZ" dirty="0"/>
              <a:t>Francouzi – 17. století, Praha, obchodníci a specializovaná řemesla, „francouzský požár Prahy“ (1689)</a:t>
            </a:r>
          </a:p>
          <a:p>
            <a:r>
              <a:rPr lang="cs-CZ" dirty="0"/>
              <a:t>Irové – klášter hybernů, vazba na lékařskou fakultu</a:t>
            </a:r>
          </a:p>
        </p:txBody>
      </p:sp>
      <p:pic>
        <p:nvPicPr>
          <p:cNvPr id="5" name="Zástupný obsah 11">
            <a:extLst>
              <a:ext uri="{FF2B5EF4-FFF2-40B4-BE49-F238E27FC236}">
                <a16:creationId xmlns:a16="http://schemas.microsoft.com/office/drawing/2014/main" id="{1C95C2DF-CCD4-40B7-B941-71B4B54091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1921895"/>
            <a:ext cx="5181600" cy="3014210"/>
          </a:xfrm>
        </p:spPr>
      </p:pic>
    </p:spTree>
    <p:extLst>
      <p:ext uri="{BB962C8B-B14F-4D97-AF65-F5344CB8AC3E}">
        <p14:creationId xmlns:p14="http://schemas.microsoft.com/office/powerpoint/2010/main" val="3272891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F555DE48-7C3C-47CB-B119-04743D4F5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5306"/>
          </a:xfrm>
        </p:spPr>
        <p:txBody>
          <a:bodyPr>
            <a:normAutofit/>
          </a:bodyPr>
          <a:lstStyle/>
          <a:p>
            <a:pPr algn="ctr"/>
            <a:r>
              <a:rPr lang="cs-CZ" sz="2800" dirty="0"/>
              <a:t>Karel Škréta, Řezač drahých kamenů </a:t>
            </a:r>
            <a:r>
              <a:rPr lang="cs-CZ" sz="2800" dirty="0" err="1"/>
              <a:t>Dionysio</a:t>
            </a:r>
            <a:r>
              <a:rPr lang="cs-CZ" sz="2800" dirty="0"/>
              <a:t> </a:t>
            </a:r>
            <a:r>
              <a:rPr lang="cs-CZ" sz="2800" dirty="0" err="1"/>
              <a:t>Miseroni</a:t>
            </a:r>
            <a:r>
              <a:rPr lang="cs-CZ" sz="2800" dirty="0"/>
              <a:t> s rodinou, 1653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C9D115AB-052D-488F-9CF3-582B51292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137" y="1490498"/>
            <a:ext cx="7695344" cy="4686465"/>
          </a:xfrm>
        </p:spPr>
      </p:pic>
    </p:spTree>
    <p:extLst>
      <p:ext uri="{BB962C8B-B14F-4D97-AF65-F5344CB8AC3E}">
        <p14:creationId xmlns:p14="http://schemas.microsoft.com/office/powerpoint/2010/main" val="3323631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6900"/>
          </a:xfrm>
        </p:spPr>
        <p:txBody>
          <a:bodyPr>
            <a:normAutofit/>
          </a:bodyPr>
          <a:lstStyle/>
          <a:p>
            <a:r>
              <a:rPr lang="cs-CZ" sz="3200" dirty="0"/>
              <a:t>Města a měšťané – definice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71475" y="1057275"/>
            <a:ext cx="5181600" cy="511968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Koldínův zákoník jako společné pojítko pro města různého typu; podobně apelační soud</a:t>
            </a:r>
          </a:p>
          <a:p>
            <a:r>
              <a:rPr lang="cs-CZ" dirty="0"/>
              <a:t>Městská ústava (</a:t>
            </a:r>
            <a:r>
              <a:rPr lang="cs-CZ" dirty="0" err="1"/>
              <a:t>Stadtverfassung</a:t>
            </a:r>
            <a:r>
              <a:rPr lang="cs-CZ" dirty="0"/>
              <a:t>) – „virtuální“ soubor privilegií</a:t>
            </a:r>
          </a:p>
          <a:p>
            <a:r>
              <a:rPr lang="cs-CZ" dirty="0"/>
              <a:t>Rozdílné právní postavení osoby disponující a nedisponující městským právem</a:t>
            </a:r>
          </a:p>
          <a:p>
            <a:r>
              <a:rPr lang="cs-CZ" dirty="0"/>
              <a:t>Měšťan x soused x obyvatel</a:t>
            </a:r>
          </a:p>
          <a:p>
            <a:r>
              <a:rPr lang="cs-CZ" dirty="0"/>
              <a:t>Trpěti s městem</a:t>
            </a:r>
          </a:p>
          <a:p>
            <a:r>
              <a:rPr lang="cs-CZ" b="1" dirty="0" err="1"/>
              <a:t>Vejhostní</a:t>
            </a:r>
            <a:r>
              <a:rPr lang="cs-CZ" b="1" dirty="0"/>
              <a:t> list</a:t>
            </a:r>
            <a:r>
              <a:rPr lang="cs-CZ" dirty="0"/>
              <a:t>; zachovací list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2F9E6B52-CC09-42FA-8058-942724C59C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68156" y="1438275"/>
            <a:ext cx="6452808" cy="4086225"/>
          </a:xfrm>
        </p:spPr>
      </p:pic>
    </p:spTree>
    <p:extLst>
      <p:ext uri="{BB962C8B-B14F-4D97-AF65-F5344CB8AC3E}">
        <p14:creationId xmlns:p14="http://schemas.microsoft.com/office/powerpoint/2010/main" val="267697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833E97-B3FC-41CB-AEC4-7F27449B8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9800"/>
          </a:xfrm>
        </p:spPr>
        <p:txBody>
          <a:bodyPr>
            <a:normAutofit/>
          </a:bodyPr>
          <a:lstStyle/>
          <a:p>
            <a:r>
              <a:rPr lang="cs-CZ" sz="3200" dirty="0"/>
              <a:t>Etnické menšiny - Židé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B47C7B-E7B8-40E2-8ED7-5C693AF2D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304926"/>
            <a:ext cx="6353175" cy="4872037"/>
          </a:xfrm>
        </p:spPr>
        <p:txBody>
          <a:bodyPr>
            <a:normAutofit/>
          </a:bodyPr>
          <a:lstStyle/>
          <a:p>
            <a:r>
              <a:rPr lang="cs-CZ" dirty="0"/>
              <a:t>V českých zemích od středověku (Statuta </a:t>
            </a:r>
            <a:r>
              <a:rPr lang="cs-CZ" dirty="0" err="1"/>
              <a:t>Iudaeorum</a:t>
            </a:r>
            <a:r>
              <a:rPr lang="cs-CZ" dirty="0"/>
              <a:t> 1262)</a:t>
            </a:r>
          </a:p>
          <a:p>
            <a:r>
              <a:rPr lang="cs-CZ" dirty="0"/>
              <a:t>Jen v některých městech, velká komunita v Praze</a:t>
            </a:r>
          </a:p>
          <a:p>
            <a:r>
              <a:rPr lang="cs-CZ" dirty="0"/>
              <a:t>Obchod a peněžnictví (</a:t>
            </a:r>
            <a:r>
              <a:rPr lang="cs-CZ" b="1" dirty="0"/>
              <a:t>Jakub </a:t>
            </a:r>
            <a:r>
              <a:rPr lang="cs-CZ" b="1" dirty="0" err="1"/>
              <a:t>Baševi</a:t>
            </a:r>
            <a:r>
              <a:rPr lang="cs-CZ" b="1" dirty="0"/>
              <a:t> z </a:t>
            </a:r>
            <a:r>
              <a:rPr lang="cs-CZ" b="1" dirty="0" err="1"/>
              <a:t>Treuenburku</a:t>
            </a:r>
            <a:r>
              <a:rPr lang="cs-CZ" dirty="0"/>
              <a:t> – věřitel Rudolfa II. i Valdštejna), později řemesla</a:t>
            </a:r>
          </a:p>
          <a:p>
            <a:r>
              <a:rPr lang="cs-CZ" dirty="0"/>
              <a:t>Opakované vlny vypovídání (nejvíce za Ferdinanda I. a za Marie Terezie)</a:t>
            </a:r>
          </a:p>
          <a:p>
            <a:r>
              <a:rPr lang="cs-CZ" dirty="0"/>
              <a:t>Velké obce v Kolíně (blízkost Kutné Hory) a v Mladé Boleslavi</a:t>
            </a:r>
          </a:p>
        </p:txBody>
      </p:sp>
      <p:pic>
        <p:nvPicPr>
          <p:cNvPr id="5" name="Zástupný obsah 7">
            <a:extLst>
              <a:ext uri="{FF2B5EF4-FFF2-40B4-BE49-F238E27FC236}">
                <a16:creationId xmlns:a16="http://schemas.microsoft.com/office/drawing/2014/main" id="{22B22041-F1D5-43F4-921F-A5BDA1D8C1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75" y="396519"/>
            <a:ext cx="3819525" cy="5853678"/>
          </a:xfrm>
        </p:spPr>
      </p:pic>
    </p:spTree>
    <p:extLst>
      <p:ext uri="{BB962C8B-B14F-4D97-AF65-F5344CB8AC3E}">
        <p14:creationId xmlns:p14="http://schemas.microsoft.com/office/powerpoint/2010/main" val="3238995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Typologie a počty měst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838200" y="1387078"/>
            <a:ext cx="5181600" cy="491919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Královská x vrchnostenská města</a:t>
            </a:r>
          </a:p>
          <a:p>
            <a:r>
              <a:rPr lang="cs-CZ" dirty="0"/>
              <a:t>Řada různých mezistupňů: královská v užším slova smyslu, královská věnná města, královská horní města</a:t>
            </a:r>
          </a:p>
          <a:p>
            <a:r>
              <a:rPr lang="cs-CZ" dirty="0"/>
              <a:t>Město x městečko (=městys)</a:t>
            </a:r>
          </a:p>
          <a:p>
            <a:r>
              <a:rPr lang="cs-CZ" dirty="0"/>
              <a:t>Kolem r. 1600 – 400-500 lokalit městského typu v Čechách (asi 30 % obyvatelstva)</a:t>
            </a:r>
          </a:p>
          <a:p>
            <a:r>
              <a:rPr lang="cs-CZ" dirty="0" err="1"/>
              <a:t>Städtelandschaft</a:t>
            </a:r>
            <a:r>
              <a:rPr lang="cs-CZ" dirty="0"/>
              <a:t>, </a:t>
            </a:r>
            <a:r>
              <a:rPr lang="cs-CZ" dirty="0" err="1"/>
              <a:t>urban</a:t>
            </a:r>
            <a:r>
              <a:rPr lang="cs-CZ" dirty="0"/>
              <a:t> network</a:t>
            </a:r>
          </a:p>
          <a:p>
            <a:r>
              <a:rPr lang="cs-CZ" b="1" i="1" dirty="0"/>
              <a:t>Pečetidlo </a:t>
            </a:r>
            <a:r>
              <a:rPr lang="cs-CZ" b="1" i="1" dirty="0" err="1"/>
              <a:t>Náchoda</a:t>
            </a:r>
            <a:r>
              <a:rPr lang="cs-CZ" b="1" i="1" dirty="0"/>
              <a:t> z r. 1570 – pečeť jako jeden ze symbolů města</a:t>
            </a:r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810" y="1387078"/>
            <a:ext cx="5092923" cy="4535885"/>
          </a:xfrm>
        </p:spPr>
      </p:pic>
    </p:spTree>
    <p:extLst>
      <p:ext uri="{BB962C8B-B14F-4D97-AF65-F5344CB8AC3E}">
        <p14:creationId xmlns:p14="http://schemas.microsoft.com/office/powerpoint/2010/main" val="341482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Počty měst v Čechách v 16.-18. století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4743599"/>
              </p:ext>
            </p:extLst>
          </p:nvPr>
        </p:nvGraphicFramePr>
        <p:xfrm>
          <a:off x="838200" y="2161310"/>
          <a:ext cx="10515600" cy="36021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62018">
                  <a:extLst>
                    <a:ext uri="{9D8B030D-6E8A-4147-A177-3AD203B41FA5}">
                      <a16:colId xmlns:a16="http://schemas.microsoft.com/office/drawing/2014/main" val="3249584934"/>
                    </a:ext>
                  </a:extLst>
                </a:gridCol>
                <a:gridCol w="2715491">
                  <a:extLst>
                    <a:ext uri="{9D8B030D-6E8A-4147-A177-3AD203B41FA5}">
                      <a16:colId xmlns:a16="http://schemas.microsoft.com/office/drawing/2014/main" val="1914548598"/>
                    </a:ext>
                  </a:extLst>
                </a:gridCol>
                <a:gridCol w="2706255">
                  <a:extLst>
                    <a:ext uri="{9D8B030D-6E8A-4147-A177-3AD203B41FA5}">
                      <a16:colId xmlns:a16="http://schemas.microsoft.com/office/drawing/2014/main" val="1597808994"/>
                    </a:ext>
                  </a:extLst>
                </a:gridCol>
                <a:gridCol w="3031836">
                  <a:extLst>
                    <a:ext uri="{9D8B030D-6E8A-4147-A177-3AD203B41FA5}">
                      <a16:colId xmlns:a16="http://schemas.microsoft.com/office/drawing/2014/main" val="1283269915"/>
                    </a:ext>
                  </a:extLst>
                </a:gridCol>
              </a:tblGrid>
              <a:tr h="9005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Typ sídla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1550 (Hoffmann)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1654 (berní rula)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1757 (</a:t>
                      </a:r>
                      <a:r>
                        <a:rPr lang="cs-CZ" sz="2800" b="1" dirty="0" err="1">
                          <a:solidFill>
                            <a:schemeClr val="tx1"/>
                          </a:solidFill>
                          <a:effectLst/>
                        </a:rPr>
                        <a:t>Ter</a:t>
                      </a: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. katastr)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895315"/>
                  </a:ext>
                </a:extLst>
              </a:tr>
              <a:tr h="9005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Města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122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138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>
                          <a:solidFill>
                            <a:schemeClr val="tx1"/>
                          </a:solidFill>
                          <a:effectLst/>
                        </a:rPr>
                        <a:t>139</a:t>
                      </a:r>
                      <a:endParaRPr lang="cs-CZ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343406"/>
                  </a:ext>
                </a:extLst>
              </a:tr>
              <a:tr h="9005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Městečka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>
                          <a:solidFill>
                            <a:schemeClr val="tx1"/>
                          </a:solidFill>
                          <a:effectLst/>
                        </a:rPr>
                        <a:t>296</a:t>
                      </a:r>
                      <a:endParaRPr lang="cs-CZ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393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368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662889"/>
                  </a:ext>
                </a:extLst>
              </a:tr>
              <a:tr h="9005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Celkem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>
                          <a:solidFill>
                            <a:schemeClr val="tx1"/>
                          </a:solidFill>
                          <a:effectLst/>
                        </a:rPr>
                        <a:t>418</a:t>
                      </a:r>
                      <a:endParaRPr lang="cs-CZ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531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</a:rPr>
                        <a:t>507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340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6409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" name="Zástupný symbol pro obsah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54" y="365125"/>
            <a:ext cx="8811495" cy="5811838"/>
          </a:xfrm>
        </p:spPr>
      </p:pic>
    </p:spTree>
    <p:extLst>
      <p:ext uri="{BB962C8B-B14F-4D97-AF65-F5344CB8AC3E}">
        <p14:creationId xmlns:p14="http://schemas.microsoft.com/office/powerpoint/2010/main" val="1585215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Prameny k počtu měst a jejich velikosti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Ve starším období geografické (</a:t>
            </a:r>
            <a:r>
              <a:rPr lang="cs-CZ" dirty="0" err="1"/>
              <a:t>Klaudiánova</a:t>
            </a:r>
            <a:r>
              <a:rPr lang="cs-CZ" dirty="0"/>
              <a:t> mapa) a narativní (Hájkova kronika, </a:t>
            </a:r>
            <a:r>
              <a:rPr lang="cs-CZ" dirty="0" err="1"/>
              <a:t>Paprockého</a:t>
            </a:r>
            <a:r>
              <a:rPr lang="cs-CZ" dirty="0"/>
              <a:t> </a:t>
            </a:r>
            <a:r>
              <a:rPr lang="cs-CZ" dirty="0" err="1"/>
              <a:t>Diadochos</a:t>
            </a:r>
            <a:r>
              <a:rPr lang="cs-CZ" dirty="0"/>
              <a:t>, Pavel Stránský: O státě českém)</a:t>
            </a:r>
          </a:p>
          <a:p>
            <a:r>
              <a:rPr lang="cs-CZ" dirty="0"/>
              <a:t>V mladším období statistické (úřední): berní rula, Tereziánský katastr</a:t>
            </a:r>
          </a:p>
          <a:p>
            <a:r>
              <a:rPr lang="cs-CZ" b="1" i="1" dirty="0"/>
              <a:t>První vydání knihy Pavla Stránského (</a:t>
            </a:r>
            <a:r>
              <a:rPr lang="cs-CZ" b="1" i="1" dirty="0" err="1"/>
              <a:t>Leyden</a:t>
            </a:r>
            <a:r>
              <a:rPr lang="cs-CZ" b="1" i="1" dirty="0"/>
              <a:t> 1641)</a:t>
            </a: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56395" y="645060"/>
            <a:ext cx="3733641" cy="5531903"/>
          </a:xfrm>
        </p:spPr>
      </p:pic>
    </p:spTree>
    <p:extLst>
      <p:ext uri="{BB962C8B-B14F-4D97-AF65-F5344CB8AC3E}">
        <p14:creationId xmlns:p14="http://schemas.microsoft.com/office/powerpoint/2010/main" val="1292604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r>
              <a:rPr lang="cs-CZ" sz="3200" dirty="0"/>
              <a:t>Fenomény v rámci raně novověké urbanizace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571500" y="1143000"/>
            <a:ext cx="5448300" cy="5033963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Poč. 16. století – konjunktura měst v severozápadních Čechách (hornictví, Jáchymov – </a:t>
            </a:r>
            <a:r>
              <a:rPr lang="cs-CZ" b="1" dirty="0"/>
              <a:t>nejstarší matrika od 1531</a:t>
            </a:r>
            <a:r>
              <a:rPr lang="cs-CZ" dirty="0"/>
              <a:t>)</a:t>
            </a:r>
          </a:p>
          <a:p>
            <a:r>
              <a:rPr lang="cs-CZ" dirty="0"/>
              <a:t>Druhá polovina 16. století – vzrůst počtu vrchnostenských měst</a:t>
            </a:r>
          </a:p>
          <a:p>
            <a:r>
              <a:rPr lang="cs-CZ" dirty="0"/>
              <a:t>Třicetiletá válka – konfiskace, rekatolizace, zničení</a:t>
            </a:r>
          </a:p>
          <a:p>
            <a:r>
              <a:rPr lang="cs-CZ" dirty="0"/>
              <a:t>Nové typy měst – pevnostní, lázeňská</a:t>
            </a:r>
          </a:p>
          <a:p>
            <a:r>
              <a:rPr lang="cs-CZ" dirty="0" err="1"/>
              <a:t>Protoindustrializace</a:t>
            </a:r>
            <a:r>
              <a:rPr lang="cs-CZ" dirty="0"/>
              <a:t> v severních Čechách, rozvoj textilního průmyslu</a:t>
            </a:r>
          </a:p>
          <a:p>
            <a:r>
              <a:rPr lang="cs-CZ" dirty="0"/>
              <a:t>V 18. století začíná být pro vztah města a státu důležitější jeho faktická ekonomická situace a ne formální právní postavení. 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751449FF-5A30-44C3-98EB-14F3E7C8479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90386" y="1143000"/>
            <a:ext cx="4958004" cy="5033963"/>
          </a:xfrm>
        </p:spPr>
      </p:pic>
    </p:spTree>
    <p:extLst>
      <p:ext uri="{BB962C8B-B14F-4D97-AF65-F5344CB8AC3E}">
        <p14:creationId xmlns:p14="http://schemas.microsoft.com/office/powerpoint/2010/main" val="218615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Královská města a jejich správa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Podkomoří – zemský úředník, jeho význam klesal; zástupcem </a:t>
            </a:r>
            <a:r>
              <a:rPr lang="cs-CZ" dirty="0" err="1"/>
              <a:t>hofrychtýř</a:t>
            </a:r>
            <a:r>
              <a:rPr lang="cs-CZ" dirty="0"/>
              <a:t>; královská věnná města spravována samostatně</a:t>
            </a:r>
          </a:p>
          <a:p>
            <a:r>
              <a:rPr lang="cs-CZ" dirty="0"/>
              <a:t>Překrývání kompetencí s jinými úřady (česká komora, krajští hejtmani)</a:t>
            </a:r>
          </a:p>
          <a:p>
            <a:r>
              <a:rPr lang="cs-CZ" dirty="0"/>
              <a:t>Rozsáhlé reformy v 18. století</a:t>
            </a:r>
          </a:p>
          <a:p>
            <a:r>
              <a:rPr lang="cs-CZ" b="1" i="1" dirty="0"/>
              <a:t>Přibík </a:t>
            </a:r>
            <a:r>
              <a:rPr lang="cs-CZ" b="1" i="1" dirty="0" err="1"/>
              <a:t>Jeníšek</a:t>
            </a:r>
            <a:r>
              <a:rPr lang="cs-CZ" b="1" i="1" dirty="0"/>
              <a:t> z </a:t>
            </a:r>
            <a:r>
              <a:rPr lang="cs-CZ" b="1" i="1" dirty="0" err="1"/>
              <a:t>Újezda</a:t>
            </a:r>
            <a:r>
              <a:rPr lang="cs-CZ" b="1" i="1" dirty="0"/>
              <a:t> – královský podkomoří ve 20. a 30. letech 17. století</a:t>
            </a:r>
          </a:p>
          <a:p>
            <a:endParaRPr lang="cs-CZ" dirty="0"/>
          </a:p>
        </p:txBody>
      </p:sp>
      <p:pic>
        <p:nvPicPr>
          <p:cNvPr id="8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699" y="783905"/>
            <a:ext cx="4848101" cy="5229665"/>
          </a:xfrm>
        </p:spPr>
      </p:pic>
    </p:spTree>
    <p:extLst>
      <p:ext uri="{BB962C8B-B14F-4D97-AF65-F5344CB8AC3E}">
        <p14:creationId xmlns:p14="http://schemas.microsoft.com/office/powerpoint/2010/main" val="1865001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Orgány městské správy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40873"/>
            <a:ext cx="5181600" cy="473609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Královští (císařští) rychtáři v královských městech – kompetence vymezovány v psaných instrukcích</a:t>
            </a:r>
          </a:p>
          <a:p>
            <a:r>
              <a:rPr lang="cs-CZ" dirty="0"/>
              <a:t>Vrchnostenští hejtmani a rychtáři (ti jen někde)</a:t>
            </a:r>
          </a:p>
          <a:p>
            <a:r>
              <a:rPr lang="cs-CZ" dirty="0"/>
              <a:t>Městská rada, zpravidla dvanáctičlenná (radní, konšelé, v Kutné Hoře šepmistři)</a:t>
            </a:r>
          </a:p>
          <a:p>
            <a:r>
              <a:rPr lang="cs-CZ" dirty="0"/>
              <a:t>primátor (primas) x purkmistr</a:t>
            </a:r>
          </a:p>
          <a:p>
            <a:r>
              <a:rPr lang="cs-CZ" b="1" i="1" dirty="0"/>
              <a:t>Náhrobek ostravského primátora Bernarda Lva</a:t>
            </a:r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237" y="609600"/>
            <a:ext cx="3074676" cy="5490492"/>
          </a:xfrm>
        </p:spPr>
      </p:pic>
    </p:spTree>
    <p:extLst>
      <p:ext uri="{BB962C8B-B14F-4D97-AF65-F5344CB8AC3E}">
        <p14:creationId xmlns:p14="http://schemas.microsoft.com/office/powerpoint/2010/main" val="23569034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2834</TotalTime>
  <Words>993</Words>
  <Application>Microsoft Office PowerPoint</Application>
  <PresentationFormat>Širokoúhlá obrazovka</PresentationFormat>
  <Paragraphs>118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Motiv Office</vt:lpstr>
      <vt:lpstr>Česká města v raném novověku</vt:lpstr>
      <vt:lpstr>Města a měšťané – definice</vt:lpstr>
      <vt:lpstr>Typologie a počty měst</vt:lpstr>
      <vt:lpstr>Počty měst v Čechách v 16.-18. století</vt:lpstr>
      <vt:lpstr>Prezentace aplikace PowerPoint</vt:lpstr>
      <vt:lpstr>Prameny k počtu měst a jejich velikosti</vt:lpstr>
      <vt:lpstr>Fenomény v rámci raně novověké urbanizace</vt:lpstr>
      <vt:lpstr>Královská města a jejich správa</vt:lpstr>
      <vt:lpstr>Orgány městské správy</vt:lpstr>
      <vt:lpstr>Městská rada</vt:lpstr>
      <vt:lpstr>Další orgány podílející se na městské správě</vt:lpstr>
      <vt:lpstr>Soudnictví</vt:lpstr>
      <vt:lpstr>Obecný politický rámec I</vt:lpstr>
      <vt:lpstr>Obecný politický rámec II</vt:lpstr>
      <vt:lpstr>Obecný politický rámec III</vt:lpstr>
      <vt:lpstr>Město a církev</vt:lpstr>
      <vt:lpstr>Školství</vt:lpstr>
      <vt:lpstr>Etnické menšiny</vt:lpstr>
      <vt:lpstr>Karel Škréta, Řezač drahých kamenů Dionysio Miseroni s rodinou, 1653</vt:lpstr>
      <vt:lpstr>Etnické menšiny - Židé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Marek Durcansky</dc:creator>
  <cp:lastModifiedBy>Marek Ďurčanský</cp:lastModifiedBy>
  <cp:revision>32</cp:revision>
  <dcterms:created xsi:type="dcterms:W3CDTF">2022-03-22T22:14:05Z</dcterms:created>
  <dcterms:modified xsi:type="dcterms:W3CDTF">2025-12-10T13:40:38Z</dcterms:modified>
</cp:coreProperties>
</file>