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59" r:id="rId6"/>
    <p:sldId id="264" r:id="rId7"/>
    <p:sldId id="265" r:id="rId8"/>
    <p:sldId id="266" r:id="rId9"/>
    <p:sldId id="268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872BBD-1345-4BD0-AD0D-51AC045AD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9817ED-03DD-4221-BD83-012555BA5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F6F8EB-1145-4098-9794-EF679BFA0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A4E1-3D63-4526-A8E7-AA06E88F711F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1FB651-EE2E-421F-B27B-A6835F053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8CAFD3-C168-42C6-9213-DFBB6F2DF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2F26-FC4D-415A-8E2D-E45F3C1C2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70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F031F1-4CA7-4824-AD7C-31F512194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75E51FF-DC91-4F88-BA7E-5CF7979AF4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4CAF3C-722B-422D-A570-23771A666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A4E1-3D63-4526-A8E7-AA06E88F711F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DF8AE6-F2D2-4C0E-AC76-A855E3A16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FF71D2-1C73-4093-A545-03DC1515D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2F26-FC4D-415A-8E2D-E45F3C1C2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846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4D8BAB7-7B31-4399-98AC-49C28B9A53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B69FAC0-7C02-4856-9BB6-D02C3D8B0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CECF07-3E50-4A02-9108-243A73F88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A4E1-3D63-4526-A8E7-AA06E88F711F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758864-D1CF-47A3-AD9F-DA9939820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39998C-1699-4B7A-BA89-B267FCF3F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2F26-FC4D-415A-8E2D-E45F3C1C2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851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1CA31-AC61-4B26-8ADD-02FCE6136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66CBEE-ED4D-4C9D-AA46-5AF6640FF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634FAE-3F31-4A0D-8858-CF5E7DE87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A4E1-3D63-4526-A8E7-AA06E88F711F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1AB97F-2689-4BA5-A589-D45C0152D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24CD38-FC0C-4308-8CE5-3F36712B5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2F26-FC4D-415A-8E2D-E45F3C1C2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259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FE9B32-2DA8-4E7B-B0F3-2DDF82F61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33BCED0-E289-4D29-8046-2684BAFBD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4396F7-3C35-406F-B2F5-2EC1B01A2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A4E1-3D63-4526-A8E7-AA06E88F711F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BEC1A8-7276-4E88-8E2E-4D8C9764D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615D1D-82DF-46EF-BEA7-3207060FA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2F26-FC4D-415A-8E2D-E45F3C1C2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0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6AE6C2-85B5-41C7-89EE-C11476370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75F338-B653-48F6-A172-D92649C9EF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175226-2977-4024-9466-0431184824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870508-6D9F-48B5-A83E-0183E19AE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A4E1-3D63-4526-A8E7-AA06E88F711F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02AEE9-69BC-4629-86F9-A1C96B560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CD79F1D-A1DC-4FEE-88B9-7C7E4DF8F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2F26-FC4D-415A-8E2D-E45F3C1C2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321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CC232B-14C5-4C88-B1A2-5BC7BE893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9B884E2-4B8A-4539-BBAB-1C793F1BD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0BA6939-EF0D-4C29-913B-51C51B7D3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440694F-A3CF-4524-A7CE-8705D60D7D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20D6396-7A57-46AC-8968-CE9EF09BFE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9419130-E73D-4648-A04B-09DF3246A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A4E1-3D63-4526-A8E7-AA06E88F711F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3F00724-B99D-4A05-86EC-5E8A7DA01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85B0B15-4770-4F19-8997-13C58B46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2F26-FC4D-415A-8E2D-E45F3C1C2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64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4FCE7A-FF0F-434C-9B50-B7A7F0ECC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6717C1B-CC48-4B50-A2C5-D60234A0C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A4E1-3D63-4526-A8E7-AA06E88F711F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BB5BE82-D18E-46C7-AB84-6E9E23A02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1B3AEEA-0AE7-4114-A7CC-AC3283272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2F26-FC4D-415A-8E2D-E45F3C1C2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6514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7B3F056-3B96-4498-A35E-7CB498FDA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A4E1-3D63-4526-A8E7-AA06E88F711F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B4805D9-2234-4CA7-920C-F4DA6703B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E10444-CDC0-43C6-AF38-4A01A79C9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2F26-FC4D-415A-8E2D-E45F3C1C2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784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ACA11-FC5F-4B5B-BBD5-65E656A1A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DE2CD2-BFE7-4C29-92C8-5C91D30C3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23F7A18-F728-4389-8791-FBDF3D79C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DBB697F-6351-404C-A868-617062A5B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A4E1-3D63-4526-A8E7-AA06E88F711F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A4674AC-8E6C-4F2D-A00F-BAF07E878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85BB93E-618C-413A-81F2-E8921757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2F26-FC4D-415A-8E2D-E45F3C1C2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677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66533E-78C8-4216-8271-DF4DC77BE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391AF39-DDD0-4B29-A837-8587DA99B1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4D2696F-B394-4061-8053-57CD6A1759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C2F6DE5-F1A8-4EA2-BD43-B1AC9D906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A4E1-3D63-4526-A8E7-AA06E88F711F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EADA6B-77D9-4FDE-B19C-C51549D77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B5AAEBA-DBDC-4562-8D48-D24CCC8E1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2F26-FC4D-415A-8E2D-E45F3C1C2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91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A878DEB-277D-4D22-AFE4-E554A439D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EC6376-E513-4BBB-84EC-9D0780BD0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AC9D03-F637-40DD-B0E7-FC527FECFC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6A4E1-3D63-4526-A8E7-AA06E88F711F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9EAAEC-4016-4321-B03F-0719B4B65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FC056E-4C25-4384-8D54-8DB2AE68F8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92F26-FC4D-415A-8E2D-E45F3C1C2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55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5D83FD-57F9-43B2-8C0D-56321BAC59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Land Baden-Württemberg</a:t>
            </a:r>
            <a:endParaRPr lang="cs-CZ" sz="3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2295DB-FEB6-4FD4-961C-0888A1FD87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813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4FAFF3E4-523C-43B3-87B3-2DFEA186B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</p:txBody>
      </p:sp>
      <p:sp>
        <p:nvSpPr>
          <p:cNvPr id="15363" name="Zástupný symbol pro obsah 4">
            <a:extLst>
              <a:ext uri="{FF2B5EF4-FFF2-40B4-BE49-F238E27FC236}">
                <a16:creationId xmlns:a16="http://schemas.microsoft.com/office/drawing/2014/main" id="{404744B7-2C3F-4C13-AA91-DDCA81930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-"/>
            </a:pPr>
            <a:r>
              <a:rPr lang="de-DE" altLang="cs-CZ" sz="2800" dirty="0"/>
              <a:t>Fläche: 35 751 km</a:t>
            </a:r>
            <a:r>
              <a:rPr lang="de-DE" altLang="cs-CZ" sz="2800" baseline="30000" dirty="0"/>
              <a:t>2</a:t>
            </a:r>
            <a:r>
              <a:rPr lang="de-DE" altLang="cs-CZ" sz="2800" dirty="0"/>
              <a:t> 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Einwohner: 1</a:t>
            </a:r>
            <a:r>
              <a:rPr lang="cs-CZ" altLang="cs-CZ" sz="2800" dirty="0"/>
              <a:t>1</a:t>
            </a:r>
            <a:r>
              <a:rPr lang="de-DE" altLang="cs-CZ" sz="2800" dirty="0"/>
              <a:t>,1 Mio.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Beitritt  zum Bund: 1949 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Landeshauptstadt: Stuttgart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Landesparlament: Landtag von Baden-Württemberg (120 Mandate)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Prozentanzahl der Ausländer: 12,5 %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BIP (2019,in Euro): 524.325 Mio. (pro Kopf: 47.290) – 15,1% der BRD</a:t>
            </a:r>
            <a:endParaRPr lang="cs-CZ" alt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2406161B-A3DD-407E-90A4-AF49C4B5A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cs-CZ" sz="3200" dirty="0"/>
              <a:t>LAGE IN DER BRD</a:t>
            </a:r>
            <a:endParaRPr lang="cs-CZ" altLang="cs-CZ" sz="3200" dirty="0"/>
          </a:p>
        </p:txBody>
      </p:sp>
      <p:pic>
        <p:nvPicPr>
          <p:cNvPr id="4099" name="Picture 2" descr="C:\Users\Tvrdík\Documents\Bavorsko\BW-mapa.png">
            <a:extLst>
              <a:ext uri="{FF2B5EF4-FFF2-40B4-BE49-F238E27FC236}">
                <a16:creationId xmlns:a16="http://schemas.microsoft.com/office/drawing/2014/main" id="{A3E070AD-13A1-4530-976D-03AAC8FD0C0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22775" y="1600201"/>
            <a:ext cx="3346450" cy="4525963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3">
            <a:extLst>
              <a:ext uri="{FF2B5EF4-FFF2-40B4-BE49-F238E27FC236}">
                <a16:creationId xmlns:a16="http://schemas.microsoft.com/office/drawing/2014/main" id="{9F7E19F6-4A34-44E8-95D8-0E3BB1B66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e-DE" altLang="cs-CZ" sz="3200" dirty="0"/>
              <a:t>LANDESWAPPEN UND LANDESFLAGGE </a:t>
            </a:r>
            <a:endParaRPr lang="cs-CZ" altLang="cs-CZ" sz="3200" dirty="0"/>
          </a:p>
        </p:txBody>
      </p:sp>
      <p:pic>
        <p:nvPicPr>
          <p:cNvPr id="5123" name="Picture 2" descr="C:\Users\Tvrdík\Documents\Bavorsko\BW-znak.png">
            <a:extLst>
              <a:ext uri="{FF2B5EF4-FFF2-40B4-BE49-F238E27FC236}">
                <a16:creationId xmlns:a16="http://schemas.microsoft.com/office/drawing/2014/main" id="{5E354864-7EFB-4A55-8D12-1018EBC485A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82839" y="1600201"/>
            <a:ext cx="3235325" cy="4525963"/>
          </a:xfrm>
          <a:noFill/>
        </p:spPr>
      </p:pic>
      <p:pic>
        <p:nvPicPr>
          <p:cNvPr id="5124" name="Picture 3" descr="C:\Users\Tvrdík\Documents\Bavorsko\BW-vlajka.png">
            <a:extLst>
              <a:ext uri="{FF2B5EF4-FFF2-40B4-BE49-F238E27FC236}">
                <a16:creationId xmlns:a16="http://schemas.microsoft.com/office/drawing/2014/main" id="{2A8755C0-1B04-4F05-8DBB-C1EBD64FC3E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2200" y="2651126"/>
            <a:ext cx="4038600" cy="2424113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AD1C15EF-E39C-4B69-A658-BD550DBFF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e-DE" altLang="cs-CZ" sz="3200" dirty="0"/>
              <a:t>GESCHICHTE</a:t>
            </a:r>
            <a:endParaRPr lang="cs-CZ" altLang="cs-CZ" sz="3200" dirty="0"/>
          </a:p>
        </p:txBody>
      </p:sp>
      <p:sp>
        <p:nvSpPr>
          <p:cNvPr id="7171" name="Zástupný symbol pro obsah 4">
            <a:extLst>
              <a:ext uri="{FF2B5EF4-FFF2-40B4-BE49-F238E27FC236}">
                <a16:creationId xmlns:a16="http://schemas.microsoft.com/office/drawing/2014/main" id="{1DB7AE83-8DF3-4BF1-98B1-6F8D5020657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de-DE" altLang="cs-CZ" sz="2400" dirty="0"/>
              <a:t>Das Bundesland entstand nach dem 2. Weltkrieg aus drei historischen Gebieten</a:t>
            </a:r>
            <a:r>
              <a:rPr lang="cs-CZ" altLang="cs-CZ" sz="2400" dirty="0"/>
              <a:t>: B</a:t>
            </a:r>
            <a:r>
              <a:rPr lang="de-DE" altLang="cs-CZ" sz="2400" dirty="0" err="1"/>
              <a:t>aden</a:t>
            </a:r>
            <a:r>
              <a:rPr lang="cs-CZ" altLang="cs-CZ" sz="2400" dirty="0"/>
              <a:t>, </a:t>
            </a:r>
            <a:r>
              <a:rPr lang="de-DE" altLang="cs-CZ" sz="2400" dirty="0"/>
              <a:t>Württemberg</a:t>
            </a:r>
            <a:r>
              <a:rPr lang="cs-CZ" altLang="cs-CZ" sz="2400" dirty="0"/>
              <a:t> </a:t>
            </a:r>
            <a:r>
              <a:rPr lang="de-DE" altLang="cs-CZ" sz="2400" dirty="0"/>
              <a:t>und dem preußischen Regierungsbezirk </a:t>
            </a:r>
            <a:r>
              <a:rPr lang="cs-CZ" altLang="cs-CZ" sz="2400" dirty="0"/>
              <a:t>Hohenzollern</a:t>
            </a:r>
            <a:r>
              <a:rPr lang="de-DE" altLang="cs-CZ" sz="2400" dirty="0"/>
              <a:t>.</a:t>
            </a:r>
            <a:endParaRPr lang="cs-CZ" altLang="cs-CZ" sz="2400" dirty="0"/>
          </a:p>
        </p:txBody>
      </p:sp>
      <p:pic>
        <p:nvPicPr>
          <p:cNvPr id="7172" name="Picture 2" descr="C:\Users\Tvrdík\Documents\Bavorsko\BW- do 1945.png">
            <a:extLst>
              <a:ext uri="{FF2B5EF4-FFF2-40B4-BE49-F238E27FC236}">
                <a16:creationId xmlns:a16="http://schemas.microsoft.com/office/drawing/2014/main" id="{D86C54E9-FF33-4DB7-BF6F-60E9A09023D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9039" y="1600201"/>
            <a:ext cx="3844925" cy="4525963"/>
          </a:xfr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3">
            <a:extLst>
              <a:ext uri="{FF2B5EF4-FFF2-40B4-BE49-F238E27FC236}">
                <a16:creationId xmlns:a16="http://schemas.microsoft.com/office/drawing/2014/main" id="{A0C9C56E-80DA-4059-BFDE-BDB5A08F0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e-DE" altLang="cs-CZ" sz="3200" dirty="0"/>
              <a:t>NACH </a:t>
            </a:r>
            <a:r>
              <a:rPr lang="cs-CZ" altLang="cs-CZ" sz="3200" dirty="0"/>
              <a:t>1945</a:t>
            </a:r>
          </a:p>
        </p:txBody>
      </p:sp>
      <p:sp>
        <p:nvSpPr>
          <p:cNvPr id="13315" name="Zástupný symbol pro obsah 6">
            <a:extLst>
              <a:ext uri="{FF2B5EF4-FFF2-40B4-BE49-F238E27FC236}">
                <a16:creationId xmlns:a16="http://schemas.microsoft.com/office/drawing/2014/main" id="{423BF6FE-CA0E-42C5-A042-861A111AD6D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 eaLnBrk="1" hangingPunct="1"/>
            <a:r>
              <a:rPr lang="de-DE" altLang="cs-CZ" sz="1800" dirty="0"/>
              <a:t>Aus dem nördlichen Teil des historischen Gebiets, das Amerikaner okkupierten</a:t>
            </a:r>
            <a:r>
              <a:rPr lang="cs-CZ" altLang="cs-CZ" sz="1800" dirty="0"/>
              <a:t>, </a:t>
            </a:r>
            <a:r>
              <a:rPr lang="de-DE" altLang="cs-CZ" sz="1800" dirty="0"/>
              <a:t>entstand das Land Württemberg-Baden</a:t>
            </a:r>
            <a:r>
              <a:rPr lang="cs-CZ" altLang="cs-CZ" sz="1800" dirty="0"/>
              <a:t> </a:t>
            </a:r>
            <a:r>
              <a:rPr lang="de-DE" altLang="cs-CZ" sz="1800" dirty="0"/>
              <a:t>mit der Hauptstadt </a:t>
            </a:r>
            <a:r>
              <a:rPr lang="cs-CZ" altLang="cs-CZ" sz="1800" dirty="0"/>
              <a:t>Stuttgart (</a:t>
            </a:r>
            <a:r>
              <a:rPr lang="de-DE" altLang="cs-CZ" sz="1800" dirty="0"/>
              <a:t>Verfassung</a:t>
            </a:r>
            <a:r>
              <a:rPr lang="cs-CZ" altLang="cs-CZ" sz="1800" dirty="0"/>
              <a:t> 28.11.1946), </a:t>
            </a:r>
            <a:r>
              <a:rPr lang="de-DE" altLang="cs-CZ" sz="1800" dirty="0"/>
              <a:t>aus seinem südlichen Teil</a:t>
            </a:r>
            <a:r>
              <a:rPr lang="cs-CZ" altLang="cs-CZ" sz="1800" dirty="0"/>
              <a:t>,</a:t>
            </a:r>
            <a:r>
              <a:rPr lang="de-DE" altLang="cs-CZ" sz="1800" dirty="0"/>
              <a:t> den Franzosen okkupierten</a:t>
            </a:r>
            <a:r>
              <a:rPr lang="cs-CZ" altLang="cs-CZ" sz="1800" dirty="0"/>
              <a:t>, </a:t>
            </a:r>
            <a:r>
              <a:rPr lang="de-DE" altLang="cs-CZ" sz="1800" dirty="0"/>
              <a:t>zwei Länder</a:t>
            </a:r>
            <a:r>
              <a:rPr lang="cs-CZ" altLang="cs-CZ" sz="1800" dirty="0"/>
              <a:t>: Baden </a:t>
            </a:r>
            <a:r>
              <a:rPr lang="de-DE" altLang="cs-CZ" sz="1800" dirty="0"/>
              <a:t>mit der Hauptstadt </a:t>
            </a:r>
            <a:r>
              <a:rPr lang="cs-CZ" altLang="cs-CZ" sz="1800" dirty="0" err="1"/>
              <a:t>Freiburg</a:t>
            </a:r>
            <a:r>
              <a:rPr lang="cs-CZ" altLang="cs-CZ" sz="1800" dirty="0"/>
              <a:t> (</a:t>
            </a:r>
            <a:r>
              <a:rPr lang="de-DE" altLang="cs-CZ" sz="1800" dirty="0"/>
              <a:t>Verfassung </a:t>
            </a:r>
            <a:r>
              <a:rPr lang="cs-CZ" altLang="cs-CZ" sz="1800" dirty="0"/>
              <a:t>22.05.1947) </a:t>
            </a:r>
            <a:r>
              <a:rPr lang="de-DE" altLang="cs-CZ" sz="1800" dirty="0"/>
              <a:t>und</a:t>
            </a:r>
            <a:r>
              <a:rPr lang="cs-CZ" altLang="cs-CZ" sz="1800" dirty="0"/>
              <a:t> </a:t>
            </a:r>
            <a:r>
              <a:rPr lang="de-DE" altLang="cs-CZ" sz="1800" dirty="0"/>
              <a:t>Württemberg-Hohenzollern mit der Hauptstadt Tübingen</a:t>
            </a:r>
            <a:r>
              <a:rPr lang="cs-CZ" altLang="cs-CZ" sz="1800" dirty="0"/>
              <a:t> (</a:t>
            </a:r>
            <a:r>
              <a:rPr lang="de-DE" altLang="cs-CZ" sz="1800" dirty="0"/>
              <a:t>Verfassung </a:t>
            </a:r>
            <a:r>
              <a:rPr lang="cs-CZ" altLang="cs-CZ" sz="1800" dirty="0"/>
              <a:t>18.05.1947). </a:t>
            </a:r>
            <a:r>
              <a:rPr lang="de-DE" altLang="cs-CZ" sz="1800" dirty="0"/>
              <a:t>Gegen den Widerstand der Badener Bevölkerung, die das selbstständige Land erhalten wollte, kam es nach dem Referendum im Jahre </a:t>
            </a:r>
            <a:r>
              <a:rPr lang="cs-CZ" altLang="cs-CZ" sz="1800" dirty="0"/>
              <a:t>1952 </a:t>
            </a:r>
            <a:r>
              <a:rPr lang="de-DE" altLang="cs-CZ" sz="1800" dirty="0"/>
              <a:t>zur Vereinigung aller drei Gebiete in ein Bundesland mit der Hauptstadt </a:t>
            </a:r>
            <a:r>
              <a:rPr lang="cs-CZ" altLang="cs-CZ" sz="1800" dirty="0"/>
              <a:t>Stuttgart (</a:t>
            </a:r>
            <a:r>
              <a:rPr lang="de-DE" altLang="cs-CZ" sz="1800" dirty="0"/>
              <a:t>Verfassung</a:t>
            </a:r>
            <a:r>
              <a:rPr lang="cs-CZ" altLang="cs-CZ" sz="1800" dirty="0"/>
              <a:t> </a:t>
            </a:r>
            <a:r>
              <a:rPr lang="de-DE" altLang="cs-CZ" sz="1800" dirty="0"/>
              <a:t> </a:t>
            </a:r>
            <a:r>
              <a:rPr lang="cs-CZ" altLang="cs-CZ" sz="1800" dirty="0"/>
              <a:t>11.11.1953)</a:t>
            </a:r>
          </a:p>
        </p:txBody>
      </p:sp>
      <p:pic>
        <p:nvPicPr>
          <p:cNvPr id="13316" name="Picture 2" descr="C:\Users\Tvrdík\Documents\Bavorsko\BW-Besatzungsländer.jpg">
            <a:extLst>
              <a:ext uri="{FF2B5EF4-FFF2-40B4-BE49-F238E27FC236}">
                <a16:creationId xmlns:a16="http://schemas.microsoft.com/office/drawing/2014/main" id="{E34BC5E2-C775-48A1-A35A-1332B48B41E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24114" y="1992314"/>
            <a:ext cx="3152775" cy="3741737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B5FF374C-87E0-4A49-9D30-F17F7A9EF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cs-CZ" sz="2400" dirty="0"/>
              <a:t>WELTBEKANNTE FIRMEN IM BUNDESLAND</a:t>
            </a:r>
            <a:endParaRPr lang="cs-CZ" altLang="cs-CZ" sz="24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8AC5C0B-4819-4590-92B2-A1094A307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cs-CZ" sz="2200" dirty="0"/>
              <a:t>Daimler-</a:t>
            </a:r>
            <a:r>
              <a:rPr lang="cs-CZ" sz="2200" dirty="0" err="1"/>
              <a:t>Benz</a:t>
            </a:r>
            <a:r>
              <a:rPr lang="cs-CZ" sz="2200" dirty="0"/>
              <a:t> (</a:t>
            </a:r>
            <a:r>
              <a:rPr lang="cs-CZ" sz="2200" dirty="0" err="1"/>
              <a:t>Gottlieb</a:t>
            </a:r>
            <a:r>
              <a:rPr lang="cs-CZ" sz="2200" dirty="0"/>
              <a:t> Daimler, Carl Friedrich </a:t>
            </a:r>
            <a:r>
              <a:rPr lang="cs-CZ" sz="2200" dirty="0" err="1"/>
              <a:t>Benz</a:t>
            </a:r>
            <a:r>
              <a:rPr lang="cs-CZ" sz="2200" dirty="0"/>
              <a:t>) </a:t>
            </a:r>
            <a:r>
              <a:rPr lang="de-DE" sz="2200" dirty="0"/>
              <a:t>entstand durch Fusion </a:t>
            </a:r>
            <a:r>
              <a:rPr lang="cs-CZ" sz="2200" dirty="0"/>
              <a:t>1926 </a:t>
            </a:r>
            <a:r>
              <a:rPr lang="de-DE" sz="2200" dirty="0"/>
              <a:t>von</a:t>
            </a:r>
            <a:r>
              <a:rPr lang="cs-CZ" sz="2200" dirty="0"/>
              <a:t> Daimler</a:t>
            </a:r>
            <a:r>
              <a:rPr lang="de-DE" sz="2200" dirty="0"/>
              <a:t>s</a:t>
            </a:r>
            <a:r>
              <a:rPr lang="cs-CZ" sz="2200" dirty="0"/>
              <a:t> </a:t>
            </a:r>
            <a:r>
              <a:rPr lang="de-DE" sz="2200" dirty="0"/>
              <a:t>Werk in </a:t>
            </a:r>
            <a:r>
              <a:rPr lang="cs-CZ" sz="2200" dirty="0" err="1"/>
              <a:t>Cannstatt</a:t>
            </a:r>
            <a:r>
              <a:rPr lang="cs-CZ" sz="2200" dirty="0"/>
              <a:t> (</a:t>
            </a:r>
            <a:r>
              <a:rPr lang="de-DE" sz="2200" dirty="0"/>
              <a:t>gegr.</a:t>
            </a:r>
            <a:r>
              <a:rPr lang="cs-CZ" sz="2200" dirty="0"/>
              <a:t> 1890) </a:t>
            </a:r>
            <a:r>
              <a:rPr lang="de-DE" sz="2200" dirty="0"/>
              <a:t>und</a:t>
            </a:r>
            <a:r>
              <a:rPr lang="cs-CZ" sz="2200" dirty="0"/>
              <a:t> </a:t>
            </a:r>
            <a:r>
              <a:rPr lang="cs-CZ" sz="2200" dirty="0" err="1"/>
              <a:t>Benz</a:t>
            </a:r>
            <a:r>
              <a:rPr lang="cs-CZ" sz="2200" dirty="0"/>
              <a:t>’ </a:t>
            </a:r>
            <a:r>
              <a:rPr lang="de-DE" sz="2200" dirty="0"/>
              <a:t>Werk</a:t>
            </a:r>
            <a:r>
              <a:rPr lang="cs-CZ" sz="2200" dirty="0"/>
              <a:t> </a:t>
            </a:r>
            <a:r>
              <a:rPr lang="de-DE" sz="2200" dirty="0"/>
              <a:t>in</a:t>
            </a:r>
            <a:r>
              <a:rPr lang="cs-CZ" sz="2200" dirty="0"/>
              <a:t> Mannheim (</a:t>
            </a:r>
            <a:r>
              <a:rPr lang="de-DE" sz="2200" dirty="0"/>
              <a:t>gegr.</a:t>
            </a:r>
            <a:r>
              <a:rPr lang="cs-CZ" sz="2200" dirty="0"/>
              <a:t> 1883) </a:t>
            </a:r>
            <a:r>
              <a:rPr lang="de-DE" sz="2200" dirty="0"/>
              <a:t>und siedelte nach B</a:t>
            </a:r>
            <a:r>
              <a:rPr lang="cs-CZ" sz="2200" dirty="0" err="1"/>
              <a:t>erl</a:t>
            </a:r>
            <a:r>
              <a:rPr lang="de-DE" sz="2200" dirty="0"/>
              <a:t>i</a:t>
            </a:r>
            <a:r>
              <a:rPr lang="cs-CZ" sz="2200" dirty="0"/>
              <a:t>n</a:t>
            </a:r>
            <a:r>
              <a:rPr lang="de-DE" sz="2200" dirty="0"/>
              <a:t> über</a:t>
            </a:r>
            <a:r>
              <a:rPr lang="cs-CZ" sz="2200" dirty="0"/>
              <a:t>, </a:t>
            </a:r>
            <a:r>
              <a:rPr lang="de-DE" sz="2200" dirty="0"/>
              <a:t>nach dem Krieg hat der Konzern </a:t>
            </a:r>
            <a:r>
              <a:rPr lang="cs-CZ" sz="2200" dirty="0"/>
              <a:t>den </a:t>
            </a:r>
            <a:r>
              <a:rPr lang="cs-CZ" sz="2200" dirty="0" err="1"/>
              <a:t>Sitz</a:t>
            </a:r>
            <a:r>
              <a:rPr lang="cs-CZ" sz="2200" dirty="0"/>
              <a:t> </a:t>
            </a:r>
            <a:r>
              <a:rPr lang="de-DE" sz="2200" dirty="0"/>
              <a:t>in </a:t>
            </a:r>
            <a:r>
              <a:rPr lang="cs-CZ" sz="2200" dirty="0"/>
              <a:t>Stuttgart – </a:t>
            </a:r>
            <a:r>
              <a:rPr lang="de-DE" sz="2200" dirty="0"/>
              <a:t>seit </a:t>
            </a:r>
            <a:r>
              <a:rPr lang="cs-CZ" sz="2200" dirty="0"/>
              <a:t>1989 Mercedes-Benz AG </a:t>
            </a:r>
            <a:r>
              <a:rPr lang="de-DE" sz="2200" dirty="0"/>
              <a:t>und </a:t>
            </a:r>
            <a:r>
              <a:rPr lang="cs-CZ" sz="2200" dirty="0"/>
              <a:t>Daimler </a:t>
            </a:r>
            <a:r>
              <a:rPr lang="cs-CZ" sz="2200" dirty="0" err="1"/>
              <a:t>Benz</a:t>
            </a:r>
            <a:r>
              <a:rPr lang="cs-CZ" sz="2200" dirty="0"/>
              <a:t> </a:t>
            </a:r>
            <a:r>
              <a:rPr lang="cs-CZ" sz="2200" dirty="0" err="1"/>
              <a:t>Aerospace</a:t>
            </a:r>
            <a:r>
              <a:rPr lang="cs-CZ" sz="2200" dirty="0"/>
              <a:t> AG (DASA) – </a:t>
            </a:r>
            <a:r>
              <a:rPr lang="de-DE" sz="2200" dirty="0"/>
              <a:t>siehe</a:t>
            </a:r>
            <a:r>
              <a:rPr lang="cs-CZ" sz="2200" dirty="0"/>
              <a:t>: EADS</a:t>
            </a:r>
          </a:p>
          <a:p>
            <a:pPr>
              <a:defRPr/>
            </a:pPr>
            <a:r>
              <a:rPr lang="cs-CZ" sz="2200" dirty="0"/>
              <a:t>Robert Bosch</a:t>
            </a:r>
            <a:r>
              <a:rPr lang="de-DE" sz="2200" dirty="0"/>
              <a:t>,</a:t>
            </a:r>
            <a:r>
              <a:rPr lang="cs-CZ" sz="2200" dirty="0"/>
              <a:t> Stuttgart (</a:t>
            </a:r>
            <a:r>
              <a:rPr lang="de-DE" sz="2200" dirty="0"/>
              <a:t>Elektrotechnik</a:t>
            </a:r>
            <a:r>
              <a:rPr lang="cs-CZ" sz="2200" dirty="0"/>
              <a:t>, </a:t>
            </a:r>
            <a:r>
              <a:rPr lang="de-DE" sz="2200" dirty="0"/>
              <a:t>Bau</a:t>
            </a:r>
            <a:r>
              <a:rPr lang="cs-CZ" sz="2200" dirty="0"/>
              <a:t>technik), </a:t>
            </a:r>
            <a:r>
              <a:rPr lang="de-DE" sz="2200" dirty="0"/>
              <a:t>gegr.</a:t>
            </a:r>
            <a:r>
              <a:rPr lang="cs-CZ" sz="2200" dirty="0"/>
              <a:t> 1886 </a:t>
            </a:r>
            <a:r>
              <a:rPr lang="de-DE" sz="2200" dirty="0"/>
              <a:t>als Werkstätte für Feinmechanik und Elektrotechnik</a:t>
            </a:r>
          </a:p>
          <a:p>
            <a:pPr>
              <a:defRPr/>
            </a:pPr>
            <a:r>
              <a:rPr lang="de-DE" sz="2200" dirty="0"/>
              <a:t>Porsche, Stuttgart, gegr. 1931 von Ferdinand Porsche (Autos), seit 2009 – Volkswagen</a:t>
            </a:r>
          </a:p>
          <a:p>
            <a:pPr>
              <a:defRPr/>
            </a:pPr>
            <a:r>
              <a:rPr lang="de-DE" sz="2200" dirty="0"/>
              <a:t>Hugo Boss AG, gegr. 1924 von Hugo Ferdinand Boss in Metzingen</a:t>
            </a:r>
            <a:r>
              <a:rPr lang="cs-CZ" sz="2200" dirty="0"/>
              <a:t> (</a:t>
            </a:r>
            <a:r>
              <a:rPr lang="de-DE" sz="2200" dirty="0"/>
              <a:t>weltberühmte Textilfabrik, Männermode</a:t>
            </a:r>
            <a:r>
              <a:rPr lang="cs-CZ" sz="2200" dirty="0"/>
              <a:t>)</a:t>
            </a:r>
          </a:p>
          <a:p>
            <a:pPr>
              <a:defRPr/>
            </a:pPr>
            <a:r>
              <a:rPr lang="de-DE" sz="2200" dirty="0"/>
              <a:t>Fischerwerke</a:t>
            </a:r>
            <a:r>
              <a:rPr lang="cs-CZ" sz="2200" dirty="0"/>
              <a:t> </a:t>
            </a:r>
            <a:r>
              <a:rPr lang="de-DE" sz="2200" dirty="0"/>
              <a:t>Tumlingen</a:t>
            </a:r>
            <a:r>
              <a:rPr lang="cs-CZ" sz="2200" dirty="0"/>
              <a:t>, </a:t>
            </a:r>
            <a:r>
              <a:rPr lang="de-DE" sz="2200" dirty="0"/>
              <a:t>gegr.</a:t>
            </a:r>
            <a:r>
              <a:rPr lang="cs-CZ" sz="2200" dirty="0"/>
              <a:t> 1948 </a:t>
            </a:r>
            <a:r>
              <a:rPr lang="de-DE" sz="2200" dirty="0"/>
              <a:t>von </a:t>
            </a:r>
            <a:r>
              <a:rPr lang="cs-CZ" sz="2200" dirty="0"/>
              <a:t>Art</a:t>
            </a:r>
            <a:r>
              <a:rPr lang="de-DE" sz="2200" dirty="0"/>
              <a:t>hur</a:t>
            </a:r>
            <a:r>
              <a:rPr lang="cs-CZ" sz="2200" dirty="0"/>
              <a:t> Fischer (</a:t>
            </a:r>
            <a:r>
              <a:rPr lang="de-DE" sz="2200" dirty="0"/>
              <a:t>Dübel</a:t>
            </a:r>
            <a:r>
              <a:rPr lang="cs-CZ" sz="2200" dirty="0"/>
              <a:t>)</a:t>
            </a:r>
            <a:endParaRPr lang="de-DE" sz="2200" dirty="0"/>
          </a:p>
          <a:p>
            <a:pPr>
              <a:defRPr/>
            </a:pPr>
            <a:r>
              <a:rPr lang="de-DE" sz="2200" dirty="0"/>
              <a:t>Stihl</a:t>
            </a:r>
            <a:r>
              <a:rPr lang="cs-CZ" sz="2200" dirty="0"/>
              <a:t> AG, </a:t>
            </a:r>
            <a:r>
              <a:rPr lang="de-DE" sz="2200" dirty="0"/>
              <a:t>Waiblingen</a:t>
            </a:r>
            <a:r>
              <a:rPr lang="cs-CZ" sz="2200" dirty="0"/>
              <a:t>-</a:t>
            </a:r>
            <a:r>
              <a:rPr lang="de-DE" sz="2200" dirty="0"/>
              <a:t>Neustadt</a:t>
            </a:r>
            <a:r>
              <a:rPr lang="cs-CZ" sz="2200" dirty="0"/>
              <a:t>, </a:t>
            </a:r>
            <a:r>
              <a:rPr lang="de-DE" sz="2200" dirty="0"/>
              <a:t>gegr.</a:t>
            </a:r>
            <a:r>
              <a:rPr lang="cs-CZ" sz="2200" dirty="0"/>
              <a:t> 1926, </a:t>
            </a:r>
            <a:r>
              <a:rPr lang="de-DE" sz="2200" dirty="0"/>
              <a:t>erster Erzeuger von</a:t>
            </a:r>
            <a:r>
              <a:rPr lang="cs-CZ" sz="2200" dirty="0"/>
              <a:t> </a:t>
            </a:r>
            <a:r>
              <a:rPr lang="de-DE" sz="2200" dirty="0"/>
              <a:t>Kettenmotorsägen</a:t>
            </a:r>
            <a:r>
              <a:rPr lang="cs-CZ" sz="2200" dirty="0"/>
              <a:t>, </a:t>
            </a:r>
            <a:r>
              <a:rPr lang="de-DE" sz="2200" dirty="0"/>
              <a:t>Instrumenten für Wald-, Land- und Bauwirtschaft</a:t>
            </a:r>
            <a:endParaRPr lang="cs-CZ" sz="2200" dirty="0"/>
          </a:p>
          <a:p>
            <a:pPr>
              <a:defRPr/>
            </a:pPr>
            <a:r>
              <a:rPr lang="de-DE" sz="2200" dirty="0"/>
              <a:t>Würth, Künzelsau </a:t>
            </a:r>
            <a:r>
              <a:rPr lang="cs-CZ" sz="2200" dirty="0"/>
              <a:t>, </a:t>
            </a:r>
            <a:r>
              <a:rPr lang="de-DE" sz="2200" dirty="0"/>
              <a:t>Erzeugung und Lieferung von Schrauben</a:t>
            </a:r>
            <a:endParaRPr lang="cs-CZ" sz="2400" dirty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E562CF8E-0149-4DB8-A1C9-5777A4FBF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UNIVERSIT</a:t>
            </a:r>
            <a:r>
              <a:rPr lang="de-DE" altLang="cs-CZ" sz="2400" dirty="0"/>
              <a:t>ÄTEN</a:t>
            </a:r>
            <a:endParaRPr lang="cs-CZ" altLang="cs-CZ" sz="2400" dirty="0"/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0CADC2C1-3A0C-46CD-B182-4C3F1A64F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cs-CZ" sz="2400"/>
              <a:t>Ruprecht-Karls-Universität Heidelberg (1386)</a:t>
            </a:r>
          </a:p>
          <a:p>
            <a:pPr eaLnBrk="1" hangingPunct="1"/>
            <a:r>
              <a:rPr lang="de-DE" altLang="cs-CZ" sz="2400"/>
              <a:t>Albert-Ludwigs-Universität Freiburg (1457)</a:t>
            </a:r>
          </a:p>
          <a:p>
            <a:pPr eaLnBrk="1" hangingPunct="1"/>
            <a:r>
              <a:rPr lang="de-DE" altLang="cs-CZ" sz="2400"/>
              <a:t>Eberhard-Karls-Universität Tübingen (1477) mit dem Evangelischen Stift (1536)</a:t>
            </a:r>
          </a:p>
          <a:p>
            <a:pPr eaLnBrk="1" hangingPunct="1"/>
            <a:r>
              <a:rPr lang="de-DE" altLang="cs-CZ" sz="2400"/>
              <a:t>Universität Karlsruhe (Technische Universität, 1825)</a:t>
            </a:r>
          </a:p>
          <a:p>
            <a:pPr eaLnBrk="1" hangingPunct="1"/>
            <a:r>
              <a:rPr lang="de-DE" altLang="cs-CZ" sz="2400"/>
              <a:t>Universität Stuttgart (Polytechnikum, 1876)</a:t>
            </a:r>
          </a:p>
          <a:p>
            <a:pPr eaLnBrk="1" hangingPunct="1"/>
            <a:r>
              <a:rPr lang="de-DE" altLang="cs-CZ" sz="2400"/>
              <a:t>Universität Hohenheim in Stuttgart (1818)</a:t>
            </a:r>
          </a:p>
          <a:p>
            <a:pPr eaLnBrk="1" hangingPunct="1"/>
            <a:r>
              <a:rPr lang="de-DE" altLang="cs-CZ" sz="2400"/>
              <a:t>Universität Konstanz (1966)</a:t>
            </a:r>
          </a:p>
          <a:p>
            <a:pPr eaLnBrk="1" hangingPunct="1"/>
            <a:r>
              <a:rPr lang="de-DE" altLang="cs-CZ" sz="2400"/>
              <a:t>Universität Mannheim (1967)</a:t>
            </a:r>
          </a:p>
          <a:p>
            <a:pPr eaLnBrk="1" hangingPunct="1"/>
            <a:r>
              <a:rPr lang="de-DE" altLang="cs-CZ" sz="2400"/>
              <a:t>Universität Ulm (1967)</a:t>
            </a:r>
            <a:endParaRPr lang="cs-CZ" altLang="cs-CZ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3">
            <a:extLst>
              <a:ext uri="{FF2B5EF4-FFF2-40B4-BE49-F238E27FC236}">
                <a16:creationId xmlns:a16="http://schemas.microsoft.com/office/drawing/2014/main" id="{B011BDEE-8DB5-4017-8675-7F63026C3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e-DE" altLang="cs-CZ" sz="2800" dirty="0"/>
              <a:t>DENKMÄLER UNTER DEM </a:t>
            </a:r>
            <a:r>
              <a:rPr lang="cs-CZ" altLang="cs-CZ" sz="2800" dirty="0"/>
              <a:t>UNESCO</a:t>
            </a:r>
            <a:r>
              <a:rPr lang="de-DE" altLang="cs-CZ" sz="2800" dirty="0"/>
              <a:t>-SCHUTZ</a:t>
            </a:r>
            <a:endParaRPr lang="cs-CZ" altLang="cs-CZ" sz="2800" dirty="0"/>
          </a:p>
        </p:txBody>
      </p:sp>
      <p:sp>
        <p:nvSpPr>
          <p:cNvPr id="16387" name="Zástupný symbol pro obsah 4">
            <a:extLst>
              <a:ext uri="{FF2B5EF4-FFF2-40B4-BE49-F238E27FC236}">
                <a16:creationId xmlns:a16="http://schemas.microsoft.com/office/drawing/2014/main" id="{6AC8B27F-74DF-43DA-A176-D3435C448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cs-CZ" sz="2400" dirty="0"/>
              <a:t>Maulbronn</a:t>
            </a:r>
            <a:r>
              <a:rPr lang="cs-CZ" altLang="cs-CZ" sz="2400" dirty="0"/>
              <a:t> – </a:t>
            </a:r>
            <a:r>
              <a:rPr lang="de-DE" altLang="cs-CZ" sz="2400" dirty="0"/>
              <a:t>Zisterzienserabtei und Klosterkomplex </a:t>
            </a:r>
            <a:r>
              <a:rPr lang="cs-CZ" altLang="cs-CZ" sz="2400" dirty="0"/>
              <a:t>(</a:t>
            </a:r>
            <a:r>
              <a:rPr lang="de-DE" altLang="cs-CZ" sz="2400" dirty="0"/>
              <a:t>ab</a:t>
            </a:r>
            <a:r>
              <a:rPr lang="cs-CZ" altLang="cs-CZ" sz="2400" dirty="0"/>
              <a:t> 1993); </a:t>
            </a:r>
            <a:r>
              <a:rPr lang="de-DE" altLang="cs-CZ" sz="2400" dirty="0"/>
              <a:t>der besterhaltene Klosterkomplex nördlich der Alpen</a:t>
            </a:r>
            <a:r>
              <a:rPr lang="cs-CZ" altLang="cs-CZ" sz="2400" dirty="0"/>
              <a:t>, </a:t>
            </a:r>
            <a:r>
              <a:rPr lang="de-DE" altLang="cs-CZ" sz="2400" dirty="0"/>
              <a:t>gegründet </a:t>
            </a:r>
            <a:r>
              <a:rPr lang="cs-CZ" altLang="cs-CZ" sz="2400" dirty="0"/>
              <a:t>1147, </a:t>
            </a:r>
            <a:r>
              <a:rPr lang="de-DE" altLang="cs-CZ" sz="2400" dirty="0"/>
              <a:t>mit freischiffiger romanischer Marienbasilika aus dem Jahre </a:t>
            </a:r>
            <a:r>
              <a:rPr lang="cs-CZ" altLang="cs-CZ" sz="2400" dirty="0"/>
              <a:t>1178;</a:t>
            </a:r>
          </a:p>
          <a:p>
            <a:pPr eaLnBrk="1" hangingPunct="1"/>
            <a:r>
              <a:rPr lang="de-DE" altLang="cs-CZ" sz="2400" dirty="0"/>
              <a:t>Reichenau</a:t>
            </a:r>
            <a:r>
              <a:rPr lang="cs-CZ" altLang="cs-CZ" sz="2400" dirty="0"/>
              <a:t> – </a:t>
            </a:r>
            <a:r>
              <a:rPr lang="de-DE" altLang="cs-CZ" sz="2400" dirty="0"/>
              <a:t>Klosterkomplex der Benediktiner </a:t>
            </a:r>
            <a:r>
              <a:rPr lang="cs-CZ" altLang="cs-CZ" sz="2400" dirty="0"/>
              <a:t>(</a:t>
            </a:r>
            <a:r>
              <a:rPr lang="de-DE" altLang="cs-CZ" sz="2400" dirty="0"/>
              <a:t>gegründet von Pirmin bereits </a:t>
            </a:r>
            <a:r>
              <a:rPr lang="cs-CZ" altLang="cs-CZ" sz="2400" dirty="0"/>
              <a:t>724) </a:t>
            </a:r>
            <a:r>
              <a:rPr lang="de-DE" altLang="cs-CZ" sz="2400" dirty="0"/>
              <a:t>auf der Insel im Bodensee aus dem</a:t>
            </a:r>
            <a:r>
              <a:rPr lang="cs-CZ" altLang="cs-CZ" sz="2400" dirty="0"/>
              <a:t> 9. – 11. </a:t>
            </a:r>
            <a:r>
              <a:rPr lang="de-DE" altLang="cs-CZ" sz="2400" dirty="0"/>
              <a:t>Jahrhundert mit drei </a:t>
            </a:r>
            <a:r>
              <a:rPr lang="de-DE" altLang="cs-CZ" sz="2400"/>
              <a:t>romanischen Kirchen</a:t>
            </a:r>
            <a:r>
              <a:rPr lang="cs-CZ" altLang="cs-CZ" sz="2400"/>
              <a:t>.</a:t>
            </a:r>
            <a:endParaRPr lang="cs-CZ" altLang="cs-CZ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483</Words>
  <Application>Microsoft Office PowerPoint</Application>
  <PresentationFormat>Širokoúhlá obrazovka</PresentationFormat>
  <Paragraphs>35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Land Baden-Württemberg</vt:lpstr>
      <vt:lpstr>Prezentace aplikace PowerPoint</vt:lpstr>
      <vt:lpstr>LAGE IN DER BRD</vt:lpstr>
      <vt:lpstr>LANDESWAPPEN UND LANDESFLAGGE </vt:lpstr>
      <vt:lpstr>GESCHICHTE</vt:lpstr>
      <vt:lpstr>NACH 1945</vt:lpstr>
      <vt:lpstr>WELTBEKANNTE FIRMEN IM BUNDESLAND</vt:lpstr>
      <vt:lpstr>UNIVERSITÄTEN</vt:lpstr>
      <vt:lpstr>DENKMÄLER UNTER DEM UNESCO-SCHUTZ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 Baden-Württemberg</dc:title>
  <dc:creator>Milan Tvrdík</dc:creator>
  <cp:lastModifiedBy>Milan Tvrdík</cp:lastModifiedBy>
  <cp:revision>7</cp:revision>
  <dcterms:created xsi:type="dcterms:W3CDTF">2020-11-28T10:19:19Z</dcterms:created>
  <dcterms:modified xsi:type="dcterms:W3CDTF">2020-11-28T14:22:11Z</dcterms:modified>
</cp:coreProperties>
</file>