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0"/>
  </p:normalViewPr>
  <p:slideViewPr>
    <p:cSldViewPr snapToGrid="0" snapToObjects="1">
      <p:cViewPr varScale="1">
        <p:scale>
          <a:sx n="83" d="100"/>
          <a:sy n="83" d="100"/>
        </p:scale>
        <p:origin x="4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B060CB-422C-D74B-AC6C-BD56A0B23C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9A952E4-44CC-664B-B931-CD90B1673B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3098AC5-B993-2049-B37E-D1E30883F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37C99-4980-7647-ABBA-12B1184B6004}" type="datetimeFigureOut">
              <a:rPr lang="cs-CZ" smtClean="0"/>
              <a:t>19.05.2021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E7E0BCD-0115-1C49-8CA1-A697AB6B4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B125274-164C-3F45-B4FE-02FAA0B18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B48C-0796-5946-9379-76BDF696AA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8254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1243BA-FEF9-6542-9200-95E98EBFA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BDB7763-A261-624D-A24E-A257F21809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0959654-CE5A-D84C-9DF5-9C2EFE5BB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37C99-4980-7647-ABBA-12B1184B6004}" type="datetimeFigureOut">
              <a:rPr lang="cs-CZ" smtClean="0"/>
              <a:t>19.05.2021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7EE449B-9A75-5A45-8E9D-B59460A28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A82E295-030D-2140-87E8-41B770326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B48C-0796-5946-9379-76BDF696AA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6474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84654057-2A4E-2842-96D3-61D2D1780A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5CE3A7B-E87F-7447-8F5A-5824062AB4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01336C0-1A4E-F347-9EDA-4D2317877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37C99-4980-7647-ABBA-12B1184B6004}" type="datetimeFigureOut">
              <a:rPr lang="cs-CZ" smtClean="0"/>
              <a:t>19.05.2021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028A89B-5D09-3942-B95C-CDF2C674F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83F1686-85AC-C743-A02C-093293784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B48C-0796-5946-9379-76BDF696AA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263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F18163-F67F-5D40-8ED2-413675B5B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CF5000-6995-D940-B52A-2AA8107CA3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86259DA-0091-E749-BC34-2540FB61F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37C99-4980-7647-ABBA-12B1184B6004}" type="datetimeFigureOut">
              <a:rPr lang="cs-CZ" smtClean="0"/>
              <a:t>19.05.2021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FD7DDEF-D6EA-9847-B2C9-64E3030FC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151BE32-6A63-0049-B98C-ABBBC2D64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B48C-0796-5946-9379-76BDF696AA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8013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2D3850-ABC9-684F-A66B-76FDD8928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6ED2EC7-FD26-4E4F-B4C0-6CD696C688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947BE59-F12D-654E-A5EF-43FCF26AF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37C99-4980-7647-ABBA-12B1184B6004}" type="datetimeFigureOut">
              <a:rPr lang="cs-CZ" smtClean="0"/>
              <a:t>19.05.2021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069D561-8482-0B48-87D2-FC778DDC6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FD14578-1CC0-4147-A57F-B1679D22F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B48C-0796-5946-9379-76BDF696AA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1344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1565C0-1298-CD44-8251-543AD27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7E6321-5E71-A146-9D0D-EF4C532996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399F902-BA3B-5E44-9878-49ABCAC696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B57B02A-3A8E-E84C-9758-E6354D878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37C99-4980-7647-ABBA-12B1184B6004}" type="datetimeFigureOut">
              <a:rPr lang="cs-CZ" smtClean="0"/>
              <a:t>19.05.2021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1FDF194-FBE4-AB4A-9076-3645B310C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6152F90-5C3C-E842-B4C1-9640C783F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B48C-0796-5946-9379-76BDF696AA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2371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6B855C-3CEA-6A42-9B12-FE35EAEAD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EAF5E90-58EE-A247-B9B4-5F2C6ECF5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4FF5357-E63F-D443-90B2-643B536ADC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4C74920-9FFB-4F47-8FF8-BAA7879DA4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128D2B6-807C-1A4D-8F90-EF736B97DB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B22C2AA-505A-6142-91BE-C4FFB6858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37C99-4980-7647-ABBA-12B1184B6004}" type="datetimeFigureOut">
              <a:rPr lang="cs-CZ" smtClean="0"/>
              <a:t>19.05.2021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8E0B2D7-2E24-C14C-BC50-F7856D3C8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317E08-4547-BC4D-BE32-5EA416114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B48C-0796-5946-9379-76BDF696AA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394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818485-DD53-D246-B4F2-FD62CE676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7A94937-7838-304C-9B44-1E1FDD975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37C99-4980-7647-ABBA-12B1184B6004}" type="datetimeFigureOut">
              <a:rPr lang="cs-CZ" smtClean="0"/>
              <a:t>19.05.2021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CB8D96B-6F1F-1441-B9CC-FB5C74598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11CA108-006C-164F-A451-E5BD49599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B48C-0796-5946-9379-76BDF696AA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4627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0B7A5D1-24C5-C64F-8977-EA71C1F43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37C99-4980-7647-ABBA-12B1184B6004}" type="datetimeFigureOut">
              <a:rPr lang="cs-CZ" smtClean="0"/>
              <a:t>19.05.2021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4FFC245-A7D7-BC4D-8CEA-375918E6E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0D2407B-1C8B-5E4A-833B-785E623DA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B48C-0796-5946-9379-76BDF696AA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1060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366327-230F-C44A-8D9B-5C2A49AF8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99E99BE-FC84-C243-8EA4-A6BE94459D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F31D85E-22D1-3B48-83CC-D12A19828E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F47CDD5-7B2B-4A4D-B824-58873CFEA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37C99-4980-7647-ABBA-12B1184B6004}" type="datetimeFigureOut">
              <a:rPr lang="cs-CZ" smtClean="0"/>
              <a:t>19.05.2021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D53C5FC-8487-5D41-AB3E-3BD8541ED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5C95E44-862E-A349-A185-1DA592185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B48C-0796-5946-9379-76BDF696AA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6388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5C989C-37BA-4648-9CB6-728943E09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4E008B6-882C-0648-B244-882E1D632D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5C8A5C1-6AA0-5F44-9BD6-1214EF8610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E3E5C83-BCEE-A44C-800A-5863DC831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37C99-4980-7647-ABBA-12B1184B6004}" type="datetimeFigureOut">
              <a:rPr lang="cs-CZ" smtClean="0"/>
              <a:t>19.05.2021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01B0B43-127D-BF47-9CFB-18A40CCF8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814E51B-AB1D-E04B-9D7B-1EC690C86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B48C-0796-5946-9379-76BDF696AA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1002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35445BA-F38D-744F-B3D2-4C547B9AA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2F722E9-3C17-724E-99A2-6C14214140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95A8B68-C0F1-354C-8F3C-6E1CC632C4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37C99-4980-7647-ABBA-12B1184B6004}" type="datetimeFigureOut">
              <a:rPr lang="cs-CZ" smtClean="0"/>
              <a:t>19.05.2021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2FDCD19-EC79-834B-B32F-8ED13CD8EE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F079F73-7F8E-004C-99E7-02149B18D4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9B48C-0796-5946-9379-76BDF696AA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8367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4a"/><Relationship Id="rId13" Type="http://schemas.microsoft.com/office/2007/relationships/media" Target="../media/media10.m4a"/><Relationship Id="rId18" Type="http://schemas.openxmlformats.org/officeDocument/2006/relationships/audio" Target="../media/media12.m4a"/><Relationship Id="rId3" Type="http://schemas.microsoft.com/office/2007/relationships/media" Target="../media/media5.m4a"/><Relationship Id="rId21" Type="http://schemas.openxmlformats.org/officeDocument/2006/relationships/image" Target="../media/image2.png"/><Relationship Id="rId7" Type="http://schemas.microsoft.com/office/2007/relationships/media" Target="../media/media7.m4a"/><Relationship Id="rId12" Type="http://schemas.openxmlformats.org/officeDocument/2006/relationships/audio" Target="../media/media9.m4a"/><Relationship Id="rId17" Type="http://schemas.microsoft.com/office/2007/relationships/media" Target="../media/media12.m4a"/><Relationship Id="rId2" Type="http://schemas.openxmlformats.org/officeDocument/2006/relationships/audio" Target="../media/media4.m4a"/><Relationship Id="rId16" Type="http://schemas.openxmlformats.org/officeDocument/2006/relationships/audio" Target="../media/media11.m4a"/><Relationship Id="rId20" Type="http://schemas.openxmlformats.org/officeDocument/2006/relationships/image" Target="../media/image5.PNG"/><Relationship Id="rId1" Type="http://schemas.microsoft.com/office/2007/relationships/media" Target="../media/media4.m4a"/><Relationship Id="rId6" Type="http://schemas.openxmlformats.org/officeDocument/2006/relationships/audio" Target="../media/media6.m4a"/><Relationship Id="rId11" Type="http://schemas.microsoft.com/office/2007/relationships/media" Target="../media/media9.m4a"/><Relationship Id="rId5" Type="http://schemas.microsoft.com/office/2007/relationships/media" Target="../media/media6.m4a"/><Relationship Id="rId15" Type="http://schemas.microsoft.com/office/2007/relationships/media" Target="../media/media11.m4a"/><Relationship Id="rId10" Type="http://schemas.openxmlformats.org/officeDocument/2006/relationships/audio" Target="../media/media8.m4a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5.m4a"/><Relationship Id="rId9" Type="http://schemas.microsoft.com/office/2007/relationships/media" Target="../media/media8.m4a"/><Relationship Id="rId14" Type="http://schemas.openxmlformats.org/officeDocument/2006/relationships/audio" Target="../media/media10.m4a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4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audio" Target="../media/media15.m4a"/><Relationship Id="rId11" Type="http://schemas.openxmlformats.org/officeDocument/2006/relationships/image" Target="../media/image8.jpeg"/><Relationship Id="rId5" Type="http://schemas.microsoft.com/office/2007/relationships/media" Target="../media/media15.m4a"/><Relationship Id="rId10" Type="http://schemas.openxmlformats.org/officeDocument/2006/relationships/image" Target="../media/image7.png"/><Relationship Id="rId4" Type="http://schemas.openxmlformats.org/officeDocument/2006/relationships/audio" Target="../media/media14.m4a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7" Type="http://schemas.openxmlformats.org/officeDocument/2006/relationships/image" Target="../media/image2.png"/><Relationship Id="rId2" Type="http://schemas.microsoft.com/office/2007/relationships/media" Target="../media/media18.m4a"/><Relationship Id="rId1" Type="http://schemas.openxmlformats.org/officeDocument/2006/relationships/video" Target="https://www.youtube.com/embed/NDx711ibD1M?feature=oembed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86B164-766C-BA4C-A594-CE3848B08A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AD77EDF-6909-7E49-88CC-70F4D5D580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7B9B2C8-ED56-2F4D-AE53-3DFAD8A6F3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Online médium 11" descr="Nahraný zvuk">
            <a:hlinkClick r:id="" action="ppaction://media"/>
            <a:extLst>
              <a:ext uri="{FF2B5EF4-FFF2-40B4-BE49-F238E27FC236}">
                <a16:creationId xmlns:a16="http://schemas.microsoft.com/office/drawing/2014/main" id="{1F42ABA0-B7BE-EF41-A5D3-94EDEBAC5E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9274" y="3429000"/>
            <a:ext cx="601884" cy="601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501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E8B669-2DD2-1C47-B753-AEDBC52AC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1E58DA1-B7BE-1E4A-8905-B10CC3826D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12700" y="-7144"/>
            <a:ext cx="12204700" cy="6865144"/>
          </a:xfrm>
        </p:spPr>
      </p:pic>
      <p:pic>
        <p:nvPicPr>
          <p:cNvPr id="8" name="Online médium 7" descr="Nahraný zvuk">
            <a:hlinkClick r:id="" action="ppaction://media"/>
            <a:extLst>
              <a:ext uri="{FF2B5EF4-FFF2-40B4-BE49-F238E27FC236}">
                <a16:creationId xmlns:a16="http://schemas.microsoft.com/office/drawing/2014/main" id="{D82219E3-B88A-804C-92D8-8D34E0C1D9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7628" y="88320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00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334CD8-726F-B740-98F3-328FB9A60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C2FF20A7-85D2-384C-B477-055BFED342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8001"/>
          </a:xfrm>
        </p:spPr>
      </p:pic>
      <p:pic>
        <p:nvPicPr>
          <p:cNvPr id="12" name="Online médium 11" descr="Nahraný zvuk">
            <a:hlinkClick r:id="" action="ppaction://media"/>
            <a:extLst>
              <a:ext uri="{FF2B5EF4-FFF2-40B4-BE49-F238E27FC236}">
                <a16:creationId xmlns:a16="http://schemas.microsoft.com/office/drawing/2014/main" id="{1E6C11A9-5A7A-4142-8207-1CA94EAD67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00" y="21719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7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8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6192F60-61C6-7140-A51D-582C90810D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0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Online médium 5" descr="Nahraný zvuk">
            <a:hlinkClick r:id="" action="ppaction://media"/>
            <a:extLst>
              <a:ext uri="{FF2B5EF4-FFF2-40B4-BE49-F238E27FC236}">
                <a16:creationId xmlns:a16="http://schemas.microsoft.com/office/drawing/2014/main" id="{D9051EA9-DE79-0D4F-B727-A48345676F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798084" y="210879"/>
            <a:ext cx="679302" cy="679302"/>
          </a:xfrm>
          <a:prstGeom prst="rect">
            <a:avLst/>
          </a:prstGeom>
        </p:spPr>
      </p:pic>
      <p:pic>
        <p:nvPicPr>
          <p:cNvPr id="8" name="Online médium 7" descr="Nahraný zvuk">
            <a:hlinkClick r:id="" action="ppaction://media"/>
            <a:extLst>
              <a:ext uri="{FF2B5EF4-FFF2-40B4-BE49-F238E27FC236}">
                <a16:creationId xmlns:a16="http://schemas.microsoft.com/office/drawing/2014/main" id="{9568AF14-9FC6-9C4E-BCB1-9E51493FAEA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796560" y="890181"/>
            <a:ext cx="626140" cy="626140"/>
          </a:xfrm>
          <a:prstGeom prst="rect">
            <a:avLst/>
          </a:prstGeom>
        </p:spPr>
      </p:pic>
      <p:pic>
        <p:nvPicPr>
          <p:cNvPr id="11" name="Online médium 10" descr="Nahraný zvuk">
            <a:hlinkClick r:id="" action="ppaction://media"/>
            <a:extLst>
              <a:ext uri="{FF2B5EF4-FFF2-40B4-BE49-F238E27FC236}">
                <a16:creationId xmlns:a16="http://schemas.microsoft.com/office/drawing/2014/main" id="{F9C98373-A80C-1B47-B9DC-41586007B24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49498" y="2794589"/>
            <a:ext cx="541079" cy="541079"/>
          </a:xfrm>
          <a:prstGeom prst="rect">
            <a:avLst/>
          </a:prstGeom>
        </p:spPr>
      </p:pic>
      <p:pic>
        <p:nvPicPr>
          <p:cNvPr id="12" name="Online médium 11" descr="Nahraný zvuk">
            <a:hlinkClick r:id="" action="ppaction://media"/>
            <a:extLst>
              <a:ext uri="{FF2B5EF4-FFF2-40B4-BE49-F238E27FC236}">
                <a16:creationId xmlns:a16="http://schemas.microsoft.com/office/drawing/2014/main" id="{7304E56C-B31C-FB49-B3AF-A958E83CB53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77777" y="3835400"/>
            <a:ext cx="542260" cy="542260"/>
          </a:xfrm>
          <a:prstGeom prst="rect">
            <a:avLst/>
          </a:prstGeom>
        </p:spPr>
      </p:pic>
      <p:pic>
        <p:nvPicPr>
          <p:cNvPr id="14" name="Online médium 13" descr="Nahraný zvuk">
            <a:hlinkClick r:id="" action="ppaction://media"/>
            <a:extLst>
              <a:ext uri="{FF2B5EF4-FFF2-40B4-BE49-F238E27FC236}">
                <a16:creationId xmlns:a16="http://schemas.microsoft.com/office/drawing/2014/main" id="{9E37D068-8B0F-3343-BE38-29287FF2EE8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77777" y="4804440"/>
            <a:ext cx="542260" cy="542260"/>
          </a:xfrm>
          <a:prstGeom prst="rect">
            <a:avLst/>
          </a:prstGeom>
        </p:spPr>
      </p:pic>
      <p:pic>
        <p:nvPicPr>
          <p:cNvPr id="16" name="Online médium 15" descr="Nahraný zvuk">
            <a:hlinkClick r:id="" action="ppaction://media"/>
            <a:extLst>
              <a:ext uri="{FF2B5EF4-FFF2-40B4-BE49-F238E27FC236}">
                <a16:creationId xmlns:a16="http://schemas.microsoft.com/office/drawing/2014/main" id="{6E1D1A29-ACF4-6042-8437-04A1C0E11E2E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77777" y="5773480"/>
            <a:ext cx="676003" cy="676003"/>
          </a:xfrm>
          <a:prstGeom prst="rect">
            <a:avLst/>
          </a:prstGeom>
        </p:spPr>
      </p:pic>
      <p:pic>
        <p:nvPicPr>
          <p:cNvPr id="18" name="Online médium 17" descr="Nahraný zvuk">
            <a:hlinkClick r:id="" action="ppaction://media"/>
            <a:extLst>
              <a:ext uri="{FF2B5EF4-FFF2-40B4-BE49-F238E27FC236}">
                <a16:creationId xmlns:a16="http://schemas.microsoft.com/office/drawing/2014/main" id="{494AD7CC-F643-DC44-A98B-F888A834B1F8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398266" y="3225601"/>
            <a:ext cx="542260" cy="542260"/>
          </a:xfrm>
          <a:prstGeom prst="rect">
            <a:avLst/>
          </a:prstGeom>
        </p:spPr>
      </p:pic>
      <p:pic>
        <p:nvPicPr>
          <p:cNvPr id="20" name="Online médium 19" descr="Nahraný zvuk">
            <a:hlinkClick r:id="" action="ppaction://media"/>
            <a:extLst>
              <a:ext uri="{FF2B5EF4-FFF2-40B4-BE49-F238E27FC236}">
                <a16:creationId xmlns:a16="http://schemas.microsoft.com/office/drawing/2014/main" id="{70F414C5-2C9B-CB48-ACD6-2D4EC2818C6E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398266" y="4533310"/>
            <a:ext cx="542260" cy="542260"/>
          </a:xfrm>
          <a:prstGeom prst="rect">
            <a:avLst/>
          </a:prstGeom>
        </p:spPr>
      </p:pic>
      <p:pic>
        <p:nvPicPr>
          <p:cNvPr id="22" name="Online médium 21" descr="Nahraný zvuk">
            <a:hlinkClick r:id="" action="ppaction://media"/>
            <a:extLst>
              <a:ext uri="{FF2B5EF4-FFF2-40B4-BE49-F238E27FC236}">
                <a16:creationId xmlns:a16="http://schemas.microsoft.com/office/drawing/2014/main" id="{4D22CF93-5378-D64D-B1B5-2CE86D1736DA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262996" y="562801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11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7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637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16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223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881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153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721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864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Zástupný obsah 6" descr="Obsah obrázku text&#10;&#10;Popis byl vytvořen automaticky">
            <a:extLst>
              <a:ext uri="{FF2B5EF4-FFF2-40B4-BE49-F238E27FC236}">
                <a16:creationId xmlns:a16="http://schemas.microsoft.com/office/drawing/2014/main" id="{B437E558-C742-0A4D-B234-BD88C01267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8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Online médium 7" descr="Nahraný zvuk">
            <a:hlinkClick r:id="" action="ppaction://media"/>
            <a:extLst>
              <a:ext uri="{FF2B5EF4-FFF2-40B4-BE49-F238E27FC236}">
                <a16:creationId xmlns:a16="http://schemas.microsoft.com/office/drawing/2014/main" id="{33319539-9EA6-984C-900F-C845D5138A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09333" y="812799"/>
            <a:ext cx="812800" cy="8128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78F07BF-63F8-514E-A243-F805D51C9E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6077" y="541867"/>
            <a:ext cx="1093758" cy="108373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ADDBF50-3754-9F4D-B925-D72E558797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84388" y="674869"/>
            <a:ext cx="812800" cy="950730"/>
          </a:xfrm>
          <a:prstGeom prst="rect">
            <a:avLst/>
          </a:prstGeom>
        </p:spPr>
      </p:pic>
      <p:pic>
        <p:nvPicPr>
          <p:cNvPr id="11" name="Online médium 10" descr="Nahraný zvuk">
            <a:hlinkClick r:id="" action="ppaction://media"/>
            <a:extLst>
              <a:ext uri="{FF2B5EF4-FFF2-40B4-BE49-F238E27FC236}">
                <a16:creationId xmlns:a16="http://schemas.microsoft.com/office/drawing/2014/main" id="{D85574BF-1F74-104D-8BFF-D0EC9D87C7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89334" y="2870199"/>
            <a:ext cx="728133" cy="728133"/>
          </a:xfrm>
          <a:prstGeom prst="rect">
            <a:avLst/>
          </a:prstGeom>
        </p:spPr>
      </p:pic>
      <p:pic>
        <p:nvPicPr>
          <p:cNvPr id="13" name="Online médium 12" descr="Nahraný zvuk">
            <a:hlinkClick r:id="" action="ppaction://media"/>
            <a:extLst>
              <a:ext uri="{FF2B5EF4-FFF2-40B4-BE49-F238E27FC236}">
                <a16:creationId xmlns:a16="http://schemas.microsoft.com/office/drawing/2014/main" id="{4C92E0F4-46F4-B945-9451-8090A9B36F7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87734" y="42248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50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46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887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7FE508-708C-7E4F-B90D-D68F42A4A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789801E4-6625-044E-9F79-205E86610F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-4763"/>
            <a:ext cx="12200467" cy="6862763"/>
          </a:xfrm>
        </p:spPr>
      </p:pic>
      <p:pic>
        <p:nvPicPr>
          <p:cNvPr id="6" name="Online médium 5" descr="Nahraný zvuk">
            <a:hlinkClick r:id="" action="ppaction://media"/>
            <a:extLst>
              <a:ext uri="{FF2B5EF4-FFF2-40B4-BE49-F238E27FC236}">
                <a16:creationId xmlns:a16="http://schemas.microsoft.com/office/drawing/2014/main" id="{FE69D086-5A79-344B-AA4D-1407996314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-412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42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62B1591-4C40-914D-B197-F40C94FE2E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6480988-3BE8-6F40-A4E4-E5F23D2C659D}"/>
              </a:ext>
            </a:extLst>
          </p:cNvPr>
          <p:cNvSpPr txBox="1"/>
          <p:nvPr/>
        </p:nvSpPr>
        <p:spPr>
          <a:xfrm>
            <a:off x="1778002" y="1676399"/>
            <a:ext cx="8906932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/>
              <a:t>Cline</a:t>
            </a:r>
            <a:r>
              <a:rPr lang="cs-CZ" sz="1600" dirty="0"/>
              <a:t>, E. (2014). </a:t>
            </a:r>
            <a:r>
              <a:rPr lang="cs-CZ" sz="1600" dirty="0" err="1"/>
              <a:t>Where</a:t>
            </a:r>
            <a:r>
              <a:rPr lang="cs-CZ" sz="1600" dirty="0"/>
              <a:t> </a:t>
            </a:r>
            <a:r>
              <a:rPr lang="cs-CZ" sz="1600" dirty="0" err="1"/>
              <a:t>does</a:t>
            </a:r>
            <a:r>
              <a:rPr lang="cs-CZ" sz="1600" dirty="0"/>
              <a:t> </a:t>
            </a:r>
            <a:r>
              <a:rPr lang="cs-CZ" sz="1600" dirty="0" err="1"/>
              <a:t>discarded</a:t>
            </a:r>
            <a:r>
              <a:rPr lang="cs-CZ" sz="1600" dirty="0"/>
              <a:t> </a:t>
            </a:r>
            <a:r>
              <a:rPr lang="cs-CZ" sz="1600" dirty="0" err="1"/>
              <a:t>clothing</a:t>
            </a:r>
            <a:r>
              <a:rPr lang="cs-CZ" sz="1600" dirty="0"/>
              <a:t> go. </a:t>
            </a:r>
            <a:r>
              <a:rPr lang="cs-CZ" sz="1600" i="1" dirty="0" err="1"/>
              <a:t>The</a:t>
            </a:r>
            <a:r>
              <a:rPr lang="cs-CZ" sz="1600" i="1" dirty="0"/>
              <a:t> </a:t>
            </a:r>
            <a:r>
              <a:rPr lang="cs-CZ" sz="1600" i="1" dirty="0" err="1"/>
              <a:t>Atlantic</a:t>
            </a:r>
            <a:r>
              <a:rPr lang="cs-CZ" sz="1600" dirty="0"/>
              <a:t>.</a:t>
            </a:r>
          </a:p>
          <a:p>
            <a:r>
              <a:rPr lang="cs-CZ" sz="1600" dirty="0"/>
              <a:t> </a:t>
            </a:r>
          </a:p>
          <a:p>
            <a:r>
              <a:rPr lang="cs-CZ" sz="1600" dirty="0"/>
              <a:t> </a:t>
            </a:r>
          </a:p>
          <a:p>
            <a:r>
              <a:rPr lang="cs-CZ" sz="1600" dirty="0" err="1"/>
              <a:t>Devi</a:t>
            </a:r>
            <a:r>
              <a:rPr lang="cs-CZ" sz="1600" dirty="0"/>
              <a:t>, R. P., </a:t>
            </a:r>
            <a:r>
              <a:rPr lang="cs-CZ" sz="1600" dirty="0" err="1"/>
              <a:t>Rathinamoorthy</a:t>
            </a:r>
            <a:r>
              <a:rPr lang="cs-CZ" sz="1600" dirty="0"/>
              <a:t>, R., &amp; </a:t>
            </a:r>
            <a:r>
              <a:rPr lang="cs-CZ" sz="1600" dirty="0" err="1"/>
              <a:t>Moses</a:t>
            </a:r>
            <a:r>
              <a:rPr lang="cs-CZ" sz="1600" dirty="0"/>
              <a:t>, J. J. (2020). </a:t>
            </a:r>
            <a:r>
              <a:rPr lang="cs-CZ" sz="1600" dirty="0" err="1"/>
              <a:t>Analysis</a:t>
            </a:r>
            <a:r>
              <a:rPr lang="cs-CZ" sz="1600" dirty="0"/>
              <a:t> on </a:t>
            </a:r>
            <a:r>
              <a:rPr lang="cs-CZ" sz="1600" dirty="0" err="1"/>
              <a:t>Moisture</a:t>
            </a:r>
            <a:r>
              <a:rPr lang="cs-CZ" sz="1600" dirty="0"/>
              <a:t> Management </a:t>
            </a:r>
            <a:r>
              <a:rPr lang="cs-CZ" sz="1600" dirty="0" err="1"/>
              <a:t>Characteristics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Enzyme and </a:t>
            </a:r>
            <a:r>
              <a:rPr lang="cs-CZ" sz="1600" dirty="0" err="1"/>
              <a:t>Amino</a:t>
            </a:r>
            <a:r>
              <a:rPr lang="cs-CZ" sz="1600" dirty="0"/>
              <a:t> </a:t>
            </a:r>
            <a:r>
              <a:rPr lang="cs-CZ" sz="1600" dirty="0" err="1"/>
              <a:t>Silicone</a:t>
            </a:r>
            <a:r>
              <a:rPr lang="cs-CZ" sz="1600" dirty="0"/>
              <a:t> </a:t>
            </a:r>
            <a:r>
              <a:rPr lang="cs-CZ" sz="1600" dirty="0" err="1"/>
              <a:t>Treated</a:t>
            </a:r>
            <a:r>
              <a:rPr lang="cs-CZ" sz="1600" dirty="0"/>
              <a:t> </a:t>
            </a:r>
            <a:r>
              <a:rPr lang="cs-CZ" sz="1600" dirty="0" err="1"/>
              <a:t>Jute</a:t>
            </a:r>
            <a:r>
              <a:rPr lang="cs-CZ" sz="1600" dirty="0"/>
              <a:t>/</a:t>
            </a:r>
            <a:r>
              <a:rPr lang="cs-CZ" sz="1600" dirty="0" err="1"/>
              <a:t>Cotton</a:t>
            </a:r>
            <a:r>
              <a:rPr lang="cs-CZ" sz="1600" dirty="0"/>
              <a:t> Union </a:t>
            </a:r>
            <a:r>
              <a:rPr lang="cs-CZ" sz="1600" dirty="0" err="1"/>
              <a:t>Fabric</a:t>
            </a:r>
            <a:r>
              <a:rPr lang="cs-CZ" sz="1600" dirty="0"/>
              <a:t>. </a:t>
            </a:r>
            <a:r>
              <a:rPr lang="cs-CZ" sz="1600" i="1" dirty="0" err="1"/>
              <a:t>Fibers</a:t>
            </a:r>
            <a:r>
              <a:rPr lang="cs-CZ" sz="1600" i="1" dirty="0"/>
              <a:t> and </a:t>
            </a:r>
            <a:r>
              <a:rPr lang="cs-CZ" sz="1600" i="1" dirty="0" err="1"/>
              <a:t>Polymers</a:t>
            </a:r>
            <a:r>
              <a:rPr lang="cs-CZ" sz="1600" dirty="0"/>
              <a:t>, </a:t>
            </a:r>
            <a:r>
              <a:rPr lang="cs-CZ" sz="1600" i="1" dirty="0"/>
              <a:t>21</a:t>
            </a:r>
            <a:r>
              <a:rPr lang="cs-CZ" sz="1600" dirty="0"/>
              <a:t>(10), 2253-2262.</a:t>
            </a:r>
          </a:p>
          <a:p>
            <a:r>
              <a:rPr lang="cs-CZ" sz="1600" dirty="0"/>
              <a:t> </a:t>
            </a:r>
          </a:p>
          <a:p>
            <a:r>
              <a:rPr lang="cs-CZ" sz="1600" dirty="0"/>
              <a:t> </a:t>
            </a:r>
          </a:p>
          <a:p>
            <a:r>
              <a:rPr lang="cs-CZ" sz="1600" dirty="0" err="1"/>
              <a:t>Chequer</a:t>
            </a:r>
            <a:r>
              <a:rPr lang="cs-CZ" sz="1600" dirty="0"/>
              <a:t>, F. M. D. c.; </a:t>
            </a:r>
            <a:r>
              <a:rPr lang="cs-CZ" sz="1600" dirty="0" err="1"/>
              <a:t>Cardoso</a:t>
            </a:r>
            <a:r>
              <a:rPr lang="cs-CZ" sz="1600" dirty="0"/>
              <a:t>, JC; </a:t>
            </a:r>
            <a:r>
              <a:rPr lang="cs-CZ" sz="1600" dirty="0" err="1"/>
              <a:t>Zanoni</a:t>
            </a:r>
            <a:r>
              <a:rPr lang="cs-CZ" sz="1600" dirty="0"/>
              <a:t>, MVB; </a:t>
            </a:r>
            <a:r>
              <a:rPr lang="cs-CZ" sz="1600" dirty="0" err="1"/>
              <a:t>Oliveira</a:t>
            </a:r>
            <a:r>
              <a:rPr lang="cs-CZ" sz="1600" dirty="0"/>
              <a:t>, DP d. </a:t>
            </a:r>
            <a:r>
              <a:rPr lang="cs-CZ" sz="1600" i="1" dirty="0"/>
              <a:t>Textile </a:t>
            </a:r>
            <a:r>
              <a:rPr lang="cs-CZ" sz="1600" i="1" dirty="0" err="1"/>
              <a:t>Dyes</a:t>
            </a:r>
            <a:r>
              <a:rPr lang="cs-CZ" sz="1600" i="1" dirty="0"/>
              <a:t>: </a:t>
            </a:r>
            <a:r>
              <a:rPr lang="cs-CZ" sz="1600" i="1" dirty="0" err="1"/>
              <a:t>Dyeing</a:t>
            </a:r>
            <a:r>
              <a:rPr lang="cs-CZ" sz="1600" i="1" dirty="0"/>
              <a:t> </a:t>
            </a:r>
            <a:r>
              <a:rPr lang="cs-CZ" sz="1600" i="1" dirty="0" err="1"/>
              <a:t>Process</a:t>
            </a:r>
            <a:r>
              <a:rPr lang="cs-CZ" sz="1600" i="1" dirty="0"/>
              <a:t> and </a:t>
            </a:r>
            <a:r>
              <a:rPr lang="cs-CZ" sz="1600" i="1" dirty="0" err="1"/>
              <a:t>Environmental</a:t>
            </a:r>
            <a:r>
              <a:rPr lang="cs-CZ" sz="1600" i="1" dirty="0"/>
              <a:t> </a:t>
            </a:r>
            <a:r>
              <a:rPr lang="cs-CZ" sz="1600" i="1" dirty="0" err="1"/>
              <a:t>Impact</a:t>
            </a:r>
            <a:r>
              <a:rPr lang="cs-CZ" sz="1600" i="1" dirty="0"/>
              <a:t>. In </a:t>
            </a:r>
            <a:r>
              <a:rPr lang="cs-CZ" sz="1600" i="1" dirty="0" err="1"/>
              <a:t>Eco-Friendly</a:t>
            </a:r>
            <a:r>
              <a:rPr lang="cs-CZ" sz="1600" i="1" dirty="0"/>
              <a:t> Textile </a:t>
            </a:r>
            <a:r>
              <a:rPr lang="cs-CZ" sz="1600" i="1" dirty="0" err="1"/>
              <a:t>Dyeing</a:t>
            </a:r>
            <a:r>
              <a:rPr lang="cs-CZ" sz="1600" i="1" dirty="0"/>
              <a:t> and </a:t>
            </a:r>
            <a:r>
              <a:rPr lang="cs-CZ" sz="1600" i="1" dirty="0" err="1"/>
              <a:t>Finishing</a:t>
            </a:r>
            <a:r>
              <a:rPr lang="cs-CZ" sz="1600" dirty="0"/>
              <a:t>, 151-176.</a:t>
            </a:r>
          </a:p>
          <a:p>
            <a:r>
              <a:rPr lang="cs-CZ" sz="1600" dirty="0"/>
              <a:t> </a:t>
            </a:r>
          </a:p>
          <a:p>
            <a:r>
              <a:rPr lang="en-US" sz="1600" dirty="0" err="1"/>
              <a:t>Johnsonová</a:t>
            </a:r>
            <a:r>
              <a:rPr lang="en-US" sz="1600" dirty="0"/>
              <a:t>, B. (2016). </a:t>
            </a:r>
            <a:r>
              <a:rPr lang="en-US" sz="1600" i="1" dirty="0" err="1"/>
              <a:t>Domácnost</a:t>
            </a:r>
            <a:r>
              <a:rPr lang="en-US" sz="1600" i="1" dirty="0"/>
              <a:t> bez </a:t>
            </a:r>
            <a:r>
              <a:rPr lang="en-US" sz="1600" i="1" dirty="0" err="1"/>
              <a:t>obalu</a:t>
            </a:r>
            <a:r>
              <a:rPr lang="en-US" sz="1600" i="1" dirty="0"/>
              <a:t>.</a:t>
            </a:r>
            <a:r>
              <a:rPr lang="en-US" sz="1600" dirty="0"/>
              <a:t> </a:t>
            </a:r>
            <a:endParaRPr lang="cs-CZ" sz="1600" dirty="0"/>
          </a:p>
          <a:p>
            <a:r>
              <a:rPr lang="en-US" sz="1600" dirty="0"/>
              <a:t> </a:t>
            </a:r>
            <a:endParaRPr lang="cs-CZ" sz="1600" dirty="0"/>
          </a:p>
          <a:p>
            <a:r>
              <a:rPr lang="cs-CZ" sz="1600" dirty="0" err="1"/>
              <a:t>Linden</a:t>
            </a:r>
            <a:r>
              <a:rPr lang="cs-CZ" sz="1600" dirty="0"/>
              <a:t>, A. R. (2016). </a:t>
            </a:r>
            <a:r>
              <a:rPr lang="cs-CZ" sz="1600" dirty="0" err="1"/>
              <a:t>An</a:t>
            </a:r>
            <a:r>
              <a:rPr lang="cs-CZ" sz="1600" dirty="0"/>
              <a:t> </a:t>
            </a:r>
            <a:r>
              <a:rPr lang="cs-CZ" sz="1600" dirty="0" err="1"/>
              <a:t>analysis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fast </a:t>
            </a:r>
            <a:r>
              <a:rPr lang="cs-CZ" sz="1600" dirty="0" err="1"/>
              <a:t>fashion</a:t>
            </a:r>
            <a:r>
              <a:rPr lang="cs-CZ" sz="1600" dirty="0"/>
              <a:t> </a:t>
            </a:r>
            <a:r>
              <a:rPr lang="cs-CZ" sz="1600" dirty="0" err="1"/>
              <a:t>industry</a:t>
            </a:r>
            <a:r>
              <a:rPr lang="cs-CZ" sz="1600" dirty="0"/>
              <a:t>. </a:t>
            </a:r>
            <a:r>
              <a:rPr lang="cs-CZ" sz="1600" i="1" dirty="0"/>
              <a:t>Senior </a:t>
            </a:r>
            <a:r>
              <a:rPr lang="cs-CZ" sz="1600" i="1" dirty="0" err="1"/>
              <a:t>Projects</a:t>
            </a:r>
            <a:r>
              <a:rPr lang="cs-CZ" sz="1600" i="1" dirty="0"/>
              <a:t> </a:t>
            </a:r>
            <a:r>
              <a:rPr lang="cs-CZ" sz="1600" i="1" dirty="0" err="1"/>
              <a:t>Fall</a:t>
            </a:r>
            <a:r>
              <a:rPr lang="cs-CZ" sz="1600" i="1" dirty="0"/>
              <a:t> 2016</a:t>
            </a:r>
            <a:r>
              <a:rPr lang="cs-CZ" sz="1600" dirty="0"/>
              <a:t>, </a:t>
            </a:r>
            <a:r>
              <a:rPr lang="cs-CZ" sz="1600" i="1" dirty="0"/>
              <a:t>30</a:t>
            </a:r>
            <a:r>
              <a:rPr lang="cs-CZ" sz="1600" dirty="0"/>
              <a:t>.</a:t>
            </a:r>
          </a:p>
          <a:p>
            <a:r>
              <a:rPr lang="cs-CZ" sz="1600" dirty="0"/>
              <a:t> </a:t>
            </a:r>
          </a:p>
          <a:p>
            <a:r>
              <a:rPr lang="cs-CZ" sz="1600" dirty="0" err="1"/>
              <a:t>Merk</a:t>
            </a:r>
            <a:r>
              <a:rPr lang="cs-CZ" sz="1600" dirty="0"/>
              <a:t>, J., &amp; </a:t>
            </a:r>
            <a:r>
              <a:rPr lang="cs-CZ" sz="1600" dirty="0" err="1"/>
              <a:t>Zajak</a:t>
            </a:r>
            <a:r>
              <a:rPr lang="cs-CZ" sz="1600" dirty="0"/>
              <a:t>, S. (2019). </a:t>
            </a:r>
            <a:r>
              <a:rPr lang="cs-CZ" sz="1600" dirty="0" err="1"/>
              <a:t>Workers</a:t>
            </a:r>
            <a:r>
              <a:rPr lang="cs-CZ" sz="1600" dirty="0"/>
              <a:t>’ </a:t>
            </a:r>
            <a:r>
              <a:rPr lang="cs-CZ" sz="1600" dirty="0" err="1"/>
              <a:t>participation</a:t>
            </a:r>
            <a:r>
              <a:rPr lang="cs-CZ" sz="1600" dirty="0"/>
              <a:t> and </a:t>
            </a:r>
            <a:r>
              <a:rPr lang="cs-CZ" sz="1600" dirty="0" err="1"/>
              <a:t>transnational</a:t>
            </a:r>
            <a:r>
              <a:rPr lang="cs-CZ" sz="1600" dirty="0"/>
              <a:t> </a:t>
            </a:r>
            <a:r>
              <a:rPr lang="cs-CZ" sz="1600" dirty="0" err="1"/>
              <a:t>social</a:t>
            </a:r>
            <a:r>
              <a:rPr lang="cs-CZ" sz="1600" dirty="0"/>
              <a:t> </a:t>
            </a:r>
            <a:r>
              <a:rPr lang="cs-CZ" sz="1600" dirty="0" err="1"/>
              <a:t>movement</a:t>
            </a:r>
            <a:r>
              <a:rPr lang="cs-CZ" sz="1600" dirty="0"/>
              <a:t> </a:t>
            </a:r>
            <a:r>
              <a:rPr lang="cs-CZ" sz="1600" dirty="0" err="1"/>
              <a:t>interventions</a:t>
            </a:r>
            <a:r>
              <a:rPr lang="cs-CZ" sz="1600" dirty="0"/>
              <a:t> </a:t>
            </a:r>
            <a:r>
              <a:rPr lang="cs-CZ" sz="1600" dirty="0" err="1"/>
              <a:t>at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shop</a:t>
            </a:r>
            <a:r>
              <a:rPr lang="cs-CZ" sz="1600" dirty="0"/>
              <a:t> </a:t>
            </a:r>
            <a:r>
              <a:rPr lang="cs-CZ" sz="1600" dirty="0" err="1"/>
              <a:t>floor</a:t>
            </a:r>
            <a:r>
              <a:rPr lang="cs-CZ" sz="1600" dirty="0"/>
              <a:t>: </a:t>
            </a:r>
            <a:r>
              <a:rPr lang="cs-CZ" sz="1600" dirty="0" err="1"/>
              <a:t>The</a:t>
            </a:r>
            <a:r>
              <a:rPr lang="cs-CZ" sz="1600" dirty="0"/>
              <a:t> urgent appeal </a:t>
            </a:r>
            <a:r>
              <a:rPr lang="cs-CZ" sz="1600" dirty="0" err="1"/>
              <a:t>system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clean</a:t>
            </a:r>
            <a:r>
              <a:rPr lang="cs-CZ" sz="1600" dirty="0"/>
              <a:t> </a:t>
            </a:r>
            <a:r>
              <a:rPr lang="cs-CZ" sz="1600" dirty="0" err="1"/>
              <a:t>clothes</a:t>
            </a:r>
            <a:r>
              <a:rPr lang="cs-CZ" sz="1600" dirty="0"/>
              <a:t> </a:t>
            </a:r>
            <a:r>
              <a:rPr lang="cs-CZ" sz="1600" dirty="0" err="1"/>
              <a:t>campaign</a:t>
            </a:r>
            <a:r>
              <a:rPr lang="cs-CZ" sz="1600" dirty="0"/>
              <a:t>. In </a:t>
            </a:r>
            <a:r>
              <a:rPr lang="cs-CZ" sz="1600" i="1" dirty="0" err="1"/>
              <a:t>The</a:t>
            </a:r>
            <a:r>
              <a:rPr lang="cs-CZ" sz="1600" i="1" dirty="0"/>
              <a:t> </a:t>
            </a:r>
            <a:r>
              <a:rPr lang="cs-CZ" sz="1600" i="1" dirty="0" err="1"/>
              <a:t>Palgrave</a:t>
            </a:r>
            <a:r>
              <a:rPr lang="cs-CZ" sz="1600" i="1" dirty="0"/>
              <a:t> Handbook </a:t>
            </a:r>
            <a:r>
              <a:rPr lang="cs-CZ" sz="1600" i="1" dirty="0" err="1"/>
              <a:t>of</a:t>
            </a:r>
            <a:r>
              <a:rPr lang="cs-CZ" sz="1600" i="1" dirty="0"/>
              <a:t> </a:t>
            </a:r>
            <a:r>
              <a:rPr lang="cs-CZ" sz="1600" i="1" dirty="0" err="1"/>
              <a:t>Workers</a:t>
            </a:r>
            <a:r>
              <a:rPr lang="cs-CZ" sz="1600" i="1" dirty="0"/>
              <a:t>’ </a:t>
            </a:r>
            <a:r>
              <a:rPr lang="cs-CZ" sz="1600" i="1" dirty="0" err="1"/>
              <a:t>Participation</a:t>
            </a:r>
            <a:r>
              <a:rPr lang="cs-CZ" sz="1600" i="1" dirty="0"/>
              <a:t> </a:t>
            </a:r>
            <a:r>
              <a:rPr lang="cs-CZ" sz="1600" i="1" dirty="0" err="1"/>
              <a:t>at</a:t>
            </a:r>
            <a:r>
              <a:rPr lang="cs-CZ" sz="1600" i="1" dirty="0"/>
              <a:t> Plant </a:t>
            </a:r>
            <a:r>
              <a:rPr lang="cs-CZ" sz="1600" i="1" dirty="0" err="1"/>
              <a:t>Level</a:t>
            </a:r>
            <a:r>
              <a:rPr lang="cs-CZ" sz="1600" dirty="0"/>
              <a:t> (pp. 221-240). </a:t>
            </a:r>
            <a:r>
              <a:rPr lang="cs-CZ" sz="1600" dirty="0" err="1"/>
              <a:t>Palgrave</a:t>
            </a:r>
            <a:r>
              <a:rPr lang="cs-CZ" sz="1600" dirty="0"/>
              <a:t> </a:t>
            </a:r>
            <a:r>
              <a:rPr lang="cs-CZ" sz="1600" dirty="0" err="1"/>
              <a:t>Macmillan</a:t>
            </a:r>
            <a:r>
              <a:rPr lang="cs-CZ" sz="1600" dirty="0"/>
              <a:t>, New York.</a:t>
            </a:r>
          </a:p>
          <a:p>
            <a:r>
              <a:rPr lang="en-US" sz="1600" dirty="0"/>
              <a:t> </a:t>
            </a:r>
            <a:endParaRPr lang="cs-CZ" sz="1600" dirty="0"/>
          </a:p>
          <a:p>
            <a:r>
              <a:rPr lang="cs-CZ" sz="1600" dirty="0"/>
              <a:t>Morgan A., (2015),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true</a:t>
            </a:r>
            <a:r>
              <a:rPr lang="cs-CZ" sz="1600" dirty="0"/>
              <a:t> </a:t>
            </a:r>
            <a:r>
              <a:rPr lang="cs-CZ" sz="1600" dirty="0" err="1"/>
              <a:t>cost</a:t>
            </a:r>
            <a:r>
              <a:rPr lang="cs-CZ" sz="1600" dirty="0"/>
              <a:t>, </a:t>
            </a:r>
            <a:r>
              <a:rPr lang="cs-CZ" sz="1600" dirty="0" err="1"/>
              <a:t>documentary</a:t>
            </a:r>
            <a:r>
              <a:rPr lang="cs-CZ" sz="1600" dirty="0"/>
              <a:t> film, Great </a:t>
            </a:r>
            <a:r>
              <a:rPr lang="cs-CZ" sz="1600" dirty="0" err="1"/>
              <a:t>Britain</a:t>
            </a:r>
            <a:endParaRPr lang="cs-CZ" sz="1600" dirty="0"/>
          </a:p>
          <a:p>
            <a:r>
              <a:rPr lang="en-US" sz="1600" dirty="0"/>
              <a:t> </a:t>
            </a:r>
            <a:endParaRPr lang="cs-CZ" dirty="0"/>
          </a:p>
          <a:p>
            <a:r>
              <a:rPr lang="en-US" dirty="0"/>
              <a:t> </a:t>
            </a:r>
            <a:endParaRPr lang="cs-CZ" dirty="0"/>
          </a:p>
        </p:txBody>
      </p:sp>
      <p:pic>
        <p:nvPicPr>
          <p:cNvPr id="7" name="Online médium 6" descr="Nahraný zvuk">
            <a:hlinkClick r:id="" action="ppaction://media"/>
            <a:extLst>
              <a:ext uri="{FF2B5EF4-FFF2-40B4-BE49-F238E27FC236}">
                <a16:creationId xmlns:a16="http://schemas.microsoft.com/office/drawing/2014/main" id="{F38F34B1-06E2-4C4A-A4C2-3EC00A94F6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3333" y="45655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8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FC3B7BA-F71B-0A44-BA38-E1B0CC24E7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91792A5-DB2B-644F-BF84-0110D6102A58}"/>
              </a:ext>
            </a:extLst>
          </p:cNvPr>
          <p:cNvSpPr txBox="1"/>
          <p:nvPr/>
        </p:nvSpPr>
        <p:spPr>
          <a:xfrm>
            <a:off x="2686050" y="1214438"/>
            <a:ext cx="7472363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Ro, C. (2020). </a:t>
            </a:r>
            <a:r>
              <a:rPr lang="cs-CZ" sz="1600" dirty="0" err="1"/>
              <a:t>Can</a:t>
            </a:r>
            <a:r>
              <a:rPr lang="cs-CZ" sz="1600" dirty="0"/>
              <a:t> </a:t>
            </a:r>
            <a:r>
              <a:rPr lang="cs-CZ" sz="1600" dirty="0" err="1"/>
              <a:t>fashion</a:t>
            </a:r>
            <a:r>
              <a:rPr lang="cs-CZ" sz="1600" dirty="0"/>
              <a:t> </a:t>
            </a:r>
            <a:r>
              <a:rPr lang="cs-CZ" sz="1600" dirty="0" err="1"/>
              <a:t>ever</a:t>
            </a:r>
            <a:r>
              <a:rPr lang="cs-CZ" sz="1600" dirty="0"/>
              <a:t> </a:t>
            </a:r>
            <a:r>
              <a:rPr lang="cs-CZ" sz="1600" dirty="0" err="1"/>
              <a:t>be</a:t>
            </a:r>
            <a:r>
              <a:rPr lang="cs-CZ" sz="1600" dirty="0"/>
              <a:t> </a:t>
            </a:r>
            <a:r>
              <a:rPr lang="cs-CZ" sz="1600" dirty="0" err="1"/>
              <a:t>sustainable</a:t>
            </a:r>
            <a:r>
              <a:rPr lang="cs-CZ" sz="1600" dirty="0"/>
              <a:t>. </a:t>
            </a:r>
            <a:r>
              <a:rPr lang="cs-CZ" sz="1600" i="1" dirty="0" err="1"/>
              <a:t>Accessed</a:t>
            </a:r>
            <a:r>
              <a:rPr lang="cs-CZ" sz="1600" i="1" dirty="0"/>
              <a:t> online: https://www. </a:t>
            </a:r>
            <a:r>
              <a:rPr lang="cs-CZ" sz="1600" i="1" dirty="0" err="1"/>
              <a:t>bbc</a:t>
            </a:r>
            <a:r>
              <a:rPr lang="cs-CZ" sz="1600" i="1" dirty="0"/>
              <a:t>. </a:t>
            </a:r>
            <a:r>
              <a:rPr lang="cs-CZ" sz="1600" i="1" dirty="0" err="1"/>
              <a:t>com</a:t>
            </a:r>
            <a:r>
              <a:rPr lang="cs-CZ" sz="1600" i="1" dirty="0"/>
              <a:t>/</a:t>
            </a:r>
            <a:r>
              <a:rPr lang="cs-CZ" sz="1600" i="1" dirty="0" err="1"/>
              <a:t>future</a:t>
            </a:r>
            <a:r>
              <a:rPr lang="cs-CZ" sz="1600" i="1" dirty="0"/>
              <a:t>/</a:t>
            </a:r>
            <a:r>
              <a:rPr lang="cs-CZ" sz="1600" i="1" dirty="0" err="1"/>
              <a:t>article</a:t>
            </a:r>
            <a:r>
              <a:rPr lang="cs-CZ" sz="1600" i="1" dirty="0"/>
              <a:t>/20200310-sustainable-fashion-how-to-buy-clothes-good-forthe-climate. </a:t>
            </a:r>
            <a:r>
              <a:rPr lang="cs-CZ" sz="1600" i="1" dirty="0" err="1"/>
              <a:t>Viewed</a:t>
            </a:r>
            <a:r>
              <a:rPr lang="cs-CZ" sz="1600" i="1" dirty="0"/>
              <a:t> May</a:t>
            </a:r>
            <a:r>
              <a:rPr lang="cs-CZ" sz="1600" dirty="0"/>
              <a:t>, </a:t>
            </a:r>
            <a:r>
              <a:rPr lang="cs-CZ" sz="1600" i="1" dirty="0"/>
              <a:t>17</a:t>
            </a:r>
            <a:r>
              <a:rPr lang="cs-CZ" sz="1600" dirty="0"/>
              <a:t>, 2020.</a:t>
            </a:r>
          </a:p>
          <a:p>
            <a:r>
              <a:rPr lang="cs-CZ" sz="1600" dirty="0"/>
              <a:t> </a:t>
            </a:r>
          </a:p>
          <a:p>
            <a:r>
              <a:rPr lang="cs-CZ" sz="1600" dirty="0" err="1"/>
              <a:t>Ross</a:t>
            </a:r>
            <a:r>
              <a:rPr lang="cs-CZ" sz="1600" dirty="0"/>
              <a:t>, R. J. (2020). </a:t>
            </a:r>
            <a:r>
              <a:rPr lang="cs-CZ" sz="1600" dirty="0" err="1"/>
              <a:t>Clean</a:t>
            </a:r>
            <a:r>
              <a:rPr lang="cs-CZ" sz="1600" dirty="0"/>
              <a:t> </a:t>
            </a:r>
            <a:r>
              <a:rPr lang="cs-CZ" sz="1600" dirty="0" err="1"/>
              <a:t>clothes</a:t>
            </a:r>
            <a:r>
              <a:rPr lang="cs-CZ" sz="1600" dirty="0"/>
              <a:t> </a:t>
            </a:r>
            <a:r>
              <a:rPr lang="cs-CZ" sz="1600" dirty="0" err="1"/>
              <a:t>campaign</a:t>
            </a:r>
            <a:r>
              <a:rPr lang="cs-CZ" sz="1600" dirty="0"/>
              <a:t>. </a:t>
            </a:r>
            <a:r>
              <a:rPr lang="cs-CZ" sz="1600" i="1" dirty="0" err="1"/>
              <a:t>The</a:t>
            </a:r>
            <a:r>
              <a:rPr lang="cs-CZ" sz="1600" i="1" dirty="0"/>
              <a:t> </a:t>
            </a:r>
            <a:r>
              <a:rPr lang="cs-CZ" sz="1600" i="1" dirty="0" err="1"/>
              <a:t>Wiley‐Blackwell</a:t>
            </a:r>
            <a:r>
              <a:rPr lang="cs-CZ" sz="1600" i="1" dirty="0"/>
              <a:t> </a:t>
            </a:r>
            <a:r>
              <a:rPr lang="cs-CZ" sz="1600" i="1" dirty="0" err="1"/>
              <a:t>Encyclopedia</a:t>
            </a:r>
            <a:r>
              <a:rPr lang="cs-CZ" sz="1600" i="1" dirty="0"/>
              <a:t> </a:t>
            </a:r>
            <a:r>
              <a:rPr lang="cs-CZ" sz="1600" i="1" dirty="0" err="1"/>
              <a:t>of</a:t>
            </a:r>
            <a:r>
              <a:rPr lang="cs-CZ" sz="1600" i="1" dirty="0"/>
              <a:t> </a:t>
            </a:r>
            <a:r>
              <a:rPr lang="cs-CZ" sz="1600" i="1" dirty="0" err="1"/>
              <a:t>Globalization</a:t>
            </a:r>
            <a:r>
              <a:rPr lang="cs-CZ" sz="1600" dirty="0"/>
              <a:t>.</a:t>
            </a:r>
          </a:p>
          <a:p>
            <a:r>
              <a:rPr lang="cs-CZ" sz="1600" dirty="0"/>
              <a:t> </a:t>
            </a:r>
          </a:p>
          <a:p>
            <a:r>
              <a:rPr lang="cs-CZ" sz="1600" dirty="0"/>
              <a:t> </a:t>
            </a:r>
          </a:p>
          <a:p>
            <a:r>
              <a:rPr lang="cs-CZ" sz="1600" dirty="0"/>
              <a:t>Schreiberová, L. (2019). Možnosti kontaminace životního prostředí </a:t>
            </a:r>
            <a:r>
              <a:rPr lang="cs-CZ" sz="1600" dirty="0" err="1"/>
              <a:t>nanomateriály</a:t>
            </a:r>
            <a:r>
              <a:rPr lang="cs-CZ" sz="1600" dirty="0"/>
              <a:t> uvolněnými při spalování odpadů.</a:t>
            </a:r>
          </a:p>
          <a:p>
            <a:r>
              <a:rPr lang="cs-CZ" sz="1600" dirty="0"/>
              <a:t> </a:t>
            </a:r>
          </a:p>
          <a:p>
            <a:r>
              <a:rPr lang="cs-CZ" sz="1600" dirty="0"/>
              <a:t> </a:t>
            </a:r>
          </a:p>
          <a:p>
            <a:r>
              <a:rPr lang="cs-CZ" sz="1600" dirty="0"/>
              <a:t> </a:t>
            </a:r>
          </a:p>
          <a:p>
            <a:r>
              <a:rPr lang="cs-CZ" sz="1600" dirty="0" err="1"/>
              <a:t>Sull</a:t>
            </a:r>
            <a:r>
              <a:rPr lang="cs-CZ" sz="1600" dirty="0"/>
              <a:t>, D., &amp; </a:t>
            </a:r>
            <a:r>
              <a:rPr lang="cs-CZ" sz="1600" dirty="0" err="1"/>
              <a:t>Turconi</a:t>
            </a:r>
            <a:r>
              <a:rPr lang="cs-CZ" sz="1600" dirty="0"/>
              <a:t>, S. (2008). Fast </a:t>
            </a:r>
            <a:r>
              <a:rPr lang="cs-CZ" sz="1600" dirty="0" err="1"/>
              <a:t>fashion</a:t>
            </a:r>
            <a:r>
              <a:rPr lang="cs-CZ" sz="1600" dirty="0"/>
              <a:t> </a:t>
            </a:r>
            <a:r>
              <a:rPr lang="cs-CZ" sz="1600" dirty="0" err="1"/>
              <a:t>lessons</a:t>
            </a:r>
            <a:r>
              <a:rPr lang="cs-CZ" sz="1600" dirty="0"/>
              <a:t>. </a:t>
            </a:r>
            <a:r>
              <a:rPr lang="cs-CZ" sz="1600" i="1" dirty="0"/>
              <a:t>Business </a:t>
            </a:r>
            <a:r>
              <a:rPr lang="cs-CZ" sz="1600" i="1" dirty="0" err="1"/>
              <a:t>Strategy</a:t>
            </a:r>
            <a:r>
              <a:rPr lang="cs-CZ" sz="1600" i="1" dirty="0"/>
              <a:t> </a:t>
            </a:r>
            <a:r>
              <a:rPr lang="cs-CZ" sz="1600" i="1" dirty="0" err="1"/>
              <a:t>Review</a:t>
            </a:r>
            <a:r>
              <a:rPr lang="cs-CZ" sz="1600" dirty="0"/>
              <a:t>, </a:t>
            </a:r>
            <a:r>
              <a:rPr lang="cs-CZ" sz="1600" i="1" dirty="0"/>
              <a:t>19</a:t>
            </a:r>
            <a:r>
              <a:rPr lang="cs-CZ" sz="1600" dirty="0"/>
              <a:t>(2), 4-11.</a:t>
            </a:r>
          </a:p>
          <a:p>
            <a:r>
              <a:rPr lang="cs-CZ" sz="1600" dirty="0"/>
              <a:t> </a:t>
            </a:r>
          </a:p>
          <a:p>
            <a:r>
              <a:rPr lang="cs-CZ" sz="1600" dirty="0"/>
              <a:t> </a:t>
            </a:r>
          </a:p>
          <a:p>
            <a:r>
              <a:rPr lang="cs-CZ" sz="1600" dirty="0"/>
              <a:t> </a:t>
            </a:r>
          </a:p>
          <a:p>
            <a:r>
              <a:rPr lang="cs-CZ" sz="1600" dirty="0"/>
              <a:t>Zídková, P. (2020). Dopady" fast </a:t>
            </a:r>
            <a:r>
              <a:rPr lang="cs-CZ" sz="1600" dirty="0" err="1"/>
              <a:t>fashion</a:t>
            </a:r>
            <a:r>
              <a:rPr lang="cs-CZ" sz="1600" dirty="0"/>
              <a:t>" na životní prostředí, Ústav </a:t>
            </a:r>
            <a:r>
              <a:rPr lang="cs-CZ" sz="1600" dirty="0" err="1"/>
              <a:t>enviromentláního</a:t>
            </a:r>
            <a:r>
              <a:rPr lang="cs-CZ" sz="1600" dirty="0"/>
              <a:t> a chemického inženýrství, Univerzita Pardubic</a:t>
            </a:r>
            <a:r>
              <a:rPr lang="cs-CZ" dirty="0"/>
              <a:t>e</a:t>
            </a:r>
          </a:p>
          <a:p>
            <a:r>
              <a:rPr lang="cs-CZ" dirty="0"/>
              <a:t> 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42949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10D8A901-11CE-7F4F-AD34-668915784B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Online médium 5" descr="The True Cost Official Trailer 1 (2015) - Documentary HD">
            <a:hlinkClick r:id="" action="ppaction://media"/>
            <a:extLst>
              <a:ext uri="{FF2B5EF4-FFF2-40B4-BE49-F238E27FC236}">
                <a16:creationId xmlns:a16="http://schemas.microsoft.com/office/drawing/2014/main" id="{60C19466-8118-7842-BD06-C382C4ADA45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3179762" y="2219627"/>
            <a:ext cx="5832475" cy="329534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4CC4EA9-D72B-004A-8B00-B47491915837}"/>
              </a:ext>
            </a:extLst>
          </p:cNvPr>
          <p:cNvSpPr txBox="1"/>
          <p:nvPr/>
        </p:nvSpPr>
        <p:spPr>
          <a:xfrm>
            <a:off x="3842139" y="5817155"/>
            <a:ext cx="5035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www.youtube.com</a:t>
            </a:r>
            <a:r>
              <a:rPr lang="cs-CZ" dirty="0"/>
              <a:t>/</a:t>
            </a:r>
            <a:r>
              <a:rPr lang="cs-CZ" dirty="0" err="1"/>
              <a:t>watch?v</a:t>
            </a:r>
            <a:r>
              <a:rPr lang="cs-CZ" dirty="0"/>
              <a:t>=NDx711ibD1M</a:t>
            </a:r>
          </a:p>
        </p:txBody>
      </p:sp>
      <p:pic>
        <p:nvPicPr>
          <p:cNvPr id="8" name="Online médium 7" descr="Nahraný zvuk">
            <a:hlinkClick r:id="" action="ppaction://media"/>
            <a:extLst>
              <a:ext uri="{FF2B5EF4-FFF2-40B4-BE49-F238E27FC236}">
                <a16:creationId xmlns:a16="http://schemas.microsoft.com/office/drawing/2014/main" id="{B8461FBE-E096-D34E-97DA-419E360CE1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88556" y="154743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818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9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365</Words>
  <Application>Microsoft Office PowerPoint</Application>
  <PresentationFormat>Širokoúhlá obrazovka</PresentationFormat>
  <Paragraphs>33</Paragraphs>
  <Slides>9</Slides>
  <Notes>0</Notes>
  <HiddenSlides>0</HiddenSlides>
  <MMClips>19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Microsoft Office User</dc:creator>
  <cp:lastModifiedBy>Čábelková Inna</cp:lastModifiedBy>
  <cp:revision>14</cp:revision>
  <dcterms:created xsi:type="dcterms:W3CDTF">2021-05-15T20:28:11Z</dcterms:created>
  <dcterms:modified xsi:type="dcterms:W3CDTF">2021-05-19T14:22:32Z</dcterms:modified>
</cp:coreProperties>
</file>