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5" r:id="rId8"/>
    <p:sldId id="260" r:id="rId9"/>
    <p:sldId id="266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19" autoAdjust="0"/>
    <p:restoredTop sz="94660"/>
  </p:normalViewPr>
  <p:slideViewPr>
    <p:cSldViewPr snapToGrid="0">
      <p:cViewPr varScale="1">
        <p:scale>
          <a:sx n="51" d="100"/>
          <a:sy n="51" d="100"/>
        </p:scale>
        <p:origin x="14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8352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7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5530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40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1776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19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14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413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73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84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02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20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890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26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83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086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47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C0746-23BC-448E-A778-5FDA58DABE7A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EF7E4-3244-49C7-AD53-8FA436F5F2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6923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Nov%C3%A9_spolkov%C3%A9_zem%C4%9B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3000C-EEE3-517A-3B1F-5E561567D0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325563"/>
            <a:ext cx="9001462" cy="2387600"/>
          </a:xfrm>
        </p:spPr>
        <p:txBody>
          <a:bodyPr/>
          <a:lstStyle/>
          <a:p>
            <a:r>
              <a:rPr lang="cs-CZ" dirty="0"/>
              <a:t>Rasismus a xenofobie v nových spolkových zemích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78766C8-B5FA-C7C8-5B2F-5F8860ADCA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269" y="5202238"/>
            <a:ext cx="9001462" cy="1655762"/>
          </a:xfrm>
        </p:spPr>
        <p:txBody>
          <a:bodyPr/>
          <a:lstStyle/>
          <a:p>
            <a:r>
              <a:rPr lang="cs-CZ" dirty="0"/>
              <a:t>Jan Hruška </a:t>
            </a:r>
          </a:p>
        </p:txBody>
      </p:sp>
    </p:spTree>
    <p:extLst>
      <p:ext uri="{BB962C8B-B14F-4D97-AF65-F5344CB8AC3E}">
        <p14:creationId xmlns:p14="http://schemas.microsoft.com/office/powerpoint/2010/main" val="4124647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137DD2-15BE-523E-F141-BB5F6292E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58B27F-7D60-AB2C-0230-0131738CA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Šlo útokům ze strany politiky zabránit?</a:t>
            </a:r>
          </a:p>
          <a:p>
            <a:r>
              <a:rPr lang="cs-CZ" dirty="0"/>
              <a:t>Horší komunikace nových zemí (migrace, otevřenost…)	</a:t>
            </a:r>
          </a:p>
          <a:p>
            <a:r>
              <a:rPr lang="cs-CZ" dirty="0"/>
              <a:t>Východ stále za Západem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1807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B96E20-3397-F82E-C6EC-F927CCEF6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AB2DC8-B887-580F-A203-91C7B8120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Lizcová</a:t>
            </a:r>
            <a:r>
              <a:rPr lang="cs-CZ" dirty="0"/>
              <a:t>, Handl, Kunštát, </a:t>
            </a:r>
            <a:r>
              <a:rPr lang="cs-CZ" dirty="0" err="1"/>
              <a:t>Nigrin</a:t>
            </a:r>
            <a:r>
              <a:rPr lang="cs-CZ" dirty="0"/>
              <a:t> a kol.: Německo 1989-2021. Úspěchy, problémy a výzvy sjednocené země, Praha 2022</a:t>
            </a:r>
          </a:p>
          <a:p>
            <a:r>
              <a:rPr lang="en-US" dirty="0"/>
              <a:t>KARAPIN, Roger. Antiminority Riots in Unified Germany: Cultural Conflicts and Misdirected Political Participation. </a:t>
            </a:r>
            <a:r>
              <a:rPr lang="en-US" i="1" dirty="0"/>
              <a:t>Comparative Politics</a:t>
            </a:r>
            <a:r>
              <a:rPr lang="en-US" dirty="0"/>
              <a:t>, 2002, </a:t>
            </a:r>
            <a:r>
              <a:rPr lang="en-US" dirty="0" err="1"/>
              <a:t>roč</a:t>
            </a:r>
            <a:r>
              <a:rPr lang="en-US" dirty="0"/>
              <a:t>. 34, č. 2, s. 147–167.</a:t>
            </a:r>
          </a:p>
          <a:p>
            <a:r>
              <a:rPr lang="en-US" dirty="0"/>
              <a:t>IRELAND, Patrick R. Socialism, Unification Policy and the Rise of Racism in Eastern Germany. </a:t>
            </a:r>
            <a:r>
              <a:rPr lang="en-US" i="1" dirty="0"/>
              <a:t>International Migration Review</a:t>
            </a:r>
            <a:r>
              <a:rPr lang="en-US" dirty="0"/>
              <a:t>, 1997, </a:t>
            </a:r>
            <a:r>
              <a:rPr lang="en-US" dirty="0" err="1"/>
              <a:t>roč</a:t>
            </a:r>
            <a:r>
              <a:rPr lang="en-US" dirty="0"/>
              <a:t>. 31, č. 3, s. 541–568.</a:t>
            </a:r>
          </a:p>
          <a:p>
            <a:r>
              <a:rPr lang="de-DE" dirty="0"/>
              <a:t>HANNEMANN, Christine. Schrumpfende Städte in Ostdeutschland – Ursachen und Folgen einer Stadtentwicklung ohne Wirtschaftswachstum. </a:t>
            </a:r>
            <a:r>
              <a:rPr lang="de-DE" i="1" dirty="0"/>
              <a:t>Aus Politik und Zeitgeschichte</a:t>
            </a:r>
            <a:r>
              <a:rPr lang="de-DE" dirty="0"/>
              <a:t>, 2003, č. B 28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036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944045-37A9-1ECE-334E-F66C5D910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43BD13-F0D6-EB12-0FBE-4D5FC052C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Znovusjednocení a nové spolkové země</a:t>
            </a:r>
          </a:p>
          <a:p>
            <a:r>
              <a:rPr lang="cs-CZ" dirty="0"/>
              <a:t>Nové problémy a konec euforie sjednocení</a:t>
            </a:r>
          </a:p>
          <a:p>
            <a:r>
              <a:rPr lang="cs-CZ" dirty="0"/>
              <a:t>Vylidňování nových zemí</a:t>
            </a:r>
          </a:p>
          <a:p>
            <a:r>
              <a:rPr lang="cs-CZ" dirty="0"/>
              <a:t>Rasismus a xenofobie </a:t>
            </a:r>
          </a:p>
          <a:p>
            <a:r>
              <a:rPr lang="cs-CZ" dirty="0"/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590267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7DB22C-7CAF-383A-38D1-69F6D622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Znovusjednocení a nové spolkové země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34C6A-67D5-84D0-0FC2-6B3FAF523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997881" cy="4351338"/>
          </a:xfrm>
        </p:spPr>
        <p:txBody>
          <a:bodyPr/>
          <a:lstStyle/>
          <a:p>
            <a:r>
              <a:rPr lang="cs-CZ" dirty="0"/>
              <a:t>Proces znovusjednocení</a:t>
            </a:r>
          </a:p>
          <a:p>
            <a:pPr lvl="1"/>
            <a:r>
              <a:rPr lang="cs-CZ" dirty="0"/>
              <a:t>Protesty 1989</a:t>
            </a:r>
          </a:p>
          <a:p>
            <a:pPr lvl="1"/>
            <a:r>
              <a:rPr lang="cs-CZ" dirty="0"/>
              <a:t>9. listopad 1989 – pád berlínské zdi </a:t>
            </a:r>
          </a:p>
          <a:p>
            <a:pPr lvl="1"/>
            <a:r>
              <a:rPr lang="cs-CZ" dirty="0"/>
              <a:t>28. listopad 1989 – desetibodový plán </a:t>
            </a:r>
          </a:p>
          <a:p>
            <a:pPr lvl="1"/>
            <a:r>
              <a:rPr lang="cs-CZ" dirty="0"/>
              <a:t>Březen 1990 – svobodné volby </a:t>
            </a:r>
          </a:p>
          <a:p>
            <a:pPr lvl="1"/>
            <a:r>
              <a:rPr lang="cs-CZ" dirty="0"/>
              <a:t>Květen 1990 - smlouva o „Měnové, hospodářské a sociální unii“ (hospodářské spojení, kurz směny…)</a:t>
            </a:r>
          </a:p>
          <a:p>
            <a:pPr lvl="1"/>
            <a:r>
              <a:rPr lang="cs-CZ" dirty="0"/>
              <a:t>3. října 1990 – završení procesu sjednocení </a:t>
            </a:r>
          </a:p>
          <a:p>
            <a:r>
              <a:rPr lang="cs-CZ" dirty="0"/>
              <a:t>Nové spolkové země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5C13004-08A9-61C9-145B-FCD9E9A78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081" y="1457050"/>
            <a:ext cx="3134162" cy="39439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C1BF355-1325-3FBE-B24C-CF6B997DD278}"/>
              </a:ext>
            </a:extLst>
          </p:cNvPr>
          <p:cNvSpPr txBox="1"/>
          <p:nvPr/>
        </p:nvSpPr>
        <p:spPr>
          <a:xfrm>
            <a:off x="8762163" y="5400950"/>
            <a:ext cx="32819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Wikipedie, „nové spolkové země“. </a:t>
            </a:r>
            <a:r>
              <a:rPr lang="cs-CZ" sz="900" dirty="0">
                <a:hlinkClick r:id="rId3"/>
              </a:rPr>
              <a:t>https://cs.wikipedia.org/wiki/Nov%C3%A9_spolkov%C3%A9_zem%C4%9B</a:t>
            </a:r>
            <a:r>
              <a:rPr lang="cs-CZ" sz="900" dirty="0"/>
              <a:t> (staženo 6.4.2026</a:t>
            </a:r>
          </a:p>
        </p:txBody>
      </p:sp>
    </p:spTree>
    <p:extLst>
      <p:ext uri="{BB962C8B-B14F-4D97-AF65-F5344CB8AC3E}">
        <p14:creationId xmlns:p14="http://schemas.microsoft.com/office/powerpoint/2010/main" val="3248174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77559D-621C-2642-081F-B4B44B3A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Nové problémy a konec euforie sjednocení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A12BF8-BBF3-0BE5-CF29-933C8A0F0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Rychlé sjednocení a extremismus</a:t>
            </a:r>
          </a:p>
          <a:p>
            <a:pPr lvl="1"/>
            <a:r>
              <a:rPr lang="cs-CZ" dirty="0"/>
              <a:t>Vzrůst extremismu (Skinheads, pravicové skupiny)</a:t>
            </a:r>
          </a:p>
          <a:p>
            <a:pPr lvl="1"/>
            <a:r>
              <a:rPr lang="cs-CZ" dirty="0"/>
              <a:t>Role politiky</a:t>
            </a:r>
          </a:p>
          <a:p>
            <a:r>
              <a:rPr lang="cs-CZ" dirty="0"/>
              <a:t>Strach z přistěhovalců</a:t>
            </a:r>
          </a:p>
          <a:p>
            <a:pPr lvl="1"/>
            <a:r>
              <a:rPr lang="cs-CZ" dirty="0"/>
              <a:t>Před rokem 1989 </a:t>
            </a:r>
            <a:r>
              <a:rPr lang="cs-CZ" dirty="0">
                <a:sym typeface="Wingdings" panose="05000000000000000000" pitchFamily="2" charset="2"/>
              </a:rPr>
              <a:t> cca 1% 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Nejistota přistěhovalců po sjednocení 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Nové vlny přistěhovalců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Řada nepokojů a protestů </a:t>
            </a:r>
          </a:p>
        </p:txBody>
      </p:sp>
    </p:spTree>
    <p:extLst>
      <p:ext uri="{BB962C8B-B14F-4D97-AF65-F5344CB8AC3E}">
        <p14:creationId xmlns:p14="http://schemas.microsoft.com/office/powerpoint/2010/main" val="3743968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82777F-8937-1EAD-EDAD-4D86AD9D2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Nové problémy a konec euforie sjednocení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2BDDC9-B4EA-7633-8F8C-AB109B414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7892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Identita</a:t>
            </a:r>
          </a:p>
          <a:p>
            <a:pPr lvl="1"/>
            <a:r>
              <a:rPr lang="cs-CZ" dirty="0"/>
              <a:t>Nejistota</a:t>
            </a:r>
          </a:p>
          <a:p>
            <a:pPr lvl="1"/>
            <a:r>
              <a:rPr lang="cs-CZ" dirty="0"/>
              <a:t>Vyrovnání se z nacismem (antifašismus, přehlížení, „Západ jako viník“)</a:t>
            </a:r>
          </a:p>
          <a:p>
            <a:r>
              <a:rPr lang="cs-CZ" dirty="0"/>
              <a:t>Ekonomický úpadek </a:t>
            </a:r>
          </a:p>
          <a:p>
            <a:pPr lvl="1"/>
            <a:r>
              <a:rPr lang="cs-CZ" dirty="0"/>
              <a:t>Směnný kurz (1:1)</a:t>
            </a:r>
          </a:p>
          <a:p>
            <a:pPr lvl="1"/>
            <a:r>
              <a:rPr lang="cs-CZ" dirty="0"/>
              <a:t>1990 = propad 1/3 HDP, 70% průmyslové výroby</a:t>
            </a:r>
          </a:p>
          <a:p>
            <a:pPr lvl="1"/>
            <a:r>
              <a:rPr lang="cs-CZ" dirty="0"/>
              <a:t>Přechod od zpracování výroby ke službám</a:t>
            </a:r>
          </a:p>
          <a:p>
            <a:pPr lvl="1"/>
            <a:r>
              <a:rPr lang="cs-CZ" dirty="0"/>
              <a:t>De-industrializace, de-militarizace, de-kolektivizace zemědělství </a:t>
            </a:r>
          </a:p>
          <a:p>
            <a:pPr lvl="1"/>
            <a:r>
              <a:rPr lang="cs-CZ" dirty="0"/>
              <a:t>Pokles pracovních míst z 9,7mil (1990) na 6,4mil (2000)</a:t>
            </a:r>
          </a:p>
          <a:p>
            <a:pPr lvl="1"/>
            <a:r>
              <a:rPr lang="cs-CZ" dirty="0"/>
              <a:t>Nezaměstnanost (1991 = cca. 1mil) a boj o např. byty nebo práci </a:t>
            </a:r>
            <a:r>
              <a:rPr lang="cs-CZ" dirty="0">
                <a:sym typeface="Wingdings" panose="05000000000000000000" pitchFamily="2" charset="2"/>
              </a:rPr>
              <a:t> jako podhoubí frustrace </a:t>
            </a:r>
            <a:r>
              <a:rPr lang="cs-CZ" dirty="0"/>
              <a:t>Ekonomický úpadek východu </a:t>
            </a:r>
            <a:r>
              <a:rPr lang="cs-CZ" dirty="0">
                <a:sym typeface="Wingdings" panose="05000000000000000000" pitchFamily="2" charset="2"/>
              </a:rPr>
              <a:t> ekonomické břemeno pro staré spol. země (do 1999 zhruba 1,6bl marek)</a:t>
            </a:r>
            <a:endParaRPr lang="cs-CZ" dirty="0"/>
          </a:p>
          <a:p>
            <a:pPr lvl="1"/>
            <a:endParaRPr lang="cs-CZ" dirty="0">
              <a:sym typeface="Wingdings" panose="05000000000000000000" pitchFamily="2" charset="2"/>
            </a:endParaRPr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503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9D919D-EA8C-7D15-04CB-0BD77345F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Vylidňování nových zemí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D07184-B7D6-63FE-388E-DD5E717DC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 konci 80. let</a:t>
            </a:r>
          </a:p>
          <a:p>
            <a:pPr lvl="1"/>
            <a:r>
              <a:rPr lang="cs-CZ" dirty="0"/>
              <a:t>Otevření Maďarsko-Rakouských hranic</a:t>
            </a:r>
          </a:p>
          <a:p>
            <a:pPr lvl="1"/>
            <a:r>
              <a:rPr lang="cs-CZ" dirty="0"/>
              <a:t>Tranzit přes ČSSR</a:t>
            </a:r>
          </a:p>
          <a:p>
            <a:pPr lvl="1"/>
            <a:r>
              <a:rPr lang="cs-CZ" dirty="0"/>
              <a:t>1989: cca 344tis. lidí</a:t>
            </a:r>
          </a:p>
          <a:p>
            <a:pPr lvl="1"/>
            <a:r>
              <a:rPr lang="cs-CZ" dirty="0"/>
              <a:t>Nutnost pracovní síly (Vietnam, </a:t>
            </a:r>
            <a:r>
              <a:rPr lang="cs-CZ" dirty="0" err="1"/>
              <a:t>Mozambik</a:t>
            </a:r>
            <a:r>
              <a:rPr lang="cs-CZ" dirty="0"/>
              <a:t>…) </a:t>
            </a:r>
            <a:r>
              <a:rPr lang="cs-CZ" dirty="0">
                <a:sym typeface="Wingdings" panose="05000000000000000000" pitchFamily="2" charset="2"/>
              </a:rPr>
              <a:t> „záštita solidarity“</a:t>
            </a:r>
            <a:endParaRPr lang="cs-CZ" dirty="0"/>
          </a:p>
          <a:p>
            <a:r>
              <a:rPr lang="cs-CZ" dirty="0"/>
              <a:t>Po znovusjednocení </a:t>
            </a:r>
          </a:p>
          <a:p>
            <a:pPr lvl="1"/>
            <a:r>
              <a:rPr lang="cs-CZ" dirty="0"/>
              <a:t>Z důvodu ekonomicko-sociálních aspektu </a:t>
            </a:r>
          </a:p>
          <a:p>
            <a:pPr lvl="1"/>
            <a:r>
              <a:rPr lang="cs-CZ" dirty="0"/>
              <a:t>Odliv mozků a kvalifikované pracovní síly </a:t>
            </a:r>
          </a:p>
          <a:p>
            <a:pPr lvl="1"/>
            <a:r>
              <a:rPr lang="cs-CZ" dirty="0"/>
              <a:t>90. léta = 1,2mil (1991 = 900tis.)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39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14499A-EAC5-1061-FCA1-5416A6DBD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0"/>
            <a:ext cx="10353761" cy="1326321"/>
          </a:xfrm>
        </p:spPr>
        <p:txBody>
          <a:bodyPr/>
          <a:lstStyle/>
          <a:p>
            <a:r>
              <a:rPr lang="cs-CZ" dirty="0"/>
              <a:t>Vylidňování nových zemí 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22B12EB5-4AAB-7009-A297-42BFCD7196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02" y="1048246"/>
            <a:ext cx="6128746" cy="501811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C567102-2289-0D09-0D55-21715265A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2" y="1613473"/>
            <a:ext cx="5696126" cy="445289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E09B88A-4D0E-AE12-FC32-BA2E7D764D8D}"/>
              </a:ext>
            </a:extLst>
          </p:cNvPr>
          <p:cNvSpPr txBox="1"/>
          <p:nvPr/>
        </p:nvSpPr>
        <p:spPr>
          <a:xfrm>
            <a:off x="254000" y="6116144"/>
            <a:ext cx="5161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/>
              <a:t>HANNEMANN, Christine.</a:t>
            </a:r>
            <a:r>
              <a:rPr lang="de-DE" sz="800" dirty="0"/>
              <a:t> Schrumpfende Städte in Ostdeutschland – Ursachen und Folgen einer Stadtentwicklung ohne Wirtschaftswachstum. </a:t>
            </a:r>
            <a:r>
              <a:rPr lang="de-DE" sz="800" i="1" dirty="0"/>
              <a:t>Aus Politik und Zeitgeschichte</a:t>
            </a:r>
            <a:r>
              <a:rPr lang="de-DE" sz="800" dirty="0"/>
              <a:t>, 2003, č. B 28, s. 20.</a:t>
            </a:r>
            <a:endParaRPr lang="cs-CZ" sz="8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AA62FB6-1530-76A5-66AA-B508EA2BCD87}"/>
              </a:ext>
            </a:extLst>
          </p:cNvPr>
          <p:cNvSpPr txBox="1"/>
          <p:nvPr/>
        </p:nvSpPr>
        <p:spPr>
          <a:xfrm>
            <a:off x="6014721" y="6066365"/>
            <a:ext cx="6053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1" dirty="0"/>
              <a:t>HANNEMANN, Christine.</a:t>
            </a:r>
            <a:r>
              <a:rPr lang="de-DE" sz="800" dirty="0"/>
              <a:t> Schrumpfende Städte in Ostdeutschland – Ursachen und Folgen einer Stadtentwicklung ohne Wirtschaftswachstum. </a:t>
            </a:r>
            <a:r>
              <a:rPr lang="de-DE" sz="800" i="1" dirty="0"/>
              <a:t>Aus Politik und Zeitgeschichte</a:t>
            </a:r>
            <a:r>
              <a:rPr lang="de-DE" sz="800" dirty="0"/>
              <a:t>, 2003, č. B 28, s. 20.</a:t>
            </a:r>
            <a:r>
              <a:rPr lang="cs-CZ" sz="800" dirty="0"/>
              <a:t> – </a:t>
            </a:r>
            <a:r>
              <a:rPr lang="cs-CZ" sz="800" dirty="0" err="1"/>
              <a:t>Gemini</a:t>
            </a:r>
            <a:r>
              <a:rPr lang="cs-CZ" sz="800" dirty="0"/>
              <a:t>, odpověď na otázku „dokážeš vytvořit tento obrázek, akorát v češtině?“, 5. dubna 2026. </a:t>
            </a:r>
          </a:p>
        </p:txBody>
      </p:sp>
    </p:spTree>
    <p:extLst>
      <p:ext uri="{BB962C8B-B14F-4D97-AF65-F5344CB8AC3E}">
        <p14:creationId xmlns:p14="http://schemas.microsoft.com/office/powerpoint/2010/main" val="1991490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858CA0-6CB0-A96D-B61B-5C098F234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Rasismus a xenofobie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1957D9-9B0F-51FA-0897-EED072D73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Před sjednocením</a:t>
            </a:r>
          </a:p>
          <a:p>
            <a:pPr lvl="1"/>
            <a:r>
              <a:rPr lang="cs-CZ" dirty="0"/>
              <a:t>Tyto nálady potlačovány režimem</a:t>
            </a:r>
          </a:p>
          <a:p>
            <a:pPr lvl="1"/>
            <a:r>
              <a:rPr lang="cs-CZ" dirty="0"/>
              <a:t>Východoněmecká politika vůči cizincům (NDR) = Politika integrace, izolace dělníku, kontakt jen v továrnách   </a:t>
            </a:r>
          </a:p>
          <a:p>
            <a:r>
              <a:rPr lang="cs-CZ" dirty="0"/>
              <a:t>Závažnost situace</a:t>
            </a:r>
          </a:p>
          <a:p>
            <a:pPr lvl="1"/>
            <a:r>
              <a:rPr lang="cs-CZ" dirty="0"/>
              <a:t>Socio-ekonomická frustrace </a:t>
            </a:r>
          </a:p>
          <a:p>
            <a:pPr lvl="1"/>
            <a:r>
              <a:rPr lang="cs-CZ" dirty="0"/>
              <a:t>1989-90 raketový vzrůst napadání a žhářských útoků </a:t>
            </a:r>
          </a:p>
          <a:p>
            <a:pPr lvl="1"/>
            <a:r>
              <a:rPr lang="cs-CZ" dirty="0">
                <a:sym typeface="Wingdings" panose="05000000000000000000" pitchFamily="2" charset="2"/>
              </a:rPr>
              <a:t>Nový azylový zákon 1993</a:t>
            </a:r>
            <a:endParaRPr lang="cs-CZ" dirty="0"/>
          </a:p>
          <a:p>
            <a:pPr lvl="1"/>
            <a:r>
              <a:rPr lang="cs-CZ" dirty="0"/>
              <a:t>1995 = 8000 trestných činu (pravicoví extremisté, ½ rasismem či xenofobií) </a:t>
            </a:r>
            <a:r>
              <a:rPr lang="cs-CZ" dirty="0">
                <a:sym typeface="Wingdings" panose="05000000000000000000" pitchFamily="2" charset="2"/>
              </a:rPr>
              <a:t> „velmi, velmi vysoká úroveň“</a:t>
            </a:r>
          </a:p>
        </p:txBody>
      </p:sp>
    </p:spTree>
    <p:extLst>
      <p:ext uri="{BB962C8B-B14F-4D97-AF65-F5344CB8AC3E}">
        <p14:creationId xmlns:p14="http://schemas.microsoft.com/office/powerpoint/2010/main" val="360346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E849A7-2BE4-4890-91DD-F7530828D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Rasismus a xenofobie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AE2844-2970-97D1-4543-7B436F3DC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Útoky </a:t>
            </a:r>
          </a:p>
          <a:p>
            <a:pPr lvl="1"/>
            <a:r>
              <a:rPr lang="cs-CZ" b="1" dirty="0" err="1"/>
              <a:t>Hoyerswerda</a:t>
            </a:r>
            <a:endParaRPr lang="cs-CZ" dirty="0"/>
          </a:p>
          <a:p>
            <a:pPr lvl="2"/>
            <a:r>
              <a:rPr lang="cs-CZ" dirty="0"/>
              <a:t>září 1991, obrovské a ničivé nepokoje (6 dní), úpadek, vylidňování </a:t>
            </a:r>
          </a:p>
          <a:p>
            <a:pPr lvl="2"/>
            <a:r>
              <a:rPr lang="cs-CZ" dirty="0"/>
              <a:t>Policejní pasivita = začátek bez zásahu</a:t>
            </a:r>
          </a:p>
          <a:p>
            <a:pPr lvl="2"/>
            <a:r>
              <a:rPr lang="cs-CZ" dirty="0"/>
              <a:t>Postoj občanu = tleskali a vítali násilí, politická bezmoc</a:t>
            </a:r>
          </a:p>
          <a:p>
            <a:pPr lvl="2"/>
            <a:r>
              <a:rPr lang="cs-CZ" dirty="0"/>
              <a:t>Kapitulace politiku = evakuace cizinců (pocit vítězství), bez vize</a:t>
            </a:r>
          </a:p>
          <a:p>
            <a:pPr lvl="1"/>
            <a:r>
              <a:rPr lang="cs-CZ" b="1" dirty="0" err="1"/>
              <a:t>Riesa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situace pod kontrolou, i přes podobné podmínky</a:t>
            </a:r>
          </a:p>
          <a:p>
            <a:pPr lvl="2"/>
            <a:r>
              <a:rPr lang="cs-CZ" dirty="0"/>
              <a:t>Aktivní politické elity = aktivní komunikace</a:t>
            </a:r>
          </a:p>
          <a:p>
            <a:pPr lvl="2"/>
            <a:r>
              <a:rPr lang="cs-CZ" dirty="0"/>
              <a:t>Represivní připravenost = zásah proti jakýmkoliv náznakům</a:t>
            </a:r>
          </a:p>
          <a:p>
            <a:pPr lvl="2"/>
            <a:r>
              <a:rPr lang="cs-CZ" dirty="0"/>
              <a:t>Kanály participace = lepší možnosti jak vyjádřit frustraci, než násilím</a:t>
            </a:r>
          </a:p>
          <a:p>
            <a:pPr lvl="1"/>
            <a:r>
              <a:rPr lang="cs-CZ" dirty="0"/>
              <a:t>do značné míry selháním kanálů politické participace a lokálních elit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6348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TM04033921[[fn=Damašek]]</Template>
  <TotalTime>2781</TotalTime>
  <Words>712</Words>
  <Application>Microsoft Office PowerPoint</Application>
  <PresentationFormat>Širokoúhlá obrazovka</PresentationFormat>
  <Paragraphs>84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Rockwell</vt:lpstr>
      <vt:lpstr>Wingdings</vt:lpstr>
      <vt:lpstr>Damask</vt:lpstr>
      <vt:lpstr>Rasismus a xenofobie v nových spolkových zemích</vt:lpstr>
      <vt:lpstr>Úvod</vt:lpstr>
      <vt:lpstr>Znovusjednocení a nové spolkové země </vt:lpstr>
      <vt:lpstr>Nové problémy a konec euforie sjednocení  </vt:lpstr>
      <vt:lpstr>Nové problémy a konec euforie sjednocení </vt:lpstr>
      <vt:lpstr>Vylidňování nových zemí </vt:lpstr>
      <vt:lpstr>Vylidňování nových zemí </vt:lpstr>
      <vt:lpstr>Rasismus a xenofobie </vt:lpstr>
      <vt:lpstr>Rasismus a xenofobie </vt:lpstr>
      <vt:lpstr>Závěr </vt:lpstr>
      <vt:lpstr>Zdroje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Hruška</dc:creator>
  <cp:lastModifiedBy>Michal Dimitrov</cp:lastModifiedBy>
  <cp:revision>17</cp:revision>
  <dcterms:created xsi:type="dcterms:W3CDTF">2026-04-05T08:50:02Z</dcterms:created>
  <dcterms:modified xsi:type="dcterms:W3CDTF">2026-04-07T14:59:09Z</dcterms:modified>
</cp:coreProperties>
</file>