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handoutMasterIdLst>
    <p:handoutMasterId r:id="rId15"/>
  </p:handoutMasterIdLst>
  <p:sldIdLst>
    <p:sldId id="291" r:id="rId2"/>
    <p:sldId id="292" r:id="rId3"/>
    <p:sldId id="293" r:id="rId4"/>
    <p:sldId id="30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3D7C-028D-48FF-A7AB-2D970F7734AD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9F7B-94BD-4E8D-B6BA-34CF700AC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B25E-EFA6-4BFE-947E-99D056AB087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9DD7-5BA7-436C-9BF6-FF58E9F67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2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8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4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84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9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42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7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9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8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81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42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914400"/>
            <a:ext cx="8907413" cy="990600"/>
          </a:xfrm>
        </p:spPr>
        <p:txBody>
          <a:bodyPr/>
          <a:lstStyle/>
          <a:p>
            <a:r>
              <a:rPr lang="cs-CZ" dirty="0" smtClean="0"/>
              <a:t>Před II. světovou válkou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57755"/>
            <a:ext cx="8915400" cy="470095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Druhý pětiletý plán (1933-1937</a:t>
            </a:r>
            <a:r>
              <a:rPr lang="cs-CZ" dirty="0" smtClean="0"/>
              <a:t>)</a:t>
            </a:r>
          </a:p>
          <a:p>
            <a:r>
              <a:rPr lang="cs-CZ" dirty="0" smtClean="0"/>
              <a:t>důraz kladen </a:t>
            </a:r>
            <a:r>
              <a:rPr lang="cs-CZ" dirty="0"/>
              <a:t>na průmyslový rozvoj s orientací na </a:t>
            </a:r>
            <a:r>
              <a:rPr lang="cs-CZ" dirty="0" smtClean="0"/>
              <a:t>strojírenství</a:t>
            </a:r>
          </a:p>
          <a:p>
            <a:r>
              <a:rPr lang="cs-CZ" dirty="0" smtClean="0"/>
              <a:t>Snaha o </a:t>
            </a:r>
            <a:r>
              <a:rPr lang="cs-CZ" dirty="0"/>
              <a:t>nezávislost na dodávkách techniky ze </a:t>
            </a:r>
            <a:r>
              <a:rPr lang="cs-CZ" dirty="0" smtClean="0"/>
              <a:t>zahraničí</a:t>
            </a:r>
          </a:p>
          <a:p>
            <a:r>
              <a:rPr lang="cs-CZ" dirty="0" smtClean="0"/>
              <a:t>průmyslové </a:t>
            </a:r>
            <a:r>
              <a:rPr lang="cs-CZ" dirty="0"/>
              <a:t>závody se </a:t>
            </a:r>
            <a:r>
              <a:rPr lang="cs-CZ" dirty="0" smtClean="0"/>
              <a:t>přesouvaly </a:t>
            </a:r>
            <a:r>
              <a:rPr lang="cs-CZ" dirty="0"/>
              <a:t>do bezpečnějších regionů na východu </a:t>
            </a:r>
            <a:r>
              <a:rPr lang="cs-CZ" dirty="0" smtClean="0"/>
              <a:t>země (vyčleněna </a:t>
            </a:r>
            <a:r>
              <a:rPr lang="cs-CZ" dirty="0"/>
              <a:t>zhruba polovina </a:t>
            </a:r>
            <a:r>
              <a:rPr lang="cs-CZ" dirty="0" smtClean="0"/>
              <a:t>investic)</a:t>
            </a:r>
          </a:p>
          <a:p>
            <a:r>
              <a:rPr lang="cs-CZ" dirty="0" smtClean="0"/>
              <a:t>1933-1937</a:t>
            </a:r>
          </a:p>
          <a:p>
            <a:pPr lvl="1"/>
            <a:r>
              <a:rPr lang="cs-CZ" dirty="0" smtClean="0"/>
              <a:t> ztrojnásobení výroby </a:t>
            </a:r>
            <a:r>
              <a:rPr lang="cs-CZ" dirty="0"/>
              <a:t>oceli a strojů, průmysl byl elektrifikován a probíhala výstavba jednotné celostátní sítě rozvodu elektřiny o vysokém </a:t>
            </a:r>
            <a:r>
              <a:rPr lang="cs-CZ" dirty="0" smtClean="0"/>
              <a:t>napětí</a:t>
            </a:r>
          </a:p>
          <a:p>
            <a:r>
              <a:rPr lang="cs-CZ" dirty="0" smtClean="0"/>
              <a:t>rozvoj </a:t>
            </a:r>
            <a:r>
              <a:rPr lang="cs-CZ" dirty="0"/>
              <a:t>strojírenství usnadnil rekonstrukci starších podniků, </a:t>
            </a:r>
            <a:r>
              <a:rPr lang="cs-CZ" dirty="0" smtClean="0"/>
              <a:t>dopravy</a:t>
            </a:r>
          </a:p>
          <a:p>
            <a:r>
              <a:rPr lang="cs-CZ" dirty="0" smtClean="0"/>
              <a:t>zaostalé zemědělství</a:t>
            </a:r>
          </a:p>
          <a:p>
            <a:pPr lvl="1"/>
            <a:r>
              <a:rPr lang="cs-CZ" dirty="0"/>
              <a:t>dokončena kolektivizace </a:t>
            </a:r>
            <a:endParaRPr lang="cs-CZ" dirty="0" smtClean="0"/>
          </a:p>
          <a:p>
            <a:pPr lvl="1"/>
            <a:r>
              <a:rPr lang="cs-CZ" dirty="0"/>
              <a:t>1937 </a:t>
            </a:r>
            <a:r>
              <a:rPr lang="cs-CZ" dirty="0" smtClean="0"/>
              <a:t>- 243 </a:t>
            </a:r>
            <a:r>
              <a:rPr lang="cs-CZ" dirty="0"/>
              <a:t>tisíc kolchozů </a:t>
            </a:r>
            <a:r>
              <a:rPr lang="cs-CZ" dirty="0" smtClean="0"/>
              <a:t>(93</a:t>
            </a:r>
            <a:r>
              <a:rPr lang="cs-CZ" dirty="0"/>
              <a:t>% rolnických hospodářství a 99% </a:t>
            </a:r>
            <a:r>
              <a:rPr lang="cs-CZ" dirty="0" smtClean="0"/>
              <a:t>půdy)</a:t>
            </a:r>
          </a:p>
          <a:p>
            <a:pPr lvl="1"/>
            <a:r>
              <a:rPr lang="cs-CZ" dirty="0" smtClean="0"/>
              <a:t>Zakládání sovchozů na panenské půdě</a:t>
            </a:r>
          </a:p>
          <a:p>
            <a:pPr lvl="1"/>
            <a:r>
              <a:rPr lang="cs-CZ" dirty="0" smtClean="0"/>
              <a:t>Velmi pomalu rostla mechanizace</a:t>
            </a:r>
          </a:p>
          <a:p>
            <a:r>
              <a:rPr lang="cs-CZ" dirty="0" smtClean="0"/>
              <a:t>Odklon od tržní ekonomiky </a:t>
            </a:r>
            <a:r>
              <a:rPr lang="cs-CZ" dirty="0"/>
              <a:t>provázen nehospodárností a plýtváním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690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ladoga the road of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9" y="-692517"/>
            <a:ext cx="97536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7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ladoga the road of lif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21" y="412384"/>
            <a:ext cx="93345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války – základ pro SSSR jako pro supervelmoc?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1304" y="2016369"/>
            <a:ext cx="8915400" cy="454855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nové </a:t>
            </a:r>
            <a:r>
              <a:rPr lang="cs-CZ" dirty="0"/>
              <a:t>technologie a </a:t>
            </a:r>
            <a:r>
              <a:rPr lang="cs-CZ" dirty="0" smtClean="0"/>
              <a:t>teritoriální </a:t>
            </a:r>
            <a:r>
              <a:rPr lang="cs-CZ" dirty="0"/>
              <a:t>zisky </a:t>
            </a:r>
            <a:endParaRPr lang="cs-CZ" dirty="0" smtClean="0"/>
          </a:p>
          <a:p>
            <a:pPr lvl="1"/>
            <a:r>
              <a:rPr lang="cs-CZ" dirty="0" smtClean="0"/>
              <a:t>území </a:t>
            </a:r>
            <a:r>
              <a:rPr lang="cs-CZ" dirty="0"/>
              <a:t>připojená v letech 1939-1940 (část německého Východního Pruska, Podkarpatskou Rus a na Dálném východě ostrovy Sachalin a Kurily</a:t>
            </a:r>
            <a:r>
              <a:rPr lang="cs-CZ" dirty="0" smtClean="0"/>
              <a:t>) + Pobaltí</a:t>
            </a:r>
          </a:p>
          <a:p>
            <a:r>
              <a:rPr lang="cs-CZ" dirty="0" smtClean="0"/>
              <a:t>sovětizace </a:t>
            </a:r>
            <a:r>
              <a:rPr lang="cs-CZ" dirty="0"/>
              <a:t>střední a jihovýchodní </a:t>
            </a:r>
            <a:r>
              <a:rPr lang="cs-CZ" dirty="0" smtClean="0"/>
              <a:t>Evropy</a:t>
            </a:r>
          </a:p>
          <a:p>
            <a:r>
              <a:rPr lang="cs-CZ" dirty="0" smtClean="0"/>
              <a:t>SSSR </a:t>
            </a:r>
            <a:r>
              <a:rPr lang="cs-CZ" dirty="0"/>
              <a:t>vyšel z války politicky </a:t>
            </a:r>
            <a:r>
              <a:rPr lang="cs-CZ" dirty="0" smtClean="0"/>
              <a:t>a </a:t>
            </a:r>
            <a:r>
              <a:rPr lang="cs-CZ" dirty="0"/>
              <a:t>vojensky </a:t>
            </a:r>
            <a:r>
              <a:rPr lang="cs-CZ" dirty="0" smtClean="0"/>
              <a:t>posílen</a:t>
            </a:r>
          </a:p>
          <a:p>
            <a:pPr lvl="1"/>
            <a:r>
              <a:rPr lang="cs-CZ" dirty="0" smtClean="0"/>
              <a:t>prolomení </a:t>
            </a:r>
            <a:r>
              <a:rPr lang="cs-CZ" dirty="0"/>
              <a:t>mezinárodní </a:t>
            </a:r>
            <a:r>
              <a:rPr lang="cs-CZ" dirty="0" smtClean="0"/>
              <a:t>izolace</a:t>
            </a:r>
          </a:p>
          <a:p>
            <a:pPr lvl="1"/>
            <a:r>
              <a:rPr lang="cs-CZ" dirty="0" smtClean="0"/>
              <a:t>podpora komunistických stran </a:t>
            </a:r>
            <a:r>
              <a:rPr lang="cs-CZ" dirty="0"/>
              <a:t>v zahraničí </a:t>
            </a:r>
            <a:r>
              <a:rPr lang="cs-CZ" dirty="0" smtClean="0"/>
              <a:t>+ </a:t>
            </a:r>
            <a:r>
              <a:rPr lang="cs-CZ" dirty="0"/>
              <a:t>národně emancipační a dekolonizační </a:t>
            </a:r>
            <a:r>
              <a:rPr lang="cs-CZ" dirty="0" smtClean="0"/>
              <a:t>hnutí</a:t>
            </a:r>
          </a:p>
          <a:p>
            <a:r>
              <a:rPr lang="cs-CZ" dirty="0" smtClean="0"/>
              <a:t>5</a:t>
            </a:r>
            <a:r>
              <a:rPr lang="cs-CZ" dirty="0"/>
              <a:t>. ledna </a:t>
            </a:r>
            <a:r>
              <a:rPr lang="cs-CZ" dirty="0" smtClean="0"/>
              <a:t>1949 - Rada </a:t>
            </a:r>
            <a:r>
              <a:rPr lang="cs-CZ" dirty="0"/>
              <a:t>vzájemné hospodářské pomoci (RVHP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Členy - </a:t>
            </a:r>
            <a:r>
              <a:rPr lang="cs-CZ" dirty="0"/>
              <a:t>Bulharsko, Československo, Maďarsko, Polsko, Rumunsko a Sovětský svaz (později se připojila Albánie, Kuba, Mongolsko, NDR a Vietnam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protipól </a:t>
            </a:r>
            <a:r>
              <a:rPr lang="cs-CZ" dirty="0"/>
              <a:t>Marshallova plánu a později Evropského hospodářského </a:t>
            </a:r>
            <a:r>
              <a:rPr lang="cs-CZ" dirty="0" smtClean="0"/>
              <a:t>společenství</a:t>
            </a:r>
          </a:p>
          <a:p>
            <a:pPr lvl="1"/>
            <a:r>
              <a:rPr lang="cs-CZ" dirty="0" smtClean="0"/>
              <a:t>RVHP = hospodářské </a:t>
            </a:r>
            <a:r>
              <a:rPr lang="cs-CZ" dirty="0"/>
              <a:t>uskupení socialistických zemí, </a:t>
            </a:r>
            <a:r>
              <a:rPr lang="cs-CZ" dirty="0" smtClean="0"/>
              <a:t>cílem přispět </a:t>
            </a:r>
            <a:r>
              <a:rPr lang="cs-CZ" dirty="0"/>
              <a:t>k rozvoji členských </a:t>
            </a:r>
            <a:r>
              <a:rPr lang="cs-CZ" dirty="0" smtClean="0"/>
              <a:t>států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69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17785"/>
            <a:ext cx="8915400" cy="4853353"/>
          </a:xfrm>
        </p:spPr>
        <p:txBody>
          <a:bodyPr>
            <a:normAutofit/>
          </a:bodyPr>
          <a:lstStyle/>
          <a:p>
            <a:r>
              <a:rPr lang="cs-CZ" dirty="0"/>
              <a:t>Třetí pětiletý plán (1938-1942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počítal se zmírněním tempa růstu </a:t>
            </a:r>
            <a:r>
              <a:rPr lang="cs-CZ" dirty="0" smtClean="0"/>
              <a:t>těžkého </a:t>
            </a:r>
            <a:r>
              <a:rPr lang="cs-CZ" dirty="0"/>
              <a:t>průmyslu a urychlením rozvoje spotřebního průmyslu a </a:t>
            </a:r>
            <a:r>
              <a:rPr lang="cs-CZ" dirty="0" smtClean="0"/>
              <a:t>zemědělství</a:t>
            </a:r>
          </a:p>
          <a:p>
            <a:pPr lvl="1"/>
            <a:r>
              <a:rPr lang="cs-CZ" dirty="0"/>
              <a:t>vypuknutí druhé světové války </a:t>
            </a:r>
            <a:r>
              <a:rPr lang="cs-CZ" dirty="0" smtClean="0"/>
              <a:t>=&gt; přesun </a:t>
            </a:r>
            <a:r>
              <a:rPr lang="cs-CZ" dirty="0"/>
              <a:t>prostředků do zbrojního průmyslu a tvorbě hmotných </a:t>
            </a:r>
            <a:r>
              <a:rPr lang="cs-CZ" dirty="0" smtClean="0"/>
              <a:t>rezerv</a:t>
            </a:r>
          </a:p>
          <a:p>
            <a:pPr lvl="1"/>
            <a:r>
              <a:rPr lang="cs-CZ" dirty="0" smtClean="0"/>
              <a:t>Zesílilo úsilí o </a:t>
            </a:r>
            <a:r>
              <a:rPr lang="cs-CZ" dirty="0"/>
              <a:t>vybudování zázemí - výstavbu </a:t>
            </a:r>
            <a:r>
              <a:rPr lang="cs-CZ" dirty="0" smtClean="0"/>
              <a:t>nových </a:t>
            </a:r>
            <a:r>
              <a:rPr lang="cs-CZ" dirty="0"/>
              <a:t>na Urale, Sibiři, v </a:t>
            </a:r>
            <a:r>
              <a:rPr lang="cs-CZ" dirty="0" smtClean="0"/>
              <a:t>Povolží </a:t>
            </a:r>
            <a:r>
              <a:rPr lang="cs-CZ" dirty="0"/>
              <a:t>a Střední </a:t>
            </a:r>
            <a:r>
              <a:rPr lang="cs-CZ" dirty="0" smtClean="0"/>
              <a:t>Asii</a:t>
            </a:r>
          </a:p>
          <a:p>
            <a:pPr lvl="1"/>
            <a:r>
              <a:rPr lang="cs-CZ" dirty="0" smtClean="0"/>
              <a:t>budovaly </a:t>
            </a:r>
            <a:r>
              <a:rPr lang="cs-CZ" dirty="0"/>
              <a:t>se </a:t>
            </a:r>
            <a:r>
              <a:rPr lang="cs-CZ" dirty="0" smtClean="0"/>
              <a:t>železnice, </a:t>
            </a:r>
            <a:r>
              <a:rPr lang="cs-CZ" dirty="0"/>
              <a:t>elektrárny </a:t>
            </a:r>
            <a:r>
              <a:rPr lang="cs-CZ" dirty="0" smtClean="0"/>
              <a:t>a </a:t>
            </a:r>
            <a:r>
              <a:rPr lang="cs-CZ" dirty="0"/>
              <a:t>chemické </a:t>
            </a:r>
            <a:r>
              <a:rPr lang="cs-CZ" dirty="0" smtClean="0"/>
              <a:t>závody</a:t>
            </a:r>
          </a:p>
          <a:p>
            <a:pPr lvl="1"/>
            <a:r>
              <a:rPr lang="cs-CZ" dirty="0" err="1" smtClean="0"/>
              <a:t>težba</a:t>
            </a:r>
            <a:r>
              <a:rPr lang="cs-CZ" dirty="0" smtClean="0"/>
              <a:t>  </a:t>
            </a:r>
            <a:r>
              <a:rPr lang="cs-CZ" dirty="0"/>
              <a:t>na Urale, v Kazachstánu a na </a:t>
            </a:r>
            <a:r>
              <a:rPr lang="cs-CZ" dirty="0" smtClean="0"/>
              <a:t>Sibiři (nová naleziště)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7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24707"/>
            <a:ext cx="8915400" cy="5017477"/>
          </a:xfrm>
        </p:spPr>
        <p:txBody>
          <a:bodyPr/>
          <a:lstStyle/>
          <a:p>
            <a:r>
              <a:rPr lang="cs-CZ" dirty="0"/>
              <a:t>Začátek  </a:t>
            </a:r>
            <a:r>
              <a:rPr lang="cs-CZ" dirty="0" smtClean="0"/>
              <a:t>války v SSSR 22. června 1941</a:t>
            </a:r>
            <a:endParaRPr lang="cs-CZ" dirty="0"/>
          </a:p>
          <a:p>
            <a:r>
              <a:rPr lang="cs-CZ" dirty="0"/>
              <a:t>Boje na východě vedeny jako vyhlazovací – německý přístup ke slovanským státům (snaha vytlačit slovanské obyvatelstvo za Ural)</a:t>
            </a:r>
          </a:p>
          <a:p>
            <a:r>
              <a:rPr lang="cs-CZ" dirty="0"/>
              <a:t>Invaze nebyla očekávána</a:t>
            </a:r>
          </a:p>
          <a:p>
            <a:r>
              <a:rPr lang="cs-CZ" dirty="0"/>
              <a:t>Do rukou nepřítele  padly 2/3 sovětského </a:t>
            </a:r>
            <a:r>
              <a:rPr lang="cs-CZ" dirty="0" smtClean="0"/>
              <a:t>průmyslu</a:t>
            </a:r>
          </a:p>
          <a:p>
            <a:r>
              <a:rPr lang="cs-CZ" dirty="0"/>
              <a:t>40% obyvatelstva </a:t>
            </a:r>
            <a:endParaRPr lang="cs-CZ" dirty="0" smtClean="0"/>
          </a:p>
          <a:p>
            <a:r>
              <a:rPr lang="cs-CZ" dirty="0" smtClean="0"/>
              <a:t>Území </a:t>
            </a:r>
            <a:r>
              <a:rPr lang="cs-CZ" dirty="0"/>
              <a:t>produkující třetinu zemědělské výroby</a:t>
            </a:r>
          </a:p>
          <a:p>
            <a:pPr lvl="1"/>
            <a:r>
              <a:rPr lang="cs-CZ" dirty="0"/>
              <a:t>Ukrajina, Kubáň, </a:t>
            </a:r>
            <a:r>
              <a:rPr lang="cs-CZ" dirty="0" smtClean="0"/>
              <a:t>Krym, část Kavkazu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počátku války obrovské ztráty</a:t>
            </a:r>
          </a:p>
          <a:p>
            <a:pPr lvl="1"/>
            <a:r>
              <a:rPr lang="cs-CZ" dirty="0"/>
              <a:t>Do roku 1942 pře 3.000.000 padlých</a:t>
            </a:r>
          </a:p>
          <a:p>
            <a:pPr lvl="1"/>
            <a:r>
              <a:rPr lang="cs-CZ" dirty="0"/>
              <a:t>Nezkušený důstojnický sbor (konec 30. let – čistky</a:t>
            </a:r>
            <a:r>
              <a:rPr lang="cs-CZ" dirty="0" smtClean="0"/>
              <a:t>)</a:t>
            </a:r>
          </a:p>
          <a:p>
            <a:r>
              <a:rPr lang="cs-CZ" dirty="0" smtClean="0"/>
              <a:t>Rychlý německý postup</a:t>
            </a:r>
          </a:p>
          <a:p>
            <a:pPr lvl="1"/>
            <a:r>
              <a:rPr lang="cs-CZ" dirty="0" smtClean="0"/>
              <a:t>Blokáda Leningradu, postup k Moskvě a Volgogradu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8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Aspekty válečného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výroba </a:t>
            </a:r>
            <a:r>
              <a:rPr lang="cs-CZ" dirty="0"/>
              <a:t>pro civilní obyvatelstvo se </a:t>
            </a:r>
            <a:r>
              <a:rPr lang="cs-CZ" dirty="0" smtClean="0"/>
              <a:t>snížila</a:t>
            </a:r>
          </a:p>
          <a:p>
            <a:r>
              <a:rPr lang="cs-CZ" dirty="0" smtClean="0"/>
              <a:t>nedostatek </a:t>
            </a:r>
            <a:r>
              <a:rPr lang="cs-CZ" dirty="0"/>
              <a:t>pracovních sil </a:t>
            </a:r>
            <a:r>
              <a:rPr lang="cs-CZ" dirty="0" smtClean="0"/>
              <a:t>řešen prodloužením </a:t>
            </a:r>
            <a:r>
              <a:rPr lang="cs-CZ" dirty="0"/>
              <a:t>pracovní doby </a:t>
            </a:r>
            <a:endParaRPr lang="cs-CZ" dirty="0" smtClean="0"/>
          </a:p>
          <a:p>
            <a:r>
              <a:rPr lang="cs-CZ" dirty="0" smtClean="0"/>
              <a:t>Mobilizace žen, mládeže a důchodců, práce ve velmi těžkých podmínkách</a:t>
            </a:r>
          </a:p>
          <a:p>
            <a:r>
              <a:rPr lang="cs-CZ" dirty="0" smtClean="0"/>
              <a:t>Příděl potravin – lístkový systém</a:t>
            </a:r>
          </a:p>
          <a:p>
            <a:r>
              <a:rPr lang="cs-CZ" dirty="0" smtClean="0"/>
              <a:t>Polovina státních výdajů na válečnou výrobu</a:t>
            </a:r>
          </a:p>
          <a:p>
            <a:r>
              <a:rPr lang="cs-CZ" dirty="0" smtClean="0"/>
              <a:t>Pomoc od západních spojenců až po bitvě u Stalingradu</a:t>
            </a:r>
          </a:p>
          <a:p>
            <a:r>
              <a:rPr lang="cs-CZ" dirty="0" smtClean="0"/>
              <a:t>Většinu průmyslu ale zastával stát sám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0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Blokáda Leningradu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0258" y="1723293"/>
            <a:ext cx="8915400" cy="4141037"/>
          </a:xfrm>
        </p:spPr>
        <p:txBody>
          <a:bodyPr/>
          <a:lstStyle/>
          <a:p>
            <a:r>
              <a:rPr lang="cs-CZ" dirty="0" smtClean="0"/>
              <a:t>Brzký příchod zimy</a:t>
            </a:r>
          </a:p>
          <a:p>
            <a:r>
              <a:rPr lang="cs-CZ" dirty="0" smtClean="0"/>
              <a:t>Město nezásobeno</a:t>
            </a:r>
          </a:p>
          <a:p>
            <a:r>
              <a:rPr lang="cs-CZ" dirty="0" smtClean="0"/>
              <a:t>Stalin omezil evakuaci – město z ideologických důvodů nesmělo padnout</a:t>
            </a:r>
          </a:p>
          <a:p>
            <a:r>
              <a:rPr lang="cs-CZ" dirty="0" smtClean="0"/>
              <a:t>Nedostatek potravin – příděly podle zaměstnání</a:t>
            </a:r>
          </a:p>
          <a:p>
            <a:r>
              <a:rPr lang="cs-CZ" dirty="0" smtClean="0"/>
              <a:t>Nahrazování potravin</a:t>
            </a:r>
          </a:p>
          <a:p>
            <a:r>
              <a:rPr lang="cs-CZ" dirty="0" smtClean="0"/>
              <a:t>V pozdějších letech např. pěstování zeleniny v parcích</a:t>
            </a:r>
          </a:p>
          <a:p>
            <a:r>
              <a:rPr lang="cs-CZ" dirty="0" smtClean="0"/>
              <a:t>Vytvoření evakuační cesty přes Ladožské jezero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4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leningrad block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75" y="515816"/>
            <a:ext cx="9337751" cy="57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21" y="125412"/>
            <a:ext cx="97536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Two Soviet soldiers and a woman collect cabbages near the St. Isaacs Cathedral, during the siege of Lenin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2" y="-534079"/>
            <a:ext cx="53721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6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ladoga the road of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8" y="1495546"/>
            <a:ext cx="8058326" cy="4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5346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12880</TotalTime>
  <Words>507</Words>
  <Application>Microsoft Office PowerPoint</Application>
  <PresentationFormat>Širokoúhlá obrazovka</PresentationFormat>
  <Paragraphs>73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Stébla</vt:lpstr>
      <vt:lpstr>Před II. světovou válkou</vt:lpstr>
      <vt:lpstr>Počátek války</vt:lpstr>
      <vt:lpstr>Počátek války</vt:lpstr>
      <vt:lpstr>Aspekty válečného hospodářství</vt:lpstr>
      <vt:lpstr>Blokáda Leningradu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 války – základ pro SSSR jako pro supervelmoc?</vt:lpstr>
    </vt:vector>
  </TitlesOfParts>
  <Company>Správa státních hmotných rezerv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Jasenčáková Miroslava</cp:lastModifiedBy>
  <cp:revision>75</cp:revision>
  <cp:lastPrinted>2018-11-05T14:38:35Z</cp:lastPrinted>
  <dcterms:created xsi:type="dcterms:W3CDTF">2017-10-10T07:19:29Z</dcterms:created>
  <dcterms:modified xsi:type="dcterms:W3CDTF">2018-11-13T18:00:41Z</dcterms:modified>
</cp:coreProperties>
</file>