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74" r:id="rId6"/>
    <p:sldId id="276" r:id="rId7"/>
    <p:sldId id="277" r:id="rId8"/>
    <p:sldId id="278" r:id="rId9"/>
    <p:sldId id="260" r:id="rId10"/>
    <p:sldId id="261" r:id="rId11"/>
    <p:sldId id="271" r:id="rId12"/>
    <p:sldId id="262" r:id="rId13"/>
    <p:sldId id="264" r:id="rId14"/>
    <p:sldId id="265" r:id="rId15"/>
    <p:sldId id="263" r:id="rId16"/>
    <p:sldId id="266" r:id="rId17"/>
    <p:sldId id="267" r:id="rId18"/>
    <p:sldId id="268" r:id="rId19"/>
    <p:sldId id="269" r:id="rId20"/>
    <p:sldId id="275" r:id="rId21"/>
    <p:sldId id="270" r:id="rId22"/>
    <p:sldId id="272" r:id="rId23"/>
    <p:sldId id="273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250"/>
  </p:normalViewPr>
  <p:slideViewPr>
    <p:cSldViewPr snapToGrid="0">
      <p:cViewPr varScale="1">
        <p:scale>
          <a:sx n="125" d="100"/>
          <a:sy n="125" d="100"/>
        </p:scale>
        <p:origin x="584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5073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</p:spTree>
    <p:extLst>
      <p:ext uri="{BB962C8B-B14F-4D97-AF65-F5344CB8AC3E}">
        <p14:creationId xmlns:p14="http://schemas.microsoft.com/office/powerpoint/2010/main" val="380626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</p:spTree>
    <p:extLst>
      <p:ext uri="{BB962C8B-B14F-4D97-AF65-F5344CB8AC3E}">
        <p14:creationId xmlns:p14="http://schemas.microsoft.com/office/powerpoint/2010/main" val="175049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</p:spTree>
    <p:extLst>
      <p:ext uri="{BB962C8B-B14F-4D97-AF65-F5344CB8AC3E}">
        <p14:creationId xmlns:p14="http://schemas.microsoft.com/office/powerpoint/2010/main" val="128989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4230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</p:spTree>
    <p:extLst>
      <p:ext uri="{BB962C8B-B14F-4D97-AF65-F5344CB8AC3E}">
        <p14:creationId xmlns:p14="http://schemas.microsoft.com/office/powerpoint/2010/main" val="338517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</p:spTree>
    <p:extLst>
      <p:ext uri="{BB962C8B-B14F-4D97-AF65-F5344CB8AC3E}">
        <p14:creationId xmlns:p14="http://schemas.microsoft.com/office/powerpoint/2010/main" val="39781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</p:spTree>
    <p:extLst>
      <p:ext uri="{BB962C8B-B14F-4D97-AF65-F5344CB8AC3E}">
        <p14:creationId xmlns:p14="http://schemas.microsoft.com/office/powerpoint/2010/main" val="67680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</p:spTree>
    <p:extLst>
      <p:ext uri="{BB962C8B-B14F-4D97-AF65-F5344CB8AC3E}">
        <p14:creationId xmlns:p14="http://schemas.microsoft.com/office/powerpoint/2010/main" val="90632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29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467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A40DA71-4725-6445-A5B3-BEA4C8201982}" type="datetimeFigureOut">
              <a:rPr lang="ru-CZ" smtClean="0"/>
              <a:t>04.10.2025</a:t>
            </a:fld>
            <a:endParaRPr lang="ru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290F82E-DF23-2F43-9556-C795D4F18E5B}" type="slidenum">
              <a:rPr lang="ru-CZ" smtClean="0"/>
              <a:t>‹#›</a:t>
            </a:fld>
            <a:endParaRPr lang="ru-CZ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906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A655C-29BA-3A69-A596-FA9F92695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128054"/>
            <a:ext cx="8361229" cy="2098226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</a:t>
            </a:r>
            <a:endParaRPr lang="ru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5D1AC6-24E8-293B-C226-92320924D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429001"/>
            <a:ext cx="6831673" cy="1613516"/>
          </a:xfrm>
        </p:spPr>
        <p:txBody>
          <a:bodyPr>
            <a:normAutofit fontScale="47500" lnSpcReduction="20000"/>
          </a:bodyPr>
          <a:lstStyle/>
          <a:p>
            <a:r>
              <a:rPr lang="ru-RU" sz="7200" cap="all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Система форм глагола.</a:t>
            </a:r>
          </a:p>
          <a:p>
            <a:r>
              <a:rPr lang="ru-RU" sz="7200" cap="all" dirty="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Лицо, число, время.</a:t>
            </a:r>
          </a:p>
          <a:p>
            <a:endParaRPr lang="ru-CZ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CZ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2</a:t>
            </a:r>
          </a:p>
          <a:p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4163472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555014-29BB-844E-175C-21039D5A8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916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глагола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9FD5C3-6889-A3E6-15B2-CC635ACB0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3680"/>
            <a:ext cx="9601200" cy="4897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Избыточность и недостаточность парадигмы глагола.</a:t>
            </a:r>
          </a:p>
          <a:p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Избыточность</a:t>
            </a:r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парадигмы</a:t>
            </a:r>
          </a:p>
          <a:p>
            <a:pPr lvl="1"/>
            <a:r>
              <a:rPr lang="ru-RU" sz="22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Дублеты глагольных форм, дублетные формы деепричастий</a:t>
            </a:r>
          </a:p>
          <a:p>
            <a:pPr lvl="1"/>
            <a:r>
              <a:rPr lang="ru-RU" sz="22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избыточность (использование личных местоимений  в РЯ приводит к тому, что категории лица и числа выражены дважды)</a:t>
            </a:r>
            <a:endParaRPr lang="ru-CZ" sz="220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Недостаточность парадигмы</a:t>
            </a:r>
          </a:p>
          <a:p>
            <a:pPr lvl="1"/>
            <a:r>
              <a:rPr lang="ru-RU" sz="22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РЯ характерно наличие недостаточных глаголов – у них нет форм 1 и(ли) 2 л. ед. ч.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(победить, ощутить, убедить, дерзить, чудить, дудеть, очутиться)</a:t>
            </a:r>
          </a:p>
          <a:p>
            <a:pPr lvl="1"/>
            <a:r>
              <a:rPr lang="ru-RU" sz="22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Усеченная парадигма безличных глаголов</a:t>
            </a:r>
          </a:p>
          <a:p>
            <a:pPr lvl="1"/>
            <a:r>
              <a:rPr lang="ru-RU" sz="22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частных случаев недостаточности парадигмы отдельно взятых глаголов</a:t>
            </a:r>
          </a:p>
          <a:p>
            <a:pPr lvl="1"/>
            <a:endParaRPr lang="ru-CZ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744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AAB374-F007-AD18-D3B4-41EBDCE40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028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глагола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041278-D39E-9572-333E-6AA060FAA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6080"/>
            <a:ext cx="9601200" cy="4211320"/>
          </a:xfrm>
        </p:spPr>
        <p:txBody>
          <a:bodyPr/>
          <a:lstStyle/>
          <a:p>
            <a:pPr marL="0" indent="0">
              <a:buNone/>
            </a:pPr>
            <a:r>
              <a:rPr lang="ru-RU" b="1" i="0" u="sng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числа 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это категория глагола, которая выражает 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к количеству его субъектов. 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Категорию числа имеют все формы глагола, кроме инфинитива и деепричастия.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количества субъектов действия у глаголов различаются значения </a:t>
            </a: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единственного и множественного числа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окончанием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</a:t>
            </a:r>
            <a:r>
              <a:rPr lang="ru-RU" sz="20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прид</a:t>
            </a:r>
            <a:r>
              <a:rPr lang="ru-RU" sz="20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 котором также выражается лицо.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транспозиции грамматических форм числа в односоставном предложении ед. ч. может указывать на безличность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(Меня тошнит)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мн. ч. на неопределенность субъекта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 вам пришли)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003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2D02C-2220-A689-1356-6ADA6876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68560" cy="736600"/>
          </a:xfrm>
        </p:spPr>
        <p:txBody>
          <a:bodyPr>
            <a:normAutofit fontScale="90000"/>
          </a:bodyPr>
          <a:lstStyle/>
          <a:p>
            <a:r>
              <a:rPr lang="ru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и число глагола – случаи транспозиции (1-е л.)</a:t>
            </a:r>
            <a:endParaRPr lang="ru-C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96D02-6DD6-0378-4A0D-974BB7365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2400"/>
            <a:ext cx="9601200" cy="4445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0" i="0" u="sng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Транспозиция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перенос любой языковой формы, например, транспозиция временных форм, лица, наклонений, типов предложений и т. 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использование одной языковой формы в функции другой.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л. ед. ч. = обобщенное значение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Мыслю – следовательно, существую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ЧЯ = РЯ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л. мн. ч. = 1 л. ед. ч. = авторское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выражение научной скромности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данной статье мы рассмотрим…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оно также может показывать вовлеченность читателя в описываемое действие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мы обратим внимание на…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Но в разговорной речи те же формы употребляются вместо форм ед. ч. с оттенком непринужденности или фамильярной уверенности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Сделаешь к сроку? – Сделаем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 ЧЯ = РЯ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л. мн. ч. = 2 л. ед. ч. = докторское мы, здесь выражается участливая заботливость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Ну, как мы себя сегодня чувствуем?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но те же формы могут выражать и ироничную снисходительность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Отлично. Мы, кажется, улыбаемся!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ЧЯ = РЯ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л. мн. ч. также используется для выражения смягченного побуждения к действию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Выходим, выходим, не задерживаем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ЧЯ = РЯ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393275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2D02C-2220-A689-1356-6ADA6876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68560" cy="736600"/>
          </a:xfrm>
        </p:spPr>
        <p:txBody>
          <a:bodyPr>
            <a:normAutofit fontScale="90000"/>
          </a:bodyPr>
          <a:lstStyle/>
          <a:p>
            <a:r>
              <a:rPr lang="ru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и число глагола – случаи транспозиции (2-е л.)</a:t>
            </a:r>
            <a:endParaRPr lang="ru-C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96D02-6DD6-0378-4A0D-974BB7365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2400"/>
            <a:ext cx="9601200" cy="4988560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л. ед. ч. = обобщенное значение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одном энтузиазме далеко не уедешь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л. ед. ч. = значение повторяющегося действия говорящего – его обобщенный опыт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Бывает, устанешь как собака, но все же идешь, помогаешь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 обобщения в ЧЯ очень распространены конструкции следующих типов: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зарплату уборщицы пятерых детей </a:t>
            </a:r>
            <a:r>
              <a:rPr lang="ru-RU" sz="20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прокормишь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platu uklízečky </a:t>
            </a:r>
            <a:r>
              <a:rPr lang="cs-CZ" sz="20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nedá uživit 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dětí. </a:t>
            </a:r>
            <a:r>
              <a:rPr lang="ru-RU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Едешь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бывало, в трамвае, и вдруг ток отключают – </a:t>
            </a:r>
            <a:r>
              <a:rPr lang="cs-CZ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Jede člověk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tramvají a najednou vypadne proud.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Ждешь его ждешь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он даже позвонить не удосужится! 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Člověk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něj pořád </a:t>
            </a:r>
            <a:r>
              <a:rPr lang="cs-CZ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čeká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ten se ani neobtěžuje zavolat!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л. ед. ч. при обращении к себе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(Успокойся, дуреха!)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ЧЯ = РЯ</a:t>
            </a:r>
            <a:endParaRPr lang="ru-RU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л. мн. ч. традиционно используется при вежливом обращении к одному лицу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Вы говорите?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прошедшее время! </a:t>
            </a:r>
            <a:r>
              <a:rPr lang="ru-RU" sz="20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(Что Вы сказали?)</a:t>
            </a:r>
            <a:r>
              <a:rPr lang="ru-RU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ЧЯ ≠ РЯ</a:t>
            </a:r>
            <a:endParaRPr lang="cs-CZ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л. мн. ч.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 средство обобщения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Пойдете в баню, отдохнете, успокоитесь, и перестанете все видеть в черном свете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ЧЯ = РЯ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л. мн. ч.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обращении к читателю/зрителю, включении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(добавьте/добавить лавровый лист)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ЧЯ распространено использование 1 л. мн. ч.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Přidáme bobkový list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4051257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2D02C-2220-A689-1356-6ADA6876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68560" cy="736600"/>
          </a:xfrm>
        </p:spPr>
        <p:txBody>
          <a:bodyPr>
            <a:normAutofit fontScale="90000"/>
          </a:bodyPr>
          <a:lstStyle/>
          <a:p>
            <a:r>
              <a:rPr lang="ru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и число глагола – случаи транспозиции (3-е л.)</a:t>
            </a:r>
            <a:endParaRPr lang="ru-C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96D02-6DD6-0378-4A0D-974BB7365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2400"/>
            <a:ext cx="9601200" cy="4445000"/>
          </a:xfrm>
        </p:spPr>
        <p:txBody>
          <a:bodyPr>
            <a:normAutofit fontScale="925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л. ед. ч. в безличном значении представляет действие как происходящее независимо от деятеля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окна дует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РЯ = ЧЯ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л. ед. ч. может использоваться и при общении с маленькими детьми в значении 1 л. ед. ч.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 тебе поможет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r>
              <a:rPr lang="cs-C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РЯ = ЧЯ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л. ед. ч. в неопределенно-личном значении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соседней аудитории шумят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или в обобщенно-личном значении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Рыбу подают с белым вином.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ЧЯ ограниченное использование.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3 л. мн. ч. и формы мн. ч.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прош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могут относить действие к одному лицу в тех случаях, когда субъект действия – говорящий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Говорят тебе / вам, поторапливайся / поторапливайтесь!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 ≠ ЧЯ</a:t>
            </a:r>
            <a:endParaRPr lang="cs-CZ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повелительном наклонении 2 л. ед. ч или мн. ч. может иметь обобщающее значение (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Такая ситуация, хоть плачь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r>
              <a:rPr lang="cs-CZ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ЧЯ ограниченное использование.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л. в значении 2 л.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(Как у нас сегодня девушка вырядилась!)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ЧЯ = РЯ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Ну, договорились. – 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Domluvili/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(jsme/jste) se </a:t>
            </a:r>
            <a:r>
              <a:rPr lang="cs-CZ" i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варианта перевода в зависимости от контекста!</a:t>
            </a:r>
            <a:r>
              <a:rPr lang="cs-CZ" i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i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0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2087524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5893FE-1274-3D28-8706-94DB3F68B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глагола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FDCE06-B108-1D87-083E-4744F29F1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Категория времени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характеризует 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протекание действия с точки зрения того, как оно развивается во времени </a:t>
            </a:r>
            <a:r>
              <a:rPr lang="ru-RU" sz="20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отношению к моменту речи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представлено в изъявительном наклонении спрягаемых форм глагола и у причастных форм. 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РЯ и ЧЯ характерна трехчленная система временных форм, включающая: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астоящее (актуальное, неактуальное (состояние предмета в пространстве и времени; регулярное повторение или постоянное состояние), историческое)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прошедшее и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будущее время.</a:t>
            </a:r>
            <a:endParaRPr lang="ru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83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07217-FA50-6B1D-97E8-D82C9D9C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342880" cy="103124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– образование настоящего времени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3798CC-E0BD-143F-E805-5799B4E49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Свойственно только глаголам </a:t>
            </a:r>
            <a:r>
              <a:rPr lang="ru-CZ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несовершенного</a:t>
            </a:r>
            <a:r>
              <a:rPr lang="ru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вида!</a:t>
            </a:r>
          </a:p>
          <a:p>
            <a:r>
              <a:rPr lang="ru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 в настоящем времени изменяются </a:t>
            </a:r>
            <a:r>
              <a:rPr lang="ru-CZ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лицам и числам</a:t>
            </a:r>
          </a:p>
          <a:p>
            <a:r>
              <a:rPr lang="ru-CZ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основа глагола настоящего времени + личное окончание</a:t>
            </a:r>
          </a:p>
          <a:p>
            <a:pPr lvl="1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ичное окончание зависит от спряжения (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3851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07217-FA50-6B1D-97E8-D82C9D9C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342880" cy="1031240"/>
          </a:xfrm>
        </p:spPr>
        <p:txBody>
          <a:bodyPr>
            <a:normAutofit fontScale="90000"/>
          </a:bodyPr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– образование прошедшего времени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3798CC-E0BD-143F-E805-5799B4E49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3840"/>
            <a:ext cx="9601200" cy="456184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Большинство глаголов в форме прошедшего времени образуются от основы прошедшего времени с помощью 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суффикса 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–л 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окончания 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-а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ж. р., -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ср. р. и 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-и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мн. ч.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ЧЯ в отличие от РЯ используется вспомогательный глагол (внимание: обиходно-разговорный стиль)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РЯ в отличие от ЧЯ в большинстве случаев необходимо использовать подлежащее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ЧЯ в отличие от РЯ хоть и не часто, но используется предпрошедшее время (</a:t>
            </a:r>
            <a:r>
              <a:rPr lang="cs-CZ" sz="2000" i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byl jsem nesl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Для обоих языков возможно в ограниченной мере употребление форм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многократных глаголов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для выражения грамматического значения давнопрошедшего времени (напр.: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нашивал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х </a:t>
            </a:r>
            <a:r>
              <a:rPr lang="cs-CZ" sz="2000" i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nosíval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). В РЯ эти формы не образуются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парадигматически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8484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07217-FA50-6B1D-97E8-D82C9D9C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342880" cy="103124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– образование будущего времени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3798CC-E0BD-143F-E805-5799B4E49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17040"/>
            <a:ext cx="9601200" cy="4150360"/>
          </a:xfrm>
        </p:spPr>
        <p:txBody>
          <a:bodyPr/>
          <a:lstStyle/>
          <a:p>
            <a:pPr indent="449580"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будущего времени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зависит от вида глагола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49580"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Глаголы НСВ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образуют составную (сложную) форму будущего времени, которая складывается из личных форм вспомогательного глагола 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смыслового глагола в неопределенной форме (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красить – я буду красить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Глаголы СВ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образуют только простые формы будущего времени, соответствующие формам спряжения (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покрасить – я покрашу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т. к. аналитические формы образуются только от глаголов НСВ.</a:t>
            </a:r>
            <a:endParaRPr lang="cs-CZ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2413641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CCB24F-D65D-2FE4-5184-8AD6945D3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11480"/>
            <a:ext cx="9601200" cy="148590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глагола – случаи транспозиции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B1282E-AC1D-8D7D-27F0-EAE60A9B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37920"/>
            <a:ext cx="10200640" cy="542544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может употребляться</a:t>
            </a:r>
          </a:p>
          <a:p>
            <a:pPr marL="0" indent="0" algn="l">
              <a:buNone/>
            </a:pP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 в значении будущего (ЧЯ = РЯ):</a:t>
            </a:r>
            <a:b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а) действие воспринимается как обязательное и реальное: </a:t>
            </a:r>
            <a:r>
              <a:rPr lang="ru-RU" sz="2600" b="0" i="1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Завтра еду на дачу</a:t>
            </a: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б) настоящее воображаемого действия: </a:t>
            </a:r>
            <a:r>
              <a:rPr lang="ru-RU" sz="2600" b="0" i="1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Вообрази: ты встречаешь его на улице, а он тебя не замечает</a:t>
            </a: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None/>
            </a:pP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 в значении прошедшего (для образной актуализации событий) </a:t>
            </a: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(ЧЯ = РЯ)</a:t>
            </a: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600" b="0" i="1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Иду я вчера по улице и вижу</a:t>
            </a: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</a:p>
          <a:p>
            <a:pPr marL="0" indent="0" algn="l">
              <a:buNone/>
            </a:pP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историческое (ЧЯ = РЯ): </a:t>
            </a:r>
            <a:r>
              <a:rPr lang="ru-RU" sz="2600" i="1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1725 году Петр I умирает</a:t>
            </a: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endParaRPr lang="ru-RU" sz="2600" b="0" i="0" u="none" strike="noStrike" dirty="0">
              <a:solidFill>
                <a:srgbClr val="3030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Прошедшее время может употребляться</a:t>
            </a:r>
          </a:p>
          <a:p>
            <a:pPr marL="0" indent="0" algn="l">
              <a:buNone/>
            </a:pP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 в значении будущего предрешенного (ЧЯ ≠ РЯ): </a:t>
            </a:r>
            <a:r>
              <a:rPr lang="ru-RU" sz="2600" b="0" i="1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Ну, я пошел;</a:t>
            </a:r>
            <a:endParaRPr lang="ru-RU" sz="2600" b="0" i="0" u="none" strike="noStrike" dirty="0">
              <a:solidFill>
                <a:srgbClr val="3030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 в значении настоящего при отрицании </a:t>
            </a: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(ЧЯ = РЯ)</a:t>
            </a: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600" b="0" i="1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он так: ничего не видел, ничего не слышал.</a:t>
            </a:r>
          </a:p>
          <a:p>
            <a:pPr marL="0" indent="0" algn="l">
              <a:buNone/>
            </a:pPr>
            <a:endParaRPr lang="ru-RU" sz="2600" b="0" i="0" u="none" strike="noStrike" dirty="0">
              <a:solidFill>
                <a:srgbClr val="3030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 время может употребляться</a:t>
            </a:r>
          </a:p>
          <a:p>
            <a:pPr marL="457200" indent="-457200">
              <a:buAutoNum type="arabicParenR"/>
            </a:pP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переносно в значении настоящего </a:t>
            </a: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(ЧЯ = РЯ)</a:t>
            </a: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600" b="0" i="1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Что-то я газету никак не найду</a:t>
            </a:r>
            <a:r>
              <a:rPr lang="ru-RU" sz="2600" b="0" i="0" u="none" strike="noStrike" dirty="0">
                <a:solidFill>
                  <a:srgbClr val="3030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AutoNum type="arabicParenR"/>
            </a:pP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значении настоящего – вневременное или регулярно повторяющееся действие (ЧЯ = РЯ): </a:t>
            </a:r>
            <a:r>
              <a:rPr lang="ru-RU" sz="2600" i="1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аукнется, так и откликнется</a:t>
            </a: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arenR"/>
            </a:pP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значении настоящего актуального (лекторское, 1 л. мн. ч., научный язык) (ЧЯ = РЯ): </a:t>
            </a:r>
            <a:r>
              <a:rPr lang="ru-RU" sz="2600" i="1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Предположим, что…</a:t>
            </a:r>
          </a:p>
          <a:p>
            <a:pPr marL="457200" indent="-457200">
              <a:buAutoNum type="arabicParenR"/>
            </a:pPr>
            <a:r>
              <a:rPr lang="ru-RU" sz="2600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значении настоящего неактуального (ЧЯ = РЯ): </a:t>
            </a:r>
            <a:r>
              <a:rPr lang="ru-RU" sz="2600" i="1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с мечом к нам придет, тот от меча и погибнет.</a:t>
            </a:r>
          </a:p>
          <a:p>
            <a:pPr marL="0" indent="0">
              <a:buNone/>
            </a:pPr>
            <a:endParaRPr lang="ru-RU" sz="2200" dirty="0">
              <a:solidFill>
                <a:srgbClr val="3030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ru-RU" sz="2200" b="0" i="0" u="none" strike="noStrike" dirty="0">
              <a:solidFill>
                <a:srgbClr val="3030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400182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B6BBF8-F059-8AB2-DE28-96A553B71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916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 – основная характеристика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C18863-EA81-015F-2628-C413131D3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2720"/>
            <a:ext cx="9601200" cy="47294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200" b="1" i="0" u="sng" strike="noStrike" dirty="0">
                <a:solidFill>
                  <a:srgbClr val="1D2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Глагол</a:t>
            </a:r>
            <a:r>
              <a:rPr lang="ru-RU" sz="22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b="0" i="0" u="none" strike="noStrike" dirty="0">
                <a:solidFill>
                  <a:srgbClr val="1D2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часть речи, категориальным значением которой является </a:t>
            </a:r>
            <a:r>
              <a:rPr lang="ru-RU" sz="2200" b="0" i="0" u="sng" strike="noStrike" dirty="0">
                <a:solidFill>
                  <a:srgbClr val="1D2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</a:t>
            </a:r>
            <a:r>
              <a:rPr lang="ru-RU" sz="2200" b="0" i="0" u="none" strike="noStrike" dirty="0">
                <a:solidFill>
                  <a:srgbClr val="1D2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(то есть действие, состояние, изменение состояния), разворачивающийся во времени.</a:t>
            </a:r>
          </a:p>
          <a:p>
            <a:pPr marL="0" indent="0">
              <a:buNone/>
            </a:pPr>
            <a:endParaRPr lang="ru-RU" sz="2200" dirty="0">
              <a:solidFill>
                <a:srgbClr val="1D2D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u="sng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форм глагола: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Личные (спрягаемые)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Неличные (неспрягаемые) </a:t>
            </a:r>
          </a:p>
          <a:p>
            <a:pPr lvl="1">
              <a:buFontTx/>
              <a:buChar char="-"/>
            </a:pPr>
            <a:r>
              <a:rPr lang="ru-RU" sz="22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инфинитив (неопределенная форма), деепричастия </a:t>
            </a:r>
            <a:r>
              <a:rPr lang="ru-RU" sz="2200" i="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 имеют форм словоизменения </a:t>
            </a:r>
          </a:p>
          <a:p>
            <a:pPr lvl="1">
              <a:buFontTx/>
              <a:buChar char="-"/>
            </a:pPr>
            <a:r>
              <a:rPr lang="ru-RU" sz="22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причастия </a:t>
            </a:r>
            <a:r>
              <a:rPr lang="ru-RU" sz="2200" i="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склоняются по образцу имени прилагательного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u="sng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Спряжение</a:t>
            </a:r>
            <a:r>
              <a:rPr lang="ru-RU" sz="22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широком смысле) – изменение глагола по наклонениям, временам, лицам, числам и родам.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u="sng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Спряжение</a:t>
            </a:r>
            <a:r>
              <a:rPr lang="ru-RU" sz="22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узком смысле) – изменение глагола по лицам в настоящем и простом будущем времени (то есть от глаголов СВ).</a:t>
            </a:r>
          </a:p>
          <a:p>
            <a:pPr marL="0" indent="0">
              <a:buNone/>
            </a:pPr>
            <a:endParaRPr lang="ru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087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9C23F6-9469-EDFA-B96F-4CF7E69FA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836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глагола: ЧЯ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</a:t>
            </a:r>
            <a:endParaRPr lang="ru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7990F7-57B2-A84C-3186-67FE3161A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5440"/>
            <a:ext cx="9601200" cy="42519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Конструкциям с глаголами в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прошедшем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времени в РЯ нередко соответствует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в ЧЯ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вспомогательным глаголом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je/má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Клей застыл –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lepidlo ztuhlo/je ztuhlé. </a:t>
            </a:r>
          </a:p>
          <a:p>
            <a:pPr marL="0" indent="0">
              <a:buNone/>
            </a:pP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Пиво выдохлось –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pivo zvětralo/je zvětralé.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вспомогательным глаголом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je/má +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отглагольное сущ. или наречие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Отец уже встал –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Otec je už vzhůru/již vstal. </a:t>
            </a:r>
          </a:p>
          <a:p>
            <a:pPr marL="0" indent="0">
              <a:buNone/>
            </a:pP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Поезд опоздал на 30 минут –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Vlak má 30 minut zpoždění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Пассивные причастные конструкции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устала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Jsem unavená.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Все пропало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–Všechno je ztracené.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настоящего времени несовершенного вида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Рядом с городом раскинулось озеро –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Nedaleko města se prostírá jezero.</a:t>
            </a:r>
            <a:endParaRPr lang="ru-C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746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CCB24F-D65D-2FE4-5184-8AD6945D3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глагола – случаи транспозиции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B1282E-AC1D-8D7D-27F0-EAE60A9B5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84960"/>
            <a:ext cx="9601200" cy="4724400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ЧЯ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будущего совершенного в значении настоящего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употребляется практически без ограничения (</a:t>
            </a:r>
            <a:r>
              <a:rPr lang="cs-CZ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 večeři si obyčejně koupím salám</a:t>
            </a:r>
            <a:r>
              <a:rPr lang="ru-RU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в то время как в РЯ подобное употребление характерно лишь для конструкций со специфическими модальными оттенками (</a:t>
            </a:r>
            <a:r>
              <a:rPr lang="ru-RU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Идет медленно, нет-нет да и остановится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ЧЯ также широко распространено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настоящее драматическое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Prodíral jsem se lesem a najednou na mě někdo vyběhne z houští.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его образование возможно и в РЯ, однако, употребление не отличается широтой (</a:t>
            </a:r>
            <a:r>
              <a:rPr lang="ru-RU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взмолится золотая рыбка!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РЯ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прошедшее совершенное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может транспонироваться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настоящее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 рекой повис туман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.), в то время как ЧЯ обычно избегает подобных конструкций.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прошедшего времени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могут выступать в РЯ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значении будущего с определенной модальной окраской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я тебе и поверил.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ЧЯ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будущего вре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используется для выражения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неуверенности относительно текущих событий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Neotevírá, asi bude u sousedů. Nejde, asi bude nemocný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РЯ использование форм буд.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выражения такого значения невозможно.</a:t>
            </a:r>
            <a:endParaRPr lang="cs-CZ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56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ED8FE-2C11-C30D-2549-BC103B3B9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Переходность глагола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1B186C-803B-A946-21A1-1E5454014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3520"/>
            <a:ext cx="9601200" cy="4373880"/>
          </a:xfrm>
        </p:spPr>
        <p:txBody>
          <a:bodyPr/>
          <a:lstStyle/>
          <a:p>
            <a:pPr marL="0" indent="0">
              <a:buNone/>
            </a:pPr>
            <a:r>
              <a:rPr lang="ru-RU" sz="22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Переходность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это способность глагола присоединять прямое дополнение (дополнение в вин. п. без предлога). 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Глаголы делятся на: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Переходные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Непереходные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Лабильные (могут быть и переходными, и непереходными в зависимости от контекста) 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(Мальчик льет воду х Льет дождь)</a:t>
            </a: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2871886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59BFC-43C4-31D8-2CF5-BD7C12529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948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 глагола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1483A2-37AE-E618-D000-2C960EB3E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3360"/>
            <a:ext cx="9601200" cy="4384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i="0" u="sng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рода</a:t>
            </a:r>
            <a:r>
              <a:rPr lang="ru-RU" sz="2200" b="0" i="0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это </a:t>
            </a:r>
            <a:r>
              <a:rPr lang="ru-RU" sz="22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</a:t>
            </a:r>
            <a:r>
              <a:rPr lang="ru-RU" sz="2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форм прошедшего времени изъявительного наклонения и форм сослагательного наклонения.</a:t>
            </a:r>
          </a:p>
          <a:p>
            <a:pPr marL="0" indent="0">
              <a:buNone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 на: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Грамматический род существительного, называющего субъект действия (все три рода)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пол лица – субъекта действия (только м. р. и ж. р.)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Безличность действия (только ср. р.)</a:t>
            </a:r>
          </a:p>
          <a:p>
            <a:pPr marL="0" indent="0">
              <a:buNone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ЧЯ в РЯ во мн. ч. глагольные формы не характеризуются по признаку рода.</a:t>
            </a:r>
          </a:p>
          <a:p>
            <a:pPr>
              <a:buFontTx/>
              <a:buChar char="-"/>
            </a:pPr>
            <a:endParaRPr lang="ru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3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FB1F2-F19F-E476-0AB5-CD02A2770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932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 – основная характеристика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6824B2-2518-0AB7-9C39-F6447FB19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3680"/>
            <a:ext cx="9601200" cy="49479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b="1" u="sng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Специфически глагольные грамматические категории</a:t>
            </a: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(присущи только глаголу): 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– характеризует все формы глагола,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Залог – характеризует причастия и формы изъявительного наклонения (не во всех трактовках)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Наклонение – характеризует личные формы глагола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ремя – характеризует формы изъявительного наклонения, причастия, деепричастия (не во всех трактовках)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ицо – характеризует формы настоящего-будущего времени, формы повелительного наклонения (не во всех трактовках)</a:t>
            </a:r>
            <a:endParaRPr lang="ru-RU" sz="2000" b="0" i="0" u="none" strike="noStrike" dirty="0">
              <a:solidFill>
                <a:srgbClr val="1D2D3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u="sng" dirty="0" err="1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</a:t>
            </a:r>
            <a:r>
              <a:rPr lang="ru-RU" sz="2000" b="1" u="sng" dirty="0" err="1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пецифически</a:t>
            </a:r>
            <a:r>
              <a:rPr lang="ru-RU" sz="2000" b="1" u="sng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глагольные грамматические категории</a:t>
            </a: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(присущи и другим частям речи): 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 – характеризует формы прошедшего времени, причастия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– характеризует личные формы, причастия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Падеж – характеризует причастия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1D2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форма – характеризует страдательные причастия</a:t>
            </a: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244635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BD223-FE36-1451-B251-D16271687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4996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 – основная характеристика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6F18B8-E596-862E-EDC4-159BC0C70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3360"/>
            <a:ext cx="9601200" cy="4947920"/>
          </a:xfrm>
        </p:spPr>
        <p:txBody>
          <a:bodyPr>
            <a:normAutofit fontScale="62500" lnSpcReduction="20000"/>
          </a:bodyPr>
          <a:lstStyle/>
          <a:p>
            <a:r>
              <a:rPr lang="ru-CZ" sz="29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морфологические признаки глагола</a:t>
            </a:r>
            <a:r>
              <a:rPr lang="ru-CZ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неизменные признаки, закрепленные за данной глагольной формой</a:t>
            </a:r>
            <a:r>
              <a:rPr lang="ru-CZ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вид, залог, возвратность, переходность, спряжение </a:t>
            </a:r>
          </a:p>
          <a:p>
            <a:r>
              <a:rPr lang="ru-RU" sz="29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Непостоянные </a:t>
            </a:r>
            <a:r>
              <a:rPr lang="ru-CZ" sz="29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морфологические</a:t>
            </a:r>
            <a:r>
              <a:rPr lang="ru-RU" sz="29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признаки глагола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(подвергаются изменению сообразно контексту): наклонение, время, род, лицо, число</a:t>
            </a:r>
          </a:p>
          <a:p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– совершенный и несовершенный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Залог – действительный и страдательный (+ средневозвратный согласно некоторым теориям)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Возвратность – возвратный и невозвратный глагол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Переходность – переходный и непереходный глагол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Спряжение – </a:t>
            </a:r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спряжение + разноспрягаемые глаголы (3 шт.) + особо спрягаемые (2 шт.)</a:t>
            </a:r>
          </a:p>
          <a:p>
            <a:pPr>
              <a:buFont typeface="Wingdings" pitchFamily="2" charset="2"/>
              <a:buChar char="Ø"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Наклонение – изъявительное, сослагательное и повелительное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– прошедшее, настоящее и будущее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 – мужской, женский и средний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Лицо – 1-е, 2-е и 3-е; личный и безличный глагол</a:t>
            </a:r>
          </a:p>
          <a:p>
            <a:pPr>
              <a:buFont typeface="Wingdings" pitchFamily="2" charset="2"/>
              <a:buChar char="Ø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– единственное и множественное</a:t>
            </a:r>
            <a:r>
              <a:rPr lang="cs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CZ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501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704CFA-7B6D-40E5-6CE6-5B48FD457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884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Образующие основы глагола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FAACB0-32BB-290A-EF79-9B7A06C4D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4640"/>
            <a:ext cx="9601200" cy="4302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Все глагольные формы по образованию делятся на </a:t>
            </a:r>
            <a:r>
              <a:rPr lang="ru-CZ" sz="2200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две группы в зависимости от образующей основы</a:t>
            </a: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О</a:t>
            </a: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снова неопределенной формы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: инфинитив минус 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–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ть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/-</a:t>
            </a:r>
            <a:r>
              <a:rPr lang="ru-RU" sz="22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ти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(писать – </a:t>
            </a:r>
            <a:r>
              <a:rPr lang="ru-RU" sz="2200" i="1" u="sng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писа</a:t>
            </a:r>
            <a:r>
              <a:rPr lang="ru-RU" sz="2200" i="1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-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)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: от нее образуются </a:t>
            </a:r>
            <a:r>
              <a:rPr lang="ru-RU" sz="2200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формы прошедшего времени и сослагательного наклонения , причастие прошедшего времени, деепричастие совершенного вида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О</a:t>
            </a: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снова 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настоящего (или простого будущего) времени: форма 3-го лица мн.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ч. минус окончание 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(писать – пишут – </a:t>
            </a:r>
            <a:r>
              <a:rPr lang="ru-RU" sz="2200" i="1" u="sng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пиш</a:t>
            </a:r>
            <a:r>
              <a:rPr lang="ru-RU" sz="2200" i="1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-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)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: от нее образуются </a:t>
            </a:r>
            <a:r>
              <a:rPr lang="ru-RU" sz="2200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формы настоящего или будущего простого, повелительного наклонения, причастия настоящего времени (действительное и страдательное) и деепричастия несовершенного вида</a:t>
            </a:r>
            <a:endParaRPr lang="ru-CZ" sz="2200" u="sng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086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C3522-FF90-29AD-0D3C-263B55CCB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948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 глагола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E63187-BB31-CB33-6B0D-DBB9F98BD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05280"/>
            <a:ext cx="9601200" cy="4262120"/>
          </a:xfrm>
        </p:spPr>
        <p:txBody>
          <a:bodyPr/>
          <a:lstStyle/>
          <a:p>
            <a:pPr marL="0" indent="0">
              <a:buNone/>
            </a:pPr>
            <a:r>
              <a:rPr lang="ru-CZ" sz="2000" b="1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Класс глагола</a:t>
            </a:r>
            <a:r>
              <a:rPr lang="ru-CZ" sz="20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это группа глаголов с одинаковым соотношением основы инфинитива и основы настоящего (или простого будущего) времени.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Все глаголы делятся на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продуктивные/открытые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 (по аналогии с соотношением их основ создаются новые глаголы – подавляющее большинство глаголов!) и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непродуктивные/закрытые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 (не создаются, обладают архаическими особенностями, всего около 400 глаголов, 17 групп).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Продуктивные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глаголы делятся на 5 классов.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CZ" dirty="0"/>
          </a:p>
        </p:txBody>
      </p:sp>
    </p:spTree>
    <p:extLst>
      <p:ext uri="{BB962C8B-B14F-4D97-AF65-F5344CB8AC3E}">
        <p14:creationId xmlns:p14="http://schemas.microsoft.com/office/powerpoint/2010/main" val="1125929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4E242B-9136-9D44-97A1-E23AC2405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CZ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6A0400FA-EB85-39CE-8645-6D12D1C2B4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396240"/>
            <a:ext cx="10292080" cy="570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1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32BE10-DBF4-9CEC-FE9E-182D9B5D1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980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Спряжение глагола</a:t>
            </a:r>
            <a:endParaRPr lang="ru-C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467A58-90D0-E9EB-18FD-9B0E3E894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25600"/>
            <a:ext cx="9601200" cy="4663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CZ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Спряжение глагола</a:t>
            </a:r>
            <a:r>
              <a:rPr lang="ru-CZ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узком смысле) – изменение глагола по лицам (и числам).</a:t>
            </a:r>
          </a:p>
          <a:p>
            <a:pPr marL="0" indent="0">
              <a:buNone/>
            </a:pP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РЯ различают 2 типа спряжения глаголов.</a:t>
            </a:r>
          </a:p>
          <a:p>
            <a:pPr marL="0" indent="0">
              <a:buNone/>
            </a:pPr>
            <a:endParaRPr lang="ru-CZ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CZ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и так наз. </a:t>
            </a:r>
            <a:r>
              <a:rPr lang="ru-CZ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разноспрягаемые глаголы</a:t>
            </a: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CZ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хотеть, бежать, чтить</a:t>
            </a: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они сочетают в себе элементы обоих спряжений.</a:t>
            </a:r>
          </a:p>
          <a:p>
            <a:pPr marL="0" indent="0">
              <a:buNone/>
            </a:pP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и глаголы с уникальным спряжением (</a:t>
            </a:r>
            <a:r>
              <a:rPr lang="ru-CZ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есть, надоесть, дать, создать</a:t>
            </a:r>
            <a:r>
              <a:rPr lang="ru-CZ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4265C6B-0ECC-A8C8-2281-FEB34E62C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2890" y="2852053"/>
            <a:ext cx="7772400" cy="159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978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4EF9EC-5061-25C8-68FB-6C202C4F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r>
              <a:rPr lang="ru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глагола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356FE7-BBC8-3128-715D-A45F1611C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i="0" u="sng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лица</a:t>
            </a:r>
            <a:r>
              <a:rPr lang="ru-RU" sz="2400" b="0" i="0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 на субъект действия, выраженного глаголом: говорящий (первое лицо), собеседник говорящего (второе лицо), лицо или предмет, не участвующие в речи (третье лицо).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окончанием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</a:t>
            </a:r>
            <a:r>
              <a:rPr lang="ru-RU" sz="24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прид</a:t>
            </a:r>
            <a:r>
              <a:rPr lang="ru-RU" sz="24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 котором также выражается число.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все глаголы имеют формы лица!</a:t>
            </a:r>
          </a:p>
          <a:p>
            <a:pPr marL="0" indent="0">
              <a:buNone/>
            </a:pP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Безличные глаголы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глаголы, не имеющие форм лица и обозначающие действия или состояния, протекающие бессубъектно.</a:t>
            </a:r>
          </a:p>
          <a:p>
            <a:pPr algn="just">
              <a:buFontTx/>
              <a:buChar char="-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изменяются по лицам, числам и родам</a:t>
            </a:r>
          </a:p>
          <a:p>
            <a:pPr algn="just">
              <a:buFontTx/>
              <a:buChar char="-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только формы 3 л. ед. ч. настоящего или будущего времени, ед. ч. ср. р. прошедшего времени и инфинитива (не все)</a:t>
            </a:r>
          </a:p>
          <a:p>
            <a:pPr algn="just">
              <a:buFontTx/>
              <a:buChar char="-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них не может быть употреблено подлежащее</a:t>
            </a:r>
          </a:p>
          <a:p>
            <a:pPr marL="0" indent="0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личные глаголы могут быть употреблены в значении безличных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Зимой темнеет рано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Вдали темнеет лес</a:t>
            </a:r>
            <a:r>
              <a:rPr lang="cs-CZ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692582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{F7E294E0-0479-524C-84A7-2EF34449B9A4}tf10001072</Template>
  <TotalTime>3626</TotalTime>
  <Words>2566</Words>
  <Application>Microsoft Macintosh PowerPoint</Application>
  <PresentationFormat>Широкоэкранный</PresentationFormat>
  <Paragraphs>176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Franklin Gothic Book</vt:lpstr>
      <vt:lpstr>Times New Roman</vt:lpstr>
      <vt:lpstr>Tw Cen MT</vt:lpstr>
      <vt:lpstr>Wingdings</vt:lpstr>
      <vt:lpstr>Уголки</vt:lpstr>
      <vt:lpstr>ГЛАГОЛ</vt:lpstr>
      <vt:lpstr>Глагол – основная характеристика</vt:lpstr>
      <vt:lpstr>Глагол – основная характеристика</vt:lpstr>
      <vt:lpstr>Глагол – основная характеристика</vt:lpstr>
      <vt:lpstr>Образующие основы глагола</vt:lpstr>
      <vt:lpstr>Класс глагола</vt:lpstr>
      <vt:lpstr>Презентация PowerPoint</vt:lpstr>
      <vt:lpstr>Спряжение глагола</vt:lpstr>
      <vt:lpstr>Лицо глагола</vt:lpstr>
      <vt:lpstr>Лицо глагола</vt:lpstr>
      <vt:lpstr>Число глагола</vt:lpstr>
      <vt:lpstr>Лицо и число глагола – случаи транспозиции (1-е л.)</vt:lpstr>
      <vt:lpstr>Лицо и число глагола – случаи транспозиции (2-е л.)</vt:lpstr>
      <vt:lpstr>Лицо и число глагола – случаи транспозиции (3-е л.)</vt:lpstr>
      <vt:lpstr>Время глагола</vt:lpstr>
      <vt:lpstr>Время – образование настоящего времени</vt:lpstr>
      <vt:lpstr>Время – образование прошедшего времени</vt:lpstr>
      <vt:lpstr>Время – образование будущего времени</vt:lpstr>
      <vt:lpstr>Время глагола – случаи транспозиции</vt:lpstr>
      <vt:lpstr>Время глагола: ЧЯ vs РЯ</vt:lpstr>
      <vt:lpstr>Время глагола – случаи транспозиции</vt:lpstr>
      <vt:lpstr>Переходность глагола</vt:lpstr>
      <vt:lpstr>Род глагола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ГЛАГОЛ</dc:title>
  <dc:creator>MM</dc:creator>
  <cp:lastModifiedBy>MM</cp:lastModifiedBy>
  <cp:revision>17</cp:revision>
  <dcterms:created xsi:type="dcterms:W3CDTF">2025-10-04T17:20:47Z</dcterms:created>
  <dcterms:modified xsi:type="dcterms:W3CDTF">2025-10-07T05:47:18Z</dcterms:modified>
</cp:coreProperties>
</file>