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7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anchor="ctr">
            <a:normAutofit/>
          </a:bodyPr>
          <a:lstStyle/>
          <a:p>
            <a:r>
              <a:rPr lang="pt-BR" sz="6300"/>
              <a:t>Německo a migrační krize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Jan Pačes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venku, vozidlo, Pozemní vozidlo, osoba&#10;&#10;Obsah vygenerovaný umělou inteligencí může být nesprávný.">
            <a:extLst>
              <a:ext uri="{FF2B5EF4-FFF2-40B4-BE49-F238E27FC236}">
                <a16:creationId xmlns:a16="http://schemas.microsoft.com/office/drawing/2014/main" id="{C278C2F2-A409-2623-7C52-4D06BDE6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3" y="1729687"/>
            <a:ext cx="4221013" cy="31657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8" y="2031101"/>
            <a:ext cx="3714741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600" i="1" dirty="0"/>
              <a:t>        Hnutí </a:t>
            </a:r>
            <a:r>
              <a:rPr lang="cs-CZ" sz="1600" i="1" dirty="0" err="1"/>
              <a:t>Pegida</a:t>
            </a:r>
            <a:endParaRPr lang="cs-CZ" sz="1600" i="1" dirty="0"/>
          </a:p>
          <a:p>
            <a:endParaRPr lang="cs-CZ" sz="1600" dirty="0"/>
          </a:p>
          <a:p>
            <a:r>
              <a:rPr lang="cs-CZ" sz="1600" dirty="0"/>
              <a:t>Vznik – říjen 2014</a:t>
            </a:r>
          </a:p>
          <a:p>
            <a:r>
              <a:rPr lang="cs-CZ" sz="1600" dirty="0"/>
              <a:t>Protesty každé pondělí v Drážďanech</a:t>
            </a:r>
          </a:p>
          <a:p>
            <a:r>
              <a:rPr lang="cs-CZ" sz="1600" dirty="0"/>
              <a:t>Kritika politiky týkající se uprchlíků, establishmentu a tisku</a:t>
            </a:r>
          </a:p>
          <a:p>
            <a:r>
              <a:rPr lang="cs-CZ" sz="1600" dirty="0" err="1"/>
              <a:t>Pegida</a:t>
            </a:r>
            <a:r>
              <a:rPr lang="cs-CZ" sz="1600" dirty="0"/>
              <a:t> x </a:t>
            </a:r>
            <a:r>
              <a:rPr lang="cs-CZ" sz="1600" dirty="0" err="1"/>
              <a:t>AfD</a:t>
            </a:r>
            <a:endParaRPr lang="cs-CZ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84D1A4-8370-AE7E-E33B-4313B1B7B174}"/>
              </a:ext>
            </a:extLst>
          </p:cNvPr>
          <p:cNvSpPr txBox="1"/>
          <p:nvPr/>
        </p:nvSpPr>
        <p:spPr>
          <a:xfrm>
            <a:off x="4955458" y="392465"/>
            <a:ext cx="4137971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Příznivci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vítací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kultury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 x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příznivci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AfD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demonstranti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Pegida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33D93336-7CC5-261D-9065-B947F468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393"/>
            <a:ext cx="7576865" cy="34826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Lidská tvář, oblečení, osoba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93BFE1B3-8426-23A5-7BEA-B177F204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74" y="650494"/>
            <a:ext cx="3766830" cy="5324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8" y="2031101"/>
            <a:ext cx="3664171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</a:t>
            </a:r>
            <a:r>
              <a:rPr lang="cs-CZ" sz="1600" i="1" dirty="0"/>
              <a:t>Norbert Elias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Koncepty - </a:t>
            </a:r>
            <a:r>
              <a:rPr lang="cs-CZ" sz="1600" dirty="0" err="1"/>
              <a:t>social</a:t>
            </a:r>
            <a:r>
              <a:rPr lang="cs-CZ" sz="1600" dirty="0"/>
              <a:t> habitus and drag - </a:t>
            </a:r>
            <a:r>
              <a:rPr lang="cs-CZ" sz="1600" dirty="0" err="1"/>
              <a:t>effect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habitus</a:t>
            </a:r>
          </a:p>
          <a:p>
            <a:r>
              <a:rPr lang="cs-CZ" sz="1600" dirty="0"/>
              <a:t>Vysvětlení posunu doprava v německé společnosti</a:t>
            </a:r>
          </a:p>
          <a:p>
            <a:r>
              <a:rPr lang="cs-CZ" sz="1600" dirty="0"/>
              <a:t>Logika emocí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98441C-C955-B0AB-C0E7-29B754133B0C}"/>
              </a:ext>
            </a:extLst>
          </p:cNvPr>
          <p:cNvSpPr txBox="1"/>
          <p:nvPr/>
        </p:nvSpPr>
        <p:spPr>
          <a:xfrm>
            <a:off x="304800" y="275303"/>
            <a:ext cx="8622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Zdroje: </a:t>
            </a:r>
          </a:p>
          <a:p>
            <a:pPr marL="285750" indent="-285750">
              <a:buFontTx/>
              <a:buChar char="-"/>
            </a:pPr>
            <a:r>
              <a:rPr lang="cs-CZ" sz="1400" dirty="0" err="1"/>
              <a:t>Rommel</a:t>
            </a:r>
            <a:r>
              <a:rPr lang="cs-CZ" sz="1400" dirty="0"/>
              <a:t>, </a:t>
            </a:r>
            <a:r>
              <a:rPr lang="cs-CZ" sz="1400" dirty="0" err="1"/>
              <a:t>Inken</a:t>
            </a:r>
            <a:r>
              <a:rPr lang="cs-CZ" sz="1400" dirty="0"/>
              <a:t>. </a:t>
            </a:r>
            <a:r>
              <a:rPr lang="en-US" sz="1400" dirty="0"/>
              <a:t>"We are the People." Refugee–'Crisis,' and the Drag-Effects of Social Habitus in German Society</a:t>
            </a:r>
            <a:r>
              <a:rPr lang="cs-CZ" sz="1400" i="1" dirty="0"/>
              <a:t>, </a:t>
            </a:r>
            <a:r>
              <a:rPr lang="de-DE" sz="1400" i="1" dirty="0"/>
              <a:t>Historical </a:t>
            </a:r>
            <a:r>
              <a:rPr lang="de-DE" sz="1400" i="1" dirty="0" err="1"/>
              <a:t>Social</a:t>
            </a:r>
            <a:r>
              <a:rPr lang="de-DE" sz="1400" i="1" dirty="0"/>
              <a:t> Research</a:t>
            </a:r>
            <a:r>
              <a:rPr lang="de-DE" sz="1400" dirty="0"/>
              <a:t>, Vol. 42</a:t>
            </a:r>
            <a:r>
              <a:rPr lang="cs-CZ" sz="1400" dirty="0"/>
              <a:t> (2017)</a:t>
            </a:r>
            <a:r>
              <a:rPr lang="de-DE" sz="1400" dirty="0"/>
              <a:t>, </a:t>
            </a:r>
            <a:r>
              <a:rPr lang="de-DE" sz="1400" dirty="0" err="1"/>
              <a:t>No</a:t>
            </a:r>
            <a:r>
              <a:rPr lang="de-DE" sz="1400" dirty="0"/>
              <a:t>. 4 (162)</a:t>
            </a:r>
            <a:r>
              <a:rPr lang="cs-CZ" sz="1400" dirty="0"/>
              <a:t>, 133-154</a:t>
            </a:r>
            <a:r>
              <a:rPr lang="cs-CZ" dirty="0"/>
              <a:t>.</a:t>
            </a:r>
          </a:p>
          <a:p>
            <a:pPr marL="285750" indent="-285750">
              <a:buFontTx/>
              <a:buChar char="-"/>
            </a:pPr>
            <a:r>
              <a:rPr lang="cs-CZ" sz="1400" dirty="0" err="1"/>
              <a:t>Mushaben</a:t>
            </a:r>
            <a:r>
              <a:rPr lang="cs-CZ" sz="1400" dirty="0"/>
              <a:t>, </a:t>
            </a:r>
            <a:r>
              <a:rPr lang="cs-CZ" sz="1400" dirty="0" err="1"/>
              <a:t>Joyce</a:t>
            </a:r>
            <a:r>
              <a:rPr lang="cs-CZ" sz="1400" dirty="0"/>
              <a:t> Marie. </a:t>
            </a:r>
            <a:r>
              <a:rPr lang="de-DE" sz="1400" dirty="0"/>
              <a:t>Wir schaffen das! Angela Merkel and </a:t>
            </a:r>
            <a:r>
              <a:rPr lang="de-DE" sz="1400" dirty="0" err="1"/>
              <a:t>the</a:t>
            </a:r>
            <a:r>
              <a:rPr lang="de-DE" sz="1400" dirty="0"/>
              <a:t> European </a:t>
            </a:r>
            <a:r>
              <a:rPr lang="de-DE" sz="1400" dirty="0" err="1"/>
              <a:t>Refugee</a:t>
            </a:r>
            <a:r>
              <a:rPr lang="de-DE" sz="1400" dirty="0"/>
              <a:t> Crisis</a:t>
            </a:r>
            <a:r>
              <a:rPr lang="cs-CZ" sz="1400" dirty="0"/>
              <a:t>, </a:t>
            </a:r>
            <a:r>
              <a:rPr lang="cs-CZ" sz="1400" i="1" dirty="0"/>
              <a:t>German </a:t>
            </a:r>
            <a:r>
              <a:rPr lang="cs-CZ" sz="1400" i="1" dirty="0" err="1"/>
              <a:t>Politics</a:t>
            </a:r>
            <a:r>
              <a:rPr lang="cs-CZ" sz="1400" dirty="0"/>
              <a:t>, 26:4 (2017), 516 – 533.</a:t>
            </a:r>
          </a:p>
          <a:p>
            <a:pPr marL="285750" indent="-285750">
              <a:buFontTx/>
              <a:buChar char="-"/>
            </a:pPr>
            <a:r>
              <a:rPr lang="cs-CZ" sz="1400" dirty="0" err="1"/>
              <a:t>Stańková</a:t>
            </a:r>
            <a:r>
              <a:rPr lang="cs-CZ" sz="1400" dirty="0"/>
              <a:t>, Klára. „</a:t>
            </a:r>
            <a:r>
              <a:rPr lang="cs-CZ" sz="1400" i="1" dirty="0"/>
              <a:t>Migrace a Evropa“. </a:t>
            </a:r>
            <a:r>
              <a:rPr lang="cs-CZ" sz="1400" dirty="0"/>
              <a:t>Diplomová práce, Masarykova univerzita, 2023.</a:t>
            </a:r>
          </a:p>
        </p:txBody>
      </p:sp>
    </p:spTree>
    <p:extLst>
      <p:ext uri="{BB962C8B-B14F-4D97-AF65-F5344CB8AC3E}">
        <p14:creationId xmlns:p14="http://schemas.microsoft.com/office/powerpoint/2010/main" val="270882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A3A347-7EDA-0E4F-07FE-F066E304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1" y="1808334"/>
            <a:ext cx="4820834" cy="2675562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912" y="2031101"/>
            <a:ext cx="4022517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1600" i="1" dirty="0"/>
              <a:t>Evropská migrační krize 2015</a:t>
            </a:r>
          </a:p>
          <a:p>
            <a:pPr>
              <a:defRPr sz="2400"/>
            </a:pPr>
            <a:endParaRPr lang="cs-CZ" sz="1600" dirty="0"/>
          </a:p>
          <a:p>
            <a:pPr>
              <a:defRPr sz="2400"/>
            </a:pPr>
            <a:r>
              <a:rPr lang="cs-CZ" sz="1600" dirty="0"/>
              <a:t>Uprchlík x žadatel o azyl</a:t>
            </a:r>
          </a:p>
          <a:p>
            <a:pPr>
              <a:defRPr sz="2400"/>
            </a:pPr>
            <a:r>
              <a:rPr lang="cs-CZ" sz="1600" dirty="0"/>
              <a:t>Rapidní nárust přílivu migrantů z Blízkého východu a Afriky</a:t>
            </a:r>
          </a:p>
          <a:p>
            <a:pPr>
              <a:defRPr sz="2400"/>
            </a:pPr>
            <a:r>
              <a:rPr lang="cs-CZ" sz="1600" dirty="0"/>
              <a:t>Duben - </a:t>
            </a:r>
            <a:r>
              <a:rPr lang="cs-CZ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potopení lodí s migranty ve Středozemním moři =&gt; oficiální pojmenování problému</a:t>
            </a:r>
          </a:p>
          <a:p>
            <a:pPr>
              <a:defRPr sz="2400"/>
            </a:pPr>
            <a:r>
              <a:rPr lang="cs-CZ" sz="1600" dirty="0">
                <a:cs typeface="Times New Roman" panose="02020603050405020304" pitchFamily="18" charset="0"/>
              </a:rPr>
              <a:t>Květen – Evropský program pro migraci</a:t>
            </a:r>
            <a:endParaRPr lang="cs-CZ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E6AEED-72C3-38DC-C2CD-F8B973FE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3" y="1349794"/>
            <a:ext cx="4221013" cy="39255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EAD74E8-8842-4BB7-3FEC-7A9A9440180A}"/>
              </a:ext>
            </a:extLst>
          </p:cNvPr>
          <p:cNvSpPr txBox="1"/>
          <p:nvPr/>
        </p:nvSpPr>
        <p:spPr>
          <a:xfrm>
            <a:off x="5429258" y="2031101"/>
            <a:ext cx="3714741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Hlavní</a:t>
            </a:r>
            <a:r>
              <a:rPr lang="en-US" sz="1600" dirty="0"/>
              <a:t> </a:t>
            </a:r>
            <a:r>
              <a:rPr lang="en-US" sz="1600" dirty="0" err="1"/>
              <a:t>trasy</a:t>
            </a:r>
            <a:r>
              <a:rPr lang="en-US" sz="1600" dirty="0"/>
              <a:t> - </a:t>
            </a:r>
            <a:r>
              <a:rPr lang="en-US" sz="1600" dirty="0" err="1"/>
              <a:t>Balkánská</a:t>
            </a:r>
            <a:r>
              <a:rPr lang="en-US" sz="1600" dirty="0"/>
              <a:t> a </a:t>
            </a:r>
            <a:r>
              <a:rPr lang="en-US" sz="1600" dirty="0" err="1"/>
              <a:t>Středomořská</a:t>
            </a:r>
            <a:endParaRPr lang="en-US" sz="16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Cílové</a:t>
            </a:r>
            <a:r>
              <a:rPr lang="en-US" sz="1600" dirty="0"/>
              <a:t> </a:t>
            </a:r>
            <a:r>
              <a:rPr lang="en-US" sz="1600" dirty="0" err="1"/>
              <a:t>destinace</a:t>
            </a:r>
            <a:r>
              <a:rPr lang="en-US" sz="1600" dirty="0"/>
              <a:t> - </a:t>
            </a:r>
            <a:r>
              <a:rPr lang="en-US" sz="1600" dirty="0" err="1"/>
              <a:t>Německo</a:t>
            </a:r>
            <a:r>
              <a:rPr lang="en-US" sz="1600" dirty="0"/>
              <a:t>, </a:t>
            </a:r>
            <a:r>
              <a:rPr lang="en-US" sz="1600" dirty="0" err="1"/>
              <a:t>Švédsko</a:t>
            </a:r>
            <a:r>
              <a:rPr lang="en-US" sz="1600" dirty="0"/>
              <a:t>, </a:t>
            </a:r>
            <a:r>
              <a:rPr lang="en-US" sz="1600" dirty="0" err="1"/>
              <a:t>Rakousko</a:t>
            </a:r>
            <a:r>
              <a:rPr lang="en-US" sz="1600" dirty="0"/>
              <a:t>, Francie, </a:t>
            </a:r>
            <a:r>
              <a:rPr lang="en-US" sz="1600" dirty="0" err="1"/>
              <a:t>Maďarsko</a:t>
            </a:r>
            <a:r>
              <a:rPr lang="en-US" sz="1600" dirty="0"/>
              <a:t>, Benelux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1785" y="2263365"/>
            <a:ext cx="37033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1" y="2432168"/>
            <a:ext cx="3780214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i="1" dirty="0"/>
              <a:t>        Proč Německo?</a:t>
            </a:r>
          </a:p>
          <a:p>
            <a:endParaRPr lang="cs-CZ" sz="1700" dirty="0"/>
          </a:p>
          <a:p>
            <a:r>
              <a:rPr lang="cs-CZ" sz="1700" dirty="0"/>
              <a:t>Schengenský prostor, Dublinské nařízení</a:t>
            </a:r>
          </a:p>
          <a:p>
            <a:r>
              <a:rPr lang="cs-CZ" sz="1700" dirty="0"/>
              <a:t>Silná ekonomika, sociální stát</a:t>
            </a:r>
          </a:p>
          <a:p>
            <a:r>
              <a:rPr lang="cs-CZ" sz="1700" dirty="0"/>
              <a:t>Právní tradice azylu (</a:t>
            </a:r>
            <a:r>
              <a:rPr lang="cs-CZ" sz="1700" dirty="0" err="1"/>
              <a:t>Grundrecht</a:t>
            </a:r>
            <a:r>
              <a:rPr lang="cs-CZ" sz="1700" dirty="0"/>
              <a:t> </a:t>
            </a:r>
            <a:r>
              <a:rPr lang="cs-CZ" sz="1700" dirty="0" err="1"/>
              <a:t>auf</a:t>
            </a:r>
            <a:r>
              <a:rPr lang="cs-CZ" sz="1700" dirty="0"/>
              <a:t> Asyl) </a:t>
            </a:r>
          </a:p>
          <a:p>
            <a:r>
              <a:rPr lang="cs-CZ" sz="1700" dirty="0"/>
              <a:t>Kultura vítání </a:t>
            </a:r>
          </a:p>
          <a:p>
            <a:endParaRPr lang="cs-CZ" sz="1700" dirty="0"/>
          </a:p>
        </p:txBody>
      </p:sp>
      <p:pic>
        <p:nvPicPr>
          <p:cNvPr id="18" name="Zástupný obsah 4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3F442810-DBB1-31CB-980D-DF260B0E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00" y="36395"/>
            <a:ext cx="3422464" cy="3122998"/>
          </a:xfrm>
          <a:prstGeom prst="rect">
            <a:avLst/>
          </a:prstGeom>
        </p:spPr>
      </p:pic>
      <p:pic>
        <p:nvPicPr>
          <p:cNvPr id="15" name="Obrázek 14" descr="Obsah obrázku text, snímek obrazovky, diagram, Vykreslený graf&#10;&#10;Obsah vygenerovaný umělou inteligencí může být nesprávný.">
            <a:extLst>
              <a:ext uri="{FF2B5EF4-FFF2-40B4-BE49-F238E27FC236}">
                <a16:creationId xmlns:a16="http://schemas.microsoft.com/office/drawing/2014/main" id="{70234AD6-5B78-130C-2F58-59FFA9F8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97" y="3429000"/>
            <a:ext cx="3982386" cy="25785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993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/>
              <a:t>Komparace krize z 90. let a krize z 2015/16</a:t>
            </a:r>
          </a:p>
        </p:txBody>
      </p:sp>
      <p:pic>
        <p:nvPicPr>
          <p:cNvPr id="4" name="Obrázek 3" descr="Obsah obrázku text, kruh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DE4F3B17-107D-0676-C5BC-BF6CA7E7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08" y="886705"/>
            <a:ext cx="3594835" cy="2061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AA5C30-23CA-504C-A749-A7FD1F0A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6" y="2996490"/>
            <a:ext cx="7294521" cy="348374"/>
          </a:xfrm>
          <a:prstGeom prst="rect">
            <a:avLst/>
          </a:prstGeom>
        </p:spPr>
      </p:pic>
      <p:pic>
        <p:nvPicPr>
          <p:cNvPr id="7" name="Obrázek 6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CAA69C9-C674-8B39-94A8-374B9FDE3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685" y="3393518"/>
            <a:ext cx="6402630" cy="34644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Lidská tvář, osoba, oblečení, muž&#10;&#10;Obsah vygenerovaný umělou inteligencí může být nesprávný.">
            <a:extLst>
              <a:ext uri="{FF2B5EF4-FFF2-40B4-BE49-F238E27FC236}">
                <a16:creationId xmlns:a16="http://schemas.microsoft.com/office/drawing/2014/main" id="{DC0FE035-5B2E-96BE-2E10-91E7BD20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6" y="921402"/>
            <a:ext cx="3583036" cy="484545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485" y="1602158"/>
            <a:ext cx="4621515" cy="4192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500" dirty="0"/>
              <a:t>     </a:t>
            </a:r>
            <a:r>
              <a:rPr lang="cs-CZ" sz="1600" i="1" dirty="0"/>
              <a:t>Historický kontext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80. léta před sjednocením i po sjednocení až do roku 2007 tvrdá politika vůči migrantům – nefunkční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1993 – azylový kompromis (zúžení základního práva na azyl z r. 1949)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Koalice SPD / Zelení –  zákon o občanství 1999, migrační zákon 2004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Lidská tvář, osoba, úsměv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53197711-82EE-48F3-8942-B588FC94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8" y="650494"/>
            <a:ext cx="3860002" cy="5324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080" y="2031101"/>
            <a:ext cx="3989350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600" i="1" dirty="0"/>
              <a:t>        Angela Merkelová</a:t>
            </a:r>
          </a:p>
          <a:p>
            <a:endParaRPr lang="cs-CZ" sz="1600" dirty="0"/>
          </a:p>
          <a:p>
            <a:r>
              <a:rPr lang="cs-CZ" sz="1600" dirty="0"/>
              <a:t>Německá kancléřka od r. 2005</a:t>
            </a:r>
          </a:p>
          <a:p>
            <a:r>
              <a:rPr lang="cs-CZ" sz="1600" dirty="0"/>
              <a:t>Původ v NDR – vliv na její pozdější rozhodnutí</a:t>
            </a:r>
          </a:p>
          <a:p>
            <a:r>
              <a:rPr lang="cs-CZ" sz="1600" dirty="0"/>
              <a:t>Navazuje na reformy SPD/Zelení</a:t>
            </a:r>
          </a:p>
          <a:p>
            <a:r>
              <a:rPr lang="cs-CZ" sz="1600" dirty="0"/>
              <a:t>2007 – Německo předsedá Radě ministrů EU, v Německu přijaty iniciativy Merkelové</a:t>
            </a:r>
          </a:p>
          <a:p>
            <a:r>
              <a:rPr lang="cs-CZ" sz="1600" dirty="0"/>
              <a:t>2007 – Národní integrační plán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venku, oblečení, osoba, mlha&#10;&#10;Obsah vygenerovaný umělou inteligencí může být nesprávný.">
            <a:extLst>
              <a:ext uri="{FF2B5EF4-FFF2-40B4-BE49-F238E27FC236}">
                <a16:creationId xmlns:a16="http://schemas.microsoft.com/office/drawing/2014/main" id="{E73D20CB-C469-5B88-5BCD-F5190ED9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1" y="2022779"/>
            <a:ext cx="4019464" cy="22609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221" y="1984443"/>
            <a:ext cx="4722779" cy="4192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600" i="1" dirty="0"/>
              <a:t>        Rok 2015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Německo – největší migrace za 20 let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Srpen – kolaps Balkánské trasy =&gt; pozastavení Dublinské povinnosti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prohlášení „My to zvládneme“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Listopad – přijetí 1. azylového balíčku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Změna nálad po útocích o silvestrovské noci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Lidská tvář, osoba, oblečení, venku&#10;&#10;Obsah vygenerovaný umělou inteligencí může být nesprávný.">
            <a:extLst>
              <a:ext uri="{FF2B5EF4-FFF2-40B4-BE49-F238E27FC236}">
                <a16:creationId xmlns:a16="http://schemas.microsoft.com/office/drawing/2014/main" id="{303B0041-BAC6-7589-6A93-8BD954F4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4" y="1984443"/>
            <a:ext cx="4031212" cy="22675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221" y="1984443"/>
            <a:ext cx="4722779" cy="4192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600" dirty="0"/>
              <a:t>        </a:t>
            </a:r>
            <a:r>
              <a:rPr lang="cs-CZ" sz="1600" i="1" dirty="0" err="1"/>
              <a:t>Srhnutí</a:t>
            </a:r>
            <a:endParaRPr lang="cs-CZ" sz="1600" i="1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Spojení normativních zájmů s praktickými potřebami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Důležitá role sjednocení G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Politika Merkelové nelze považovat za jednostranné selhání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396</Words>
  <Application>Microsoft Office PowerPoint</Application>
  <PresentationFormat>Předvádění na obrazovce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Times New Roman</vt:lpstr>
      <vt:lpstr>Office Theme</vt:lpstr>
      <vt:lpstr>Německo a migrační krize 2015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Honzík</dc:creator>
  <cp:keywords/>
  <dc:description>generated using python-pptx</dc:description>
  <cp:lastModifiedBy>Jan Paces</cp:lastModifiedBy>
  <cp:revision>2</cp:revision>
  <dcterms:created xsi:type="dcterms:W3CDTF">2013-01-27T09:14:16Z</dcterms:created>
  <dcterms:modified xsi:type="dcterms:W3CDTF">2025-04-29T04:54:00Z</dcterms:modified>
  <cp:category/>
</cp:coreProperties>
</file>