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296"/>
  </p:normalViewPr>
  <p:slideViewPr>
    <p:cSldViewPr snapToGrid="0">
      <p:cViewPr>
        <p:scale>
          <a:sx n="143" d="100"/>
          <a:sy n="143" d="100"/>
        </p:scale>
        <p:origin x="-1336" y="-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8C8D7-E980-CA27-9455-E480035B2F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D3FAF8-08AB-C98C-AA68-18D05A0D0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1FF434-5631-18D4-11CF-7433D49B6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BF409E-0BCC-45AF-AC1D-26E61345E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850150-745B-C4AE-3267-2431E755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85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845E9-733F-2E96-3AC5-7DB7DDEE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1F127C8-CE12-C324-7F66-3D4E5FA076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BD3A06-F736-6783-B105-2BF3C3B43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18F986-DEE6-AAC2-0C6D-BC7D0CBAE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997562-BBCF-5358-A0A4-C516765CF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238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BA1129B-EB11-6311-8F40-23BF3DC97C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C1860F8-5D0B-AFFB-5948-256322DCF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7E7525-8580-B4D9-C207-91723572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C5B523-AEB3-3131-D741-96E77673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286121-4C97-0C71-8F5C-EFE576477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00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DE746-5E82-2A6D-65D6-DF2AF711F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0325B5-C8C3-6CD4-1BF3-963EC6309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6133C5-982F-11C3-7B14-27B3B9865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DFFC15-72CA-12EC-D126-C54302D1E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B033B0-802B-AEEE-2996-63697258C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03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CAB46-8E81-0029-4701-641A46E43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5D24F7-C623-63CF-FC74-8E19AB1C8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55B384-5516-2CF8-AF91-E2EA8B8B8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5CB062-E707-F67E-4D7B-E5416F695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26F4F6-2A37-84C3-83B6-98518AFCA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743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2D4C1-580F-013C-85F1-FD0142C85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478CF4-208B-10EA-9295-023638B601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C0D723-A7AD-FF90-B015-7E4C453835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4A8BDE-BEBF-0444-AC76-9EA1F75F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60114D-CB9F-B18C-E238-757B903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7E4701-B30D-B7C6-1C44-4F3740ECC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64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698A2-B1F1-5220-2E50-818C15450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B870F6-CE9B-67A8-0151-5067BD81F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7CE900-3ABA-3A7B-94F6-1A20310F28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9F2A37D-4620-92BB-7C4E-53C68CDC1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9A279A-2C49-5BFB-4EB4-9C3169FCF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C52BE1B-970F-7AB5-9101-9097C009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930755E-A032-C35A-7ACD-3725C816E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1F551BF-3001-8C11-A390-C8C49F97A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186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EA3E64-4731-486B-7BB0-C3EBF5BD8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205B063-D5AE-280E-E9BB-2CE70A188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9FC0C0F-F428-562B-9EA9-623D910E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5F7802-8094-21B4-1054-9B822F5B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600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4DA7B4E-3FA6-5E69-201C-6D108A659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2F543E0-AC10-A4B9-0206-A18DC625E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59B5708-9CB8-E2C6-7E6E-D7085E07A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69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4FE8E-9A81-34FB-A32D-7D33B5D51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7AA728-0930-1681-117B-C51ABF3E0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05E5CD2-E6EB-DF07-9242-D777739B9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6CF3A1-2437-810E-3074-C94B47BA0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7C65A0D-1B43-341B-6950-58EBAD914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49444E-89A4-4486-D11E-AF1E63B74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09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347BFE-0166-5990-75FA-39F458CF9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93DC9D4-1F71-B952-8242-71B3266FB4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FDB074-3791-4DB1-712F-12E4B61951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756371-B2D9-537B-A7C6-7D35485F2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B74910-E7A0-09CF-F34C-DCF7D03E6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E50D82-D6E9-2D6F-264B-F4AD53447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3253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3A1DF4A-42AC-9D3F-C36D-6DF266734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128AB77-8731-F95A-1AC8-7CED4E6B96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55970B-50BB-674B-7E4C-9E18687529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3C015-5F7C-4C45-B989-B43C3578B6DE}" type="datetimeFigureOut">
              <a:rPr lang="cs-CZ" smtClean="0"/>
              <a:t>02.05.2023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35DDDE-BCC6-BE3B-CADB-B16211EEA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6C5E21-A356-C24E-4C79-A088FBDF9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5BE81-B188-7444-B5A1-6298932AAC6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9060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22A397E7-BF60-45B2-84C7-B074B76C3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F1A21B-D9A3-29B8-C961-6E32FBE06B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r="23028" b="-1"/>
          <a:stretch/>
        </p:blipFill>
        <p:spPr>
          <a:xfrm>
            <a:off x="4283902" y="10"/>
            <a:ext cx="7908098" cy="6857992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4B817A2-BC23-7518-D5CD-0D4988A757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663" y="1115219"/>
            <a:ext cx="5505449" cy="2387600"/>
          </a:xfrm>
        </p:spPr>
        <p:txBody>
          <a:bodyPr>
            <a:normAutofit/>
          </a:bodyPr>
          <a:lstStyle/>
          <a:p>
            <a:pPr algn="l"/>
            <a:r>
              <a:rPr lang="cs-CZ" sz="5000" b="1">
                <a:solidFill>
                  <a:schemeClr val="bg1"/>
                </a:solidFill>
              </a:rPr>
              <a:t>Osnova DP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8A20A5-8187-2AEE-4E51-854E7399D8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663" y="3902075"/>
            <a:ext cx="5505449" cy="1655762"/>
          </a:xfrm>
        </p:spPr>
        <p:txBody>
          <a:bodyPr>
            <a:normAutofit/>
          </a:bodyPr>
          <a:lstStyle/>
          <a:p>
            <a:pPr algn="l"/>
            <a:r>
              <a:rPr lang="cs-CZ" sz="2000">
                <a:solidFill>
                  <a:schemeClr val="bg1"/>
                </a:solidFill>
              </a:rPr>
              <a:t>Monika Brenišínová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8585" y="3681408"/>
            <a:ext cx="1193482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168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tůl osvětlený sluncem">
            <a:extLst>
              <a:ext uri="{FF2B5EF4-FFF2-40B4-BE49-F238E27FC236}">
                <a16:creationId xmlns:a16="http://schemas.microsoft.com/office/drawing/2014/main" id="{466AE8EA-A54F-39DA-3A40-15B98F05D6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882" b="-1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7F6D5F9-2E03-8A22-BFE8-8F20B1123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>
            <a:normAutofit/>
          </a:bodyPr>
          <a:lstStyle/>
          <a:p>
            <a:r>
              <a:rPr lang="cs-CZ" sz="4000" dirty="0"/>
              <a:t>Závěrečné tipy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A6E556-1D4E-7EB8-6990-6248C6D16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r>
              <a:rPr lang="cs-CZ" sz="2000" dirty="0"/>
              <a:t>Osnova by měla odpovídat vašemu výzkumu, nikoli nikoho jiného, pomáhá vám strukturovat vaši práci a její výsledky, orientace v práci pro čtenáře</a:t>
            </a:r>
          </a:p>
          <a:p>
            <a:r>
              <a:rPr lang="cs-CZ" sz="2000" dirty="0"/>
              <a:t>Odpovídá osnova názvu práce (zkontrolovat titul, cíle práce, klíčová slova, abstrakt)</a:t>
            </a:r>
          </a:p>
          <a:p>
            <a:r>
              <a:rPr lang="cs-CZ" sz="2000" dirty="0"/>
              <a:t>Hierarchizovat informace (důležitost kapitol, stejná/úroveň)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9803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EB339B-E077-5F0C-5861-C37CF57FA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/>
              <a:t>OSNOVA</a:t>
            </a:r>
          </a:p>
        </p:txBody>
      </p:sp>
      <p:grpSp>
        <p:nvGrpSpPr>
          <p:cNvPr id="2057" name="Group 2056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058" name="Rectangle 2057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59" name="Rectangle 2058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0F152A-131A-5D54-9F84-211319EB81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0719" y="2330505"/>
            <a:ext cx="4559425" cy="3979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1700"/>
              <a:t>Osnova DP</a:t>
            </a:r>
          </a:p>
          <a:p>
            <a:pPr lvl="1"/>
            <a:r>
              <a:rPr lang="en-US" sz="1700"/>
              <a:t>Efektivita</a:t>
            </a:r>
          </a:p>
          <a:p>
            <a:pPr lvl="1"/>
            <a:r>
              <a:rPr lang="en-US" sz="1700"/>
              <a:t>uspořádání DP</a:t>
            </a:r>
          </a:p>
          <a:p>
            <a:pPr lvl="1"/>
            <a:r>
              <a:rPr lang="en-US" sz="1700"/>
              <a:t>Průvodce prací, pojmovým aparátem, tématy, strukturou práce a idejemi</a:t>
            </a:r>
          </a:p>
          <a:p>
            <a:pPr lvl="1"/>
            <a:r>
              <a:rPr lang="en-US" sz="1700"/>
              <a:t>Orientace v textu (o co práce usiluje, jak toho chci dosáhnout)</a:t>
            </a:r>
          </a:p>
          <a:p>
            <a:r>
              <a:rPr lang="en-US" sz="1700"/>
              <a:t>Struktura práce (kostra)</a:t>
            </a:r>
          </a:p>
          <a:p>
            <a:pPr lvl="1"/>
            <a:r>
              <a:rPr lang="en-US" sz="1700"/>
              <a:t>Organizovat ideje a text (ideová mapa)</a:t>
            </a:r>
          </a:p>
          <a:p>
            <a:pPr lvl="1"/>
            <a:r>
              <a:rPr lang="en-US" sz="1700"/>
              <a:t>Určit délku textu a jednotlivých kapitol</a:t>
            </a:r>
          </a:p>
          <a:p>
            <a:pPr lvl="1"/>
            <a:r>
              <a:rPr lang="en-US" sz="1700"/>
              <a:t>Vyjádřit výsledky výzkumu</a:t>
            </a:r>
          </a:p>
          <a:p>
            <a:pPr lvl="1"/>
            <a:endParaRPr lang="en-US" sz="1700"/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Rectangle 206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ómo Escribir una Buena Tesis Doctoral? Redacción y Defensa">
            <a:extLst>
              <a:ext uri="{FF2B5EF4-FFF2-40B4-BE49-F238E27FC236}">
                <a16:creationId xmlns:a16="http://schemas.microsoft.com/office/drawing/2014/main" id="{A9E6BDDF-D8CB-3944-503F-42A167494CB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25" r="12118" b="1"/>
          <a:stretch/>
        </p:blipFill>
        <p:spPr bwMode="auto">
          <a:xfrm>
            <a:off x="5977788" y="799352"/>
            <a:ext cx="5425410" cy="525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1108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A4BCDD-2F0A-6B0F-F17B-D8F0C3D13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cs-CZ" sz="3200" b="1" dirty="0">
                <a:solidFill>
                  <a:srgbClr val="FFFFFF"/>
                </a:solidFill>
              </a:rPr>
              <a:t>Jak na to?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AC0B17-41F0-E122-89F8-757CA93244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7698" y="1608667"/>
            <a:ext cx="3421958" cy="4501127"/>
          </a:xfrm>
        </p:spPr>
        <p:txBody>
          <a:bodyPr>
            <a:normAutofit/>
          </a:bodyPr>
          <a:lstStyle/>
          <a:p>
            <a:r>
              <a:rPr lang="cs-CZ" sz="1700"/>
              <a:t>Než se pustíte do práce:</a:t>
            </a:r>
          </a:p>
          <a:p>
            <a:pPr lvl="1"/>
            <a:r>
              <a:rPr lang="cs-CZ" sz="1700"/>
              <a:t>Jaká jsou témata vašeho výzkumu?</a:t>
            </a:r>
          </a:p>
          <a:p>
            <a:pPr lvl="1"/>
            <a:r>
              <a:rPr lang="cs-CZ" sz="1700"/>
              <a:t>Seřadit od všeobecných k jednotlivým</a:t>
            </a:r>
          </a:p>
          <a:p>
            <a:pPr lvl="1"/>
            <a:r>
              <a:rPr lang="cs-CZ" sz="1700"/>
              <a:t>Odpovídá výsledek výzkumu původní hypotéze?</a:t>
            </a:r>
          </a:p>
          <a:p>
            <a:r>
              <a:rPr lang="cs-CZ" sz="1700"/>
              <a:t>Při psaní osnovy:</a:t>
            </a:r>
          </a:p>
          <a:p>
            <a:pPr lvl="1"/>
            <a:r>
              <a:rPr lang="cs-CZ" sz="1700"/>
              <a:t>Odpovídá pořadí kapitol cílům výzkumu?</a:t>
            </a:r>
          </a:p>
          <a:p>
            <a:pPr lvl="1"/>
            <a:r>
              <a:rPr lang="cs-CZ" sz="1700"/>
              <a:t>Odpovídá rozvržení a délka kapitol (teoretická, analytická část)</a:t>
            </a:r>
          </a:p>
          <a:p>
            <a:pPr lvl="1"/>
            <a:r>
              <a:rPr lang="cs-CZ" sz="1700"/>
              <a:t>Odpovídají podkapitoly zařazení do jednotlivých kapitol?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458509-0E2B-96D0-AED6-4A2283FBC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1608667"/>
            <a:ext cx="3421957" cy="4501127"/>
          </a:xfrm>
        </p:spPr>
        <p:txBody>
          <a:bodyPr>
            <a:normAutofit/>
          </a:bodyPr>
          <a:lstStyle/>
          <a:p>
            <a:r>
              <a:rPr lang="cs-CZ" sz="2000"/>
              <a:t>Když už máte osnovu napsanou:</a:t>
            </a:r>
          </a:p>
          <a:p>
            <a:pPr lvl="1"/>
            <a:r>
              <a:rPr lang="cs-CZ" sz="2000"/>
              <a:t>Neopakuji to samé na několika místech?</a:t>
            </a:r>
          </a:p>
          <a:p>
            <a:pPr lvl="1"/>
            <a:r>
              <a:rPr lang="cs-CZ" sz="2000"/>
              <a:t>Nachází se všechna témata výzkumu a analytické nástroje v O?</a:t>
            </a:r>
          </a:p>
          <a:p>
            <a:pPr lvl="1"/>
            <a:r>
              <a:rPr lang="cs-CZ" sz="2000"/>
              <a:t>Má osnova logickou strukturu? Např. zda odpovídají jednotlivé podkapitoly cíli dané kapitoly, mají logické vyústění, sled…</a:t>
            </a:r>
          </a:p>
        </p:txBody>
      </p:sp>
    </p:spTree>
    <p:extLst>
      <p:ext uri="{BB962C8B-B14F-4D97-AF65-F5344CB8AC3E}">
        <p14:creationId xmlns:p14="http://schemas.microsoft.com/office/powerpoint/2010/main" val="3489875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D67E041-3155-7AB8-32E0-7DF88D0F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cs-CZ" sz="5400" b="1" dirty="0"/>
              <a:t>Typické problémy při psaní osnovy</a:t>
            </a:r>
          </a:p>
        </p:txBody>
      </p:sp>
      <p:pic>
        <p:nvPicPr>
          <p:cNvPr id="5" name="Picture 4" descr="Mnoho otazníků na černém pozadí">
            <a:extLst>
              <a:ext uri="{FF2B5EF4-FFF2-40B4-BE49-F238E27FC236}">
                <a16:creationId xmlns:a16="http://schemas.microsoft.com/office/drawing/2014/main" id="{D76AA57C-BCF5-2EBB-50A4-35B81BF87D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8573" r="2" b="2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34FDCF-E15F-B846-D1AD-FA6F763F4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 lnSpcReduction="10000"/>
          </a:bodyPr>
          <a:lstStyle/>
          <a:p>
            <a:r>
              <a:rPr lang="cs-CZ" sz="1500" dirty="0"/>
              <a:t>Víte, čeho chcete dosáhnout, ale nevíte jak? Máte tedy jasno o začátku a konci výzkumu, ale nevíte co bude uprostřed</a:t>
            </a:r>
          </a:p>
          <a:p>
            <a:r>
              <a:rPr lang="cs-CZ" sz="1500" dirty="0"/>
              <a:t>Osnova DP pomáhá organizovat jak výzkum, tak vlastní myšlenky/chaos, intuice</a:t>
            </a:r>
          </a:p>
          <a:p>
            <a:r>
              <a:rPr lang="cs-CZ" sz="1500" dirty="0"/>
              <a:t>Nástroje k psaní osnovy: </a:t>
            </a:r>
          </a:p>
          <a:p>
            <a:pPr lvl="1"/>
            <a:r>
              <a:rPr lang="cs-CZ" sz="1500" dirty="0"/>
              <a:t>Brainstorming - mentální mapy, terénní zápisky, poznámky a konspekty</a:t>
            </a:r>
          </a:p>
          <a:p>
            <a:pPr lvl="1"/>
            <a:r>
              <a:rPr lang="cs-CZ" sz="1500" dirty="0"/>
              <a:t>Porovnání výsledků výzkumu s cíli (některý se nemusí potvrdit, nemáme pro něj data, opomněli jsme jej ve svém výzkumu)</a:t>
            </a:r>
          </a:p>
          <a:p>
            <a:pPr lvl="1"/>
            <a:r>
              <a:rPr lang="cs-CZ" sz="1500" dirty="0"/>
              <a:t>Náčrt osnovy na papíře</a:t>
            </a:r>
          </a:p>
          <a:p>
            <a:pPr lvl="1"/>
            <a:r>
              <a:rPr lang="cs-CZ" sz="1500" dirty="0"/>
              <a:t>Název a počet kapitol odpovídá cílům práce</a:t>
            </a:r>
          </a:p>
          <a:p>
            <a:pPr lvl="1"/>
            <a:r>
              <a:rPr lang="cs-CZ" sz="1500" dirty="0"/>
              <a:t>Názvy kapitol by měly být zajímavé, atraktivní, vztahovat se k cílům práce a cílům jednotlivých kapitol</a:t>
            </a:r>
          </a:p>
          <a:p>
            <a:pPr lvl="1"/>
            <a:r>
              <a:rPr lang="cs-CZ" sz="1500" dirty="0"/>
              <a:t>Inspirujte se osnovami jiným DP na podobné téma</a:t>
            </a:r>
          </a:p>
        </p:txBody>
      </p:sp>
    </p:spTree>
    <p:extLst>
      <p:ext uri="{BB962C8B-B14F-4D97-AF65-F5344CB8AC3E}">
        <p14:creationId xmlns:p14="http://schemas.microsoft.com/office/powerpoint/2010/main" val="157026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EC73F4-A0A6-5282-BFD5-AEF7DAC3B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cs-CZ" sz="3200">
                <a:solidFill>
                  <a:srgbClr val="FFFFFF"/>
                </a:solidFill>
              </a:rPr>
              <a:t>Jednotlivé kroky při psaní osnovy DP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DC3660-4255-C833-DDA4-3CE693B0C9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7698" y="1608667"/>
            <a:ext cx="3421958" cy="4501127"/>
          </a:xfrm>
        </p:spPr>
        <p:txBody>
          <a:bodyPr>
            <a:normAutofit/>
          </a:bodyPr>
          <a:lstStyle/>
          <a:p>
            <a:r>
              <a:rPr lang="cs-CZ" sz="2000"/>
              <a:t>1) Stanovit provizorní názvy</a:t>
            </a:r>
          </a:p>
          <a:p>
            <a:pPr lvl="1"/>
            <a:r>
              <a:rPr lang="cs-CZ" sz="2000"/>
              <a:t>Název práce a cíle výzkumu</a:t>
            </a:r>
          </a:p>
          <a:p>
            <a:pPr lvl="1"/>
            <a:r>
              <a:rPr lang="cs-CZ" sz="2000"/>
              <a:t>Jednotlivé kapitoly: úvod, jednotlivé kapitoly a závěr</a:t>
            </a:r>
          </a:p>
          <a:p>
            <a:pPr lvl="1"/>
            <a:r>
              <a:rPr lang="cs-CZ" sz="2000"/>
              <a:t>Názvy můžeme upravovat v průběhu, měly by odpovídat cíli a metodám práce</a:t>
            </a:r>
          </a:p>
          <a:p>
            <a:endParaRPr lang="cs-CZ" sz="200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22A01B-20AB-6A44-027F-242991E64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1608667"/>
            <a:ext cx="3421957" cy="4501127"/>
          </a:xfrm>
        </p:spPr>
        <p:txBody>
          <a:bodyPr>
            <a:normAutofit/>
          </a:bodyPr>
          <a:lstStyle/>
          <a:p>
            <a:r>
              <a:rPr lang="cs-CZ" sz="2000" dirty="0"/>
              <a:t>1) kapitola – úvod a </a:t>
            </a:r>
            <a:r>
              <a:rPr lang="cs-CZ" sz="2000" dirty="0" err="1"/>
              <a:t>problematizace</a:t>
            </a:r>
            <a:r>
              <a:rPr lang="cs-CZ" sz="2000" dirty="0"/>
              <a:t> předmětu V</a:t>
            </a:r>
          </a:p>
          <a:p>
            <a:r>
              <a:rPr lang="cs-CZ" sz="2000" dirty="0"/>
              <a:t>2) kapitola – současný stav bádání a teoretický rámec (konceptuální rámec V, jak a co se o něm doposud vyzkoumalo)</a:t>
            </a:r>
          </a:p>
          <a:p>
            <a:r>
              <a:rPr lang="cs-CZ" sz="2000" dirty="0"/>
              <a:t>3)kapitola – metodologický rámec (jak budete postupovat při výzkumu)</a:t>
            </a:r>
          </a:p>
          <a:p>
            <a:r>
              <a:rPr lang="cs-CZ" sz="2000" dirty="0"/>
              <a:t>4) kapitola – výzkum a jeho analýza</a:t>
            </a:r>
          </a:p>
          <a:p>
            <a:r>
              <a:rPr lang="cs-CZ" sz="2000" dirty="0"/>
              <a:t>5) závěry</a:t>
            </a:r>
          </a:p>
        </p:txBody>
      </p:sp>
    </p:spTree>
    <p:extLst>
      <p:ext uri="{BB962C8B-B14F-4D97-AF65-F5344CB8AC3E}">
        <p14:creationId xmlns:p14="http://schemas.microsoft.com/office/powerpoint/2010/main" val="3375986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2F2E86-3A77-477E-7D94-ED169B81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endParaRPr lang="cs-CZ" sz="32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035BD5-F9DA-DADD-44E3-255109AA8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7698" y="1608667"/>
            <a:ext cx="3421958" cy="4501127"/>
          </a:xfrm>
        </p:spPr>
        <p:txBody>
          <a:bodyPr>
            <a:normAutofit/>
          </a:bodyPr>
          <a:lstStyle/>
          <a:p>
            <a:r>
              <a:rPr lang="cs-CZ" sz="1600"/>
              <a:t>2) Rozpracovat podrobnosti</a:t>
            </a:r>
          </a:p>
          <a:p>
            <a:pPr lvl="1"/>
            <a:r>
              <a:rPr lang="cs-CZ" sz="1600"/>
              <a:t>Rozpracovat jednotlivé kapitoly</a:t>
            </a:r>
          </a:p>
          <a:p>
            <a:pPr lvl="1"/>
            <a:r>
              <a:rPr lang="cs-CZ" sz="1600"/>
              <a:t>Podkapitoly a jejich sekce – ideálně krátké věty v názvech, o kolo kterých se pak odvíjí obsah</a:t>
            </a:r>
          </a:p>
          <a:p>
            <a:pPr lvl="1"/>
            <a:r>
              <a:rPr lang="cs-CZ" sz="1600"/>
              <a:t>Logické uspořádání, analytické členění práce – organizace myšlenek a výzkumu</a:t>
            </a:r>
          </a:p>
          <a:p>
            <a:pPr lvl="1"/>
            <a:r>
              <a:rPr lang="cs-CZ" sz="1600"/>
              <a:t>Jednotlivé kapitoly nemusí být stejně uspořádány, mít stejný počet kapitol, některé mohou být dlouhé, jiné krátké…</a:t>
            </a:r>
          </a:p>
          <a:p>
            <a:pPr lvl="1"/>
            <a:r>
              <a:rPr lang="cs-CZ" sz="1600"/>
              <a:t>V průběhu psaní se mohou názvy a uspořádání kapitol měnit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B46C4F-9F32-90D3-A3D5-5BBA68628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1608667"/>
            <a:ext cx="3421957" cy="4501127"/>
          </a:xfrm>
        </p:spPr>
        <p:txBody>
          <a:bodyPr>
            <a:normAutofit/>
          </a:bodyPr>
          <a:lstStyle/>
          <a:p>
            <a:r>
              <a:rPr lang="cs-CZ" sz="2000"/>
              <a:t>Kapitola „bezpečnost ve venezuelské společnosti“</a:t>
            </a:r>
          </a:p>
          <a:p>
            <a:pPr lvl="1"/>
            <a:r>
              <a:rPr lang="cs-CZ" sz="2000"/>
              <a:t>Bezpečnost jako pocit bezpečí</a:t>
            </a:r>
          </a:p>
          <a:p>
            <a:pPr lvl="1"/>
            <a:r>
              <a:rPr lang="cs-CZ" sz="2000"/>
              <a:t>Bezpečnost jako kontrola společnosti</a:t>
            </a:r>
          </a:p>
          <a:p>
            <a:pPr lvl="1"/>
            <a:r>
              <a:rPr lang="cs-CZ" sz="2000"/>
              <a:t>Mechanismy disciplinace a subjektivizace u dětí atp…</a:t>
            </a:r>
          </a:p>
        </p:txBody>
      </p:sp>
    </p:spTree>
    <p:extLst>
      <p:ext uri="{BB962C8B-B14F-4D97-AF65-F5344CB8AC3E}">
        <p14:creationId xmlns:p14="http://schemas.microsoft.com/office/powerpoint/2010/main" val="2106230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Guia Estructura Tesis Doctoral Indice | PDF">
            <a:extLst>
              <a:ext uri="{FF2B5EF4-FFF2-40B4-BE49-F238E27FC236}">
                <a16:creationId xmlns:a16="http://schemas.microsoft.com/office/drawing/2014/main" id="{487E1D06-CD51-9F04-2451-748AD378A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67150" y="457200"/>
            <a:ext cx="44577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690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8982F15-55A3-E981-3FF9-37E45089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cs-CZ" sz="3200">
                <a:solidFill>
                  <a:srgbClr val="FFFFFF"/>
                </a:solidFill>
              </a:rPr>
              <a:t>Příklad osnovy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230475-F844-701F-9B1C-0FDF2DC8B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47698" y="1608667"/>
            <a:ext cx="3421958" cy="4501127"/>
          </a:xfrm>
        </p:spPr>
        <p:txBody>
          <a:bodyPr>
            <a:normAutofit/>
          </a:bodyPr>
          <a:lstStyle/>
          <a:p>
            <a:r>
              <a:rPr lang="cs-CZ" sz="1400" b="1"/>
              <a:t>Úvod</a:t>
            </a:r>
            <a:r>
              <a:rPr lang="cs-CZ" sz="1400"/>
              <a:t>  </a:t>
            </a:r>
          </a:p>
          <a:p>
            <a:pPr lvl="1"/>
            <a:r>
              <a:rPr lang="cs-CZ" sz="1400"/>
              <a:t>Cíl, předmět a úkoly práce.  </a:t>
            </a:r>
          </a:p>
          <a:p>
            <a:pPr lvl="1"/>
            <a:r>
              <a:rPr lang="cs-CZ" sz="1400"/>
              <a:t>Zdůvodnění výzkumu a jeho význam.  </a:t>
            </a:r>
          </a:p>
          <a:p>
            <a:pPr lvl="1"/>
            <a:r>
              <a:rPr lang="cs-CZ" sz="1400"/>
              <a:t>Přínos práce. </a:t>
            </a:r>
          </a:p>
          <a:p>
            <a:r>
              <a:rPr lang="cs-CZ" sz="1400" b="1"/>
              <a:t>Kapitola I. Kontextualizace problému</a:t>
            </a:r>
          </a:p>
          <a:p>
            <a:pPr lvl="1"/>
            <a:r>
              <a:rPr lang="cs-CZ" sz="1400"/>
              <a:t>Představení tématu a problému (Popište jej jasně a podrobně, nezapomeňte, že se jedná o hlavní přínos vašeho výzkumu).  </a:t>
            </a:r>
          </a:p>
          <a:p>
            <a:pPr lvl="1"/>
            <a:r>
              <a:rPr lang="cs-CZ" sz="1400"/>
              <a:t>Formulace problému (výzkumná otázka)  </a:t>
            </a:r>
          </a:p>
          <a:p>
            <a:pPr lvl="1"/>
            <a:r>
              <a:rPr lang="cs-CZ" sz="1400"/>
              <a:t>Zdůvodnění výzkumu (Důvod výběru tématu/problému, očekávaný přínos studie k řešení nastoleného problému).</a:t>
            </a:r>
          </a:p>
          <a:p>
            <a:pPr lvl="1"/>
            <a:r>
              <a:rPr lang="cs-CZ" sz="1400"/>
              <a:t>Cíle výzkumu (jeden obecný a několik konkrétních). 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DD45729-A072-DEB8-7C0C-CFB2DB1B3F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1608667"/>
            <a:ext cx="3421957" cy="4501127"/>
          </a:xfrm>
        </p:spPr>
        <p:txBody>
          <a:bodyPr>
            <a:normAutofit/>
          </a:bodyPr>
          <a:lstStyle/>
          <a:p>
            <a:r>
              <a:rPr lang="cs-CZ" sz="1100" b="1"/>
              <a:t>Kapitola II. Teoretický a referenční rámec</a:t>
            </a:r>
          </a:p>
          <a:p>
            <a:pPr lvl="1"/>
            <a:r>
              <a:rPr lang="cs-CZ" sz="1100"/>
              <a:t>Teoretická a konceptuální východiska. </a:t>
            </a:r>
          </a:p>
          <a:p>
            <a:pPr lvl="1"/>
            <a:r>
              <a:rPr lang="cs-CZ" sz="1100"/>
              <a:t>Poznatky vztahující se k předmětu studie. </a:t>
            </a:r>
          </a:p>
          <a:p>
            <a:r>
              <a:rPr lang="cs-CZ" sz="1100" b="1"/>
              <a:t>Kapitola III. Stav řešené otázky</a:t>
            </a:r>
          </a:p>
          <a:p>
            <a:pPr lvl="1"/>
            <a:r>
              <a:rPr lang="cs-CZ" sz="1100"/>
              <a:t>Jedna z nejdůležitějších kapitol, protože je nutné popsat, jak se k problému přistupovalo před výzkumem, a vědět, jaké teoretické a konceptuální nástroje můžete použít jako oporu při práci.</a:t>
            </a:r>
          </a:p>
          <a:p>
            <a:pPr lvl="1"/>
            <a:r>
              <a:rPr lang="cs-CZ" sz="1100"/>
              <a:t>Poukázat na bibliografické údaje, obecný cíl nebo problém, použité nástroje sběru a závěry.</a:t>
            </a:r>
          </a:p>
          <a:p>
            <a:r>
              <a:rPr lang="cs-CZ" sz="1100" b="1"/>
              <a:t>Kapitola IV. Metodologický rámec</a:t>
            </a:r>
          </a:p>
          <a:p>
            <a:pPr lvl="1"/>
            <a:r>
              <a:rPr lang="cs-CZ" sz="1100"/>
              <a:t>Typ a přístup výzkumu.  </a:t>
            </a:r>
          </a:p>
          <a:p>
            <a:pPr lvl="1"/>
            <a:r>
              <a:rPr lang="cs-CZ" sz="1100"/>
              <a:t>Zdroje informací.  </a:t>
            </a:r>
          </a:p>
          <a:p>
            <a:pPr lvl="1"/>
            <a:r>
              <a:rPr lang="cs-CZ" sz="1100"/>
              <a:t>Technika sběru a analýzy dat.  </a:t>
            </a:r>
          </a:p>
          <a:p>
            <a:pPr lvl="1"/>
            <a:r>
              <a:rPr lang="cs-CZ" sz="1100"/>
              <a:t>Proměnné  </a:t>
            </a:r>
          </a:p>
          <a:p>
            <a:pPr lvl="1"/>
            <a:r>
              <a:rPr lang="cs-CZ" sz="1100"/>
              <a:t>Postup výzkumu (Tato část je důležitá, protože popisuje krok za krokem postup, kterým jste dospěli k výsledkům. Od toho, jak byly navrženy nástroje, jak byly použity, jak byla data analyzována atd.) </a:t>
            </a:r>
          </a:p>
          <a:p>
            <a:pPr lvl="1"/>
            <a:endParaRPr lang="cs-CZ" sz="1100"/>
          </a:p>
        </p:txBody>
      </p:sp>
    </p:spTree>
    <p:extLst>
      <p:ext uri="{BB962C8B-B14F-4D97-AF65-F5344CB8AC3E}">
        <p14:creationId xmlns:p14="http://schemas.microsoft.com/office/powerpoint/2010/main" val="12819365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3F9FF61-29CD-9421-6894-4593BD408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endParaRPr lang="cs-CZ" sz="320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745419-2020-FD14-9331-FB884B4DC9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11120" y="717176"/>
            <a:ext cx="3758536" cy="6140823"/>
          </a:xfrm>
        </p:spPr>
        <p:txBody>
          <a:bodyPr>
            <a:normAutofit/>
          </a:bodyPr>
          <a:lstStyle/>
          <a:p>
            <a:r>
              <a:rPr lang="cs-CZ" sz="1100" b="1" dirty="0"/>
              <a:t>Kapitola V. Prezentace výsledků</a:t>
            </a:r>
          </a:p>
          <a:p>
            <a:pPr lvl="1"/>
            <a:r>
              <a:rPr lang="cs-CZ" sz="1100" dirty="0"/>
              <a:t>Tento bod může obsahovat jednu nebo více kapitol v závislosti na výzkumu, důležité je věnovat potřebné stránky podrobnému popisu všech zjištění studie.</a:t>
            </a:r>
          </a:p>
          <a:p>
            <a:pPr lvl="1"/>
            <a:r>
              <a:rPr lang="cs-CZ" sz="1100" dirty="0"/>
              <a:t>Zde byste měli zařadit grafy, tabulky, schémata, mapy atd. na podporu své prezentace.</a:t>
            </a:r>
          </a:p>
          <a:p>
            <a:pPr lvl="1"/>
            <a:r>
              <a:rPr lang="cs-CZ" sz="1100" dirty="0"/>
              <a:t>Výsledky můžete prezentovat následujícím způsobem:</a:t>
            </a:r>
          </a:p>
          <a:p>
            <a:pPr lvl="2"/>
            <a:r>
              <a:rPr lang="cs-CZ" sz="1100" dirty="0"/>
              <a:t>Pro každý použitý nástroj nebo metodu.  </a:t>
            </a:r>
          </a:p>
          <a:p>
            <a:pPr lvl="2"/>
            <a:r>
              <a:rPr lang="cs-CZ" sz="1100" dirty="0"/>
              <a:t>Pro každou kategorii studie, pokud byly kategorie definovány na začátku výzkumu.  </a:t>
            </a:r>
          </a:p>
          <a:p>
            <a:pPr lvl="2"/>
            <a:r>
              <a:rPr lang="cs-CZ" sz="1100" dirty="0"/>
              <a:t>Pro každý specifický cíl.  </a:t>
            </a:r>
          </a:p>
          <a:p>
            <a:pPr lvl="2"/>
            <a:r>
              <a:rPr lang="cs-CZ" sz="1100" dirty="0"/>
              <a:t>Podle systematizace problému.  </a:t>
            </a:r>
          </a:p>
          <a:p>
            <a:pPr lvl="2"/>
            <a:r>
              <a:rPr lang="cs-CZ" sz="1100" dirty="0"/>
              <a:t>Pro každou hypotézu nastíněnou ve studii.  </a:t>
            </a:r>
          </a:p>
          <a:p>
            <a:pPr lvl="2"/>
            <a:r>
              <a:rPr lang="cs-CZ" sz="1100" dirty="0"/>
              <a:t>Podle kroků definovaných v předchozí kapitole (Postup). </a:t>
            </a:r>
          </a:p>
          <a:p>
            <a:endParaRPr lang="cs-CZ" sz="11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04DB122-A4B7-C1FE-EB75-622C0B685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645459"/>
            <a:ext cx="3421957" cy="5464335"/>
          </a:xfrm>
        </p:spPr>
        <p:txBody>
          <a:bodyPr>
            <a:normAutofit/>
          </a:bodyPr>
          <a:lstStyle/>
          <a:p>
            <a:r>
              <a:rPr lang="cs-CZ" sz="1300" b="1" dirty="0"/>
              <a:t>Kapitola VI. Analýza a diskuse výsledků </a:t>
            </a:r>
          </a:p>
          <a:p>
            <a:pPr lvl="1"/>
            <a:r>
              <a:rPr lang="cs-CZ" sz="1300" dirty="0"/>
              <a:t>V této kapitole máte možnost říci, co získané výsledky znamenají, a konfrontovat je s teorií i předchozími výzkumy.</a:t>
            </a:r>
          </a:p>
          <a:p>
            <a:pPr lvl="1"/>
            <a:r>
              <a:rPr lang="cs-CZ" sz="1300" dirty="0"/>
              <a:t>Můžete doplnit nebo vyvrátit stanoviska jiných autorů; přijmout nebo zamítnout vaše hypotézy; ověřit splnění vašich cílů; a hlavně popsat, proč je váš výzkum relevantní pro vaši oblast studia a jak přispívá k řešení zvoleného problému.</a:t>
            </a:r>
          </a:p>
          <a:p>
            <a:r>
              <a:rPr lang="cs-CZ" sz="1300" b="1" dirty="0"/>
              <a:t> Kapitola VII. Závěry</a:t>
            </a:r>
          </a:p>
          <a:p>
            <a:pPr lvl="1"/>
            <a:r>
              <a:rPr lang="cs-CZ" sz="1300" dirty="0"/>
              <a:t>Jsou vypracovány v souladu s cíli?</a:t>
            </a:r>
          </a:p>
          <a:p>
            <a:pPr lvl="1"/>
            <a:r>
              <a:rPr lang="cs-CZ" sz="1300" dirty="0"/>
              <a:t>Hlavní úspěchy dosažené v práci</a:t>
            </a:r>
          </a:p>
          <a:p>
            <a:pPr lvl="1"/>
            <a:r>
              <a:rPr lang="cs-CZ" sz="1300" dirty="0"/>
              <a:t>Přínos studie</a:t>
            </a:r>
          </a:p>
          <a:p>
            <a:pPr lvl="1"/>
            <a:r>
              <a:rPr lang="cs-CZ" sz="1300" dirty="0"/>
              <a:t>Formulace plánů na další výzkum, můžete popsat nový teoretický nebo metodologický přístup, atd.</a:t>
            </a:r>
          </a:p>
          <a:p>
            <a:pPr lvl="1"/>
            <a:r>
              <a:rPr lang="cs-CZ" sz="1300" dirty="0"/>
              <a:t>Jinými slovy, </a:t>
            </a:r>
            <a:r>
              <a:rPr lang="cs-CZ" sz="1300" b="1" dirty="0"/>
              <a:t>toto je vaše příležitost ukázat váš výzkum a jeho výsledky</a:t>
            </a:r>
            <a:r>
              <a:rPr lang="cs-CZ" sz="13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4586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940</Words>
  <Application>Microsoft Macintosh PowerPoint</Application>
  <PresentationFormat>Širokoúhlá obrazovka</PresentationFormat>
  <Paragraphs>100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Osnova DP</vt:lpstr>
      <vt:lpstr>OSNOVA</vt:lpstr>
      <vt:lpstr>Jak na to?</vt:lpstr>
      <vt:lpstr>Typické problémy při psaní osnovy</vt:lpstr>
      <vt:lpstr>Jednotlivé kroky při psaní osnovy DP</vt:lpstr>
      <vt:lpstr>Prezentace aplikace PowerPoint</vt:lpstr>
      <vt:lpstr>Prezentace aplikace PowerPoint</vt:lpstr>
      <vt:lpstr>Příklad osnovy</vt:lpstr>
      <vt:lpstr>Prezentace aplikace PowerPoint</vt:lpstr>
      <vt:lpstr>Závěrečné tipy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Osnova DP</dc:title>
  <dc:creator>Brenišínová, Monika</dc:creator>
  <cp:lastModifiedBy>Brenišínová, Monika</cp:lastModifiedBy>
  <cp:revision>4</cp:revision>
  <dcterms:created xsi:type="dcterms:W3CDTF">2023-05-02T06:25:56Z</dcterms:created>
  <dcterms:modified xsi:type="dcterms:W3CDTF">2023-05-02T08:19:09Z</dcterms:modified>
</cp:coreProperties>
</file>