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6" r:id="rId4"/>
    <p:sldId id="258" r:id="rId5"/>
    <p:sldId id="276" r:id="rId6"/>
    <p:sldId id="269" r:id="rId7"/>
    <p:sldId id="277" r:id="rId8"/>
    <p:sldId id="263" r:id="rId9"/>
    <p:sldId id="274" r:id="rId10"/>
    <p:sldId id="259" r:id="rId11"/>
    <p:sldId id="260" r:id="rId12"/>
    <p:sldId id="267" r:id="rId13"/>
    <p:sldId id="261" r:id="rId14"/>
    <p:sldId id="262" r:id="rId15"/>
    <p:sldId id="271" r:id="rId16"/>
    <p:sldId id="268" r:id="rId17"/>
    <p:sldId id="272" r:id="rId18"/>
    <p:sldId id="278" r:id="rId19"/>
    <p:sldId id="273" r:id="rId20"/>
    <p:sldId id="270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44" autoAdjust="0"/>
  </p:normalViewPr>
  <p:slideViewPr>
    <p:cSldViewPr snapToGrid="0">
      <p:cViewPr varScale="1">
        <p:scale>
          <a:sx n="75" d="100"/>
          <a:sy n="75" d="100"/>
        </p:scale>
        <p:origin x="77" y="384"/>
      </p:cViewPr>
      <p:guideLst/>
    </p:cSldViewPr>
  </p:slideViewPr>
  <p:outlineViewPr>
    <p:cViewPr>
      <p:scale>
        <a:sx n="33" d="100"/>
        <a:sy n="33" d="100"/>
      </p:scale>
      <p:origin x="0" y="-158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6FAEF-7ADE-418E-9645-A99842024D87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B1ACC-7A7B-49C3-837B-C535F5D5C2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32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as.ujc.cas.cz/archiv.php?vol=65#h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Tato prezentace je určena hlavně – ale nejen - jako pomůcka k četbě zadaného textu, proto je třeba mít tento text při ruce. Nezodpovíme tu asi všechny otázky, možná</a:t>
            </a:r>
            <a:r>
              <a:rPr lang="cs-CZ" baseline="0" dirty="0"/>
              <a:t> přidáme naopak některé další. Ukáže se totiž mnohde, že škatulky nejsou vždy řešením a že na otázku typu „Kam patří to a to?“ nelze vždy najít jednoznačnou odpověď. Často jde o hledisko, z jakého se na věci díváme.  Bylo by to dobré prodiskutovat v debatě, ale snad to zvládneme i takto. Zároveň lze tyto poznámky brát i jako doplněk k výkladu o znacích a sémiotických principech v jazyce. (Opět – doplnění k výkladu autorů této kapitoly.)</a:t>
            </a:r>
          </a:p>
          <a:p>
            <a:r>
              <a:rPr lang="cs-CZ" baseline="0" dirty="0"/>
              <a:t>V závěru je několik her s jazykem a znakovými systémy – na příkladu básní-kaligramů, resp. „</a:t>
            </a:r>
            <a:r>
              <a:rPr lang="cs-CZ" baseline="0" dirty="0" err="1"/>
              <a:t>antikódů</a:t>
            </a:r>
            <a:r>
              <a:rPr lang="cs-CZ" baseline="0" dirty="0"/>
              <a:t>“.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1ACC-7A7B-49C3-837B-C535F5D5C2C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95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Nejdřív obvykle zmíníme to, co je nám bližší či směřuje k nám; nejdřív zmiňujeme člověka a až poté zvíře nebo věc, nejdřív věci pozitivní a až pak negativní. </a:t>
            </a:r>
          </a:p>
          <a:p>
            <a:r>
              <a:rPr lang="cs-CZ" dirty="0"/>
              <a:t>Jde o fixovaná </a:t>
            </a:r>
            <a:r>
              <a:rPr lang="cs-CZ" dirty="0" smtClean="0"/>
              <a:t>(</a:t>
            </a:r>
            <a:r>
              <a:rPr lang="cs-CZ" dirty="0" err="1" smtClean="0"/>
              <a:t>frazeologizovaná</a:t>
            </a:r>
            <a:r>
              <a:rPr lang="cs-CZ" dirty="0"/>
              <a:t>) podvojná spojení, v češtině bychom našli jiná (přemýšlejme</a:t>
            </a:r>
            <a:r>
              <a:rPr lang="cs-CZ" dirty="0" smtClean="0"/>
              <a:t>).</a:t>
            </a:r>
          </a:p>
          <a:p>
            <a:r>
              <a:rPr lang="cs-CZ" dirty="0" smtClean="0"/>
              <a:t>Tu a tam, sem a tam, to a ono, člověk a pes, teď anebo nikdy,</a:t>
            </a:r>
            <a:r>
              <a:rPr lang="cs-CZ" baseline="0" dirty="0" smtClean="0"/>
              <a:t> ber nebo nech být…?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1ACC-7A7B-49C3-837B-C535F5D5C2C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931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Jistě znáte kaligramy – v takových básních má výpovědní hodnotu (resp. podílí se na realizaci smyslu) nejen to napsané, tedy „konvenční“ (</a:t>
            </a:r>
            <a:r>
              <a:rPr lang="cs-CZ" dirty="0" smtClean="0"/>
              <a:t>vzhledem </a:t>
            </a:r>
            <a:r>
              <a:rPr lang="cs-CZ" dirty="0"/>
              <a:t>ke skutečnosti </a:t>
            </a:r>
            <a:r>
              <a:rPr lang="cs-CZ" dirty="0" smtClean="0"/>
              <a:t>arbitrární</a:t>
            </a:r>
            <a:r>
              <a:rPr lang="cs-CZ" dirty="0"/>
              <a:t>) slova konstruující „nekonvenční“ sdělení, ale i forma slov, tvar písmen, uskupování písmen a slov na prostoru stránky tak, aby to vše tvořilo obrazce (ikony). Sdělení je pak tvořeno dvojím různým kódem – </a:t>
            </a:r>
            <a:r>
              <a:rPr lang="cs-CZ" dirty="0" smtClean="0"/>
              <a:t>prostorově-obrazovým </a:t>
            </a:r>
            <a:r>
              <a:rPr lang="cs-CZ" dirty="0"/>
              <a:t>a jazykovým.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1ACC-7A7B-49C3-837B-C535F5D5C2C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48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Petr Nikl tvoří často zajímavé výtvarně-jazykové (někdy i hudební) hříčky, zde – jako v kaligramech, ale na ploše jediného slova – píše příslušné výrazy (páv, měsíc) tak, aby grafika realizovala zjednodušenou podobu objektu, jeho </a:t>
            </a:r>
            <a:r>
              <a:rPr lang="cs-CZ" dirty="0" smtClean="0"/>
              <a:t>tvar, typickou část </a:t>
            </a:r>
            <a:r>
              <a:rPr lang="cs-CZ" dirty="0"/>
              <a:t>(paví ocas, srpek měsíce).</a:t>
            </a:r>
          </a:p>
          <a:p>
            <a:r>
              <a:rPr lang="cs-CZ" dirty="0"/>
              <a:t>Je to vlastně obrázek i slovo zároveň: ikon, symbol – ztvárnění arbitrárního pojmenování se zřetelem k reálné podobě označovaného.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1ACC-7A7B-49C3-837B-C535F5D5C2C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369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Tato sdělení - v duchu konkrétní poezie 60. let -  mají specifický význam filosofický, opět tu hraje roli umístění slov a grafických znaků (písmen aj.) na ploše stránky.  </a:t>
            </a:r>
            <a:r>
              <a:rPr lang="cs-CZ" dirty="0" err="1" smtClean="0"/>
              <a:t>Antikódy</a:t>
            </a:r>
            <a:r>
              <a:rPr lang="cs-CZ" baseline="0" dirty="0" smtClean="0"/>
              <a:t> V. Havla. 1964. </a:t>
            </a:r>
            <a:r>
              <a:rPr lang="cs-CZ" dirty="0" smtClean="0"/>
              <a:t>Slovo </a:t>
            </a:r>
            <a:r>
              <a:rPr lang="cs-CZ" dirty="0"/>
              <a:t>VPŘED ve svém opakování v prostoru vytváří kruh, slovo SVOBODA je napsáno čtyřikrát tak, že jednotlivé výrazy utvářejí </a:t>
            </a:r>
            <a:r>
              <a:rPr lang="cs-CZ" dirty="0" smtClean="0"/>
              <a:t>obdélník - stylizovanou </a:t>
            </a:r>
            <a:r>
              <a:rPr lang="cs-CZ" dirty="0"/>
              <a:t>mříž, a člověk? To je vlastně rébus, jednotlivé části tohoto slova (a slovo koresponduje s pojmem a fenoménem) jsou „rozprsknuty“ do prostoru plného čísel, značek pro paragrafy, procenta apod. Sdělení to nese víceméně evidentní…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1ACC-7A7B-49C3-837B-C535F5D5C2C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20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 interpretaci dvou experimentálních / konkrétních básní Dany Konečné na téma Já a ty (vzniklých v 60. letech 20. století) se prosím pokuste sami. Indexy? Ikony? Symboly? Není to vůbec jednoduché. Ale smysl sdělení je zřejmý. Díky za pozornost! I. V.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1ACC-7A7B-49C3-837B-C535F5D5C2C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442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1ACC-7A7B-49C3-837B-C535F5D5C2C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Mluvili</a:t>
            </a:r>
            <a:r>
              <a:rPr lang="cs-CZ" baseline="0" dirty="0"/>
              <a:t> jsme už o komunikaci a komunikačních / znakových systémech. Mělo by být ještě určitě řečeno, že komunikační systém, a jazyk zvlášť,  plní dvě základní funkce (kromě mnoha dalších): je nejen základem </a:t>
            </a:r>
            <a:r>
              <a:rPr lang="cs-CZ" b="1" baseline="0" dirty="0"/>
              <a:t>komunikace</a:t>
            </a:r>
            <a:r>
              <a:rPr lang="cs-CZ" baseline="0" dirty="0"/>
              <a:t>, ale opírá se o něj zároveň lidská </a:t>
            </a:r>
            <a:r>
              <a:rPr lang="cs-CZ" b="1" baseline="0" dirty="0" err="1"/>
              <a:t>kognitivita</a:t>
            </a:r>
            <a:r>
              <a:rPr lang="cs-CZ" baseline="0" dirty="0"/>
              <a:t>, myšlení, utváření </a:t>
            </a:r>
            <a:r>
              <a:rPr lang="cs-CZ" baseline="0" dirty="0" smtClean="0"/>
              <a:t>pojmů, paměť aj. </a:t>
            </a:r>
            <a:r>
              <a:rPr lang="cs-CZ" baseline="0" dirty="0"/>
              <a:t>K tomu – ke kognitivní bázi jazyka ve smyslu základního pojmového systému - se vztahuje tento text. </a:t>
            </a:r>
          </a:p>
          <a:p>
            <a:r>
              <a:rPr lang="cs-CZ" baseline="0" dirty="0"/>
              <a:t>Začíná u typů znaků – a víme, jaké rozlišuje. Na grafu dole je u každého typu znaku naznačen vztah formy a významu (šipkami i charakteristikou): je to věcná souvislost (u indexu), podobnost (u ikonu)  a konvenčnost (u symbolu). Říká se, že „nejprimitivnějším“ znakem je index, </a:t>
            </a:r>
            <a:r>
              <a:rPr lang="cs-CZ" baseline="0" dirty="0" smtClean="0"/>
              <a:t>jiní </a:t>
            </a:r>
            <a:r>
              <a:rPr lang="cs-CZ" baseline="0" dirty="0"/>
              <a:t>tvrdí, že ikon. Jsou nějaké argumenty pro ten i onen výklad? (Viz i další slidy a úkoly.) Mimochodem: i zvířata jsou schopna chápat význam </a:t>
            </a:r>
            <a:r>
              <a:rPr lang="cs-CZ" baseline="0" dirty="0" err="1"/>
              <a:t>indexikálních</a:t>
            </a:r>
            <a:r>
              <a:rPr lang="cs-CZ" baseline="0" dirty="0"/>
              <a:t> znaků. Srov. komunikace se psem: přinesení vodítka znamená / zastupuje procházku. Pes tomu rozumí: radostně štěká, vrtí ocasem a skáče. To je i pro jeho pána znamením – indexem – toho, že je pes spokojený. Dále – příklady z textu. Důležité – je třeba rozlišovat komunikaci zvířat mezi sebou a komunikaci zvířete s člověkem. (O komunikaci zvířat a o rozdílech mezi „jazyky“ zvířat a přirozenými jazyky lidskými srov. </a:t>
            </a:r>
            <a:r>
              <a:rPr lang="cs-CZ" baseline="0" dirty="0" err="1"/>
              <a:t>Salzmann</a:t>
            </a:r>
            <a:r>
              <a:rPr lang="cs-CZ" baseline="0" dirty="0"/>
              <a:t> – text zadaný napříště.)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1ACC-7A7B-49C3-837B-C535F5D5C2C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66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Všechny naznačené typy znaků se uplatňují i v přirozeném jazyce. Zamyslíme-li se nad jazykem</a:t>
            </a:r>
            <a:r>
              <a:rPr lang="cs-CZ" baseline="0" dirty="0"/>
              <a:t> z hlediska sémiotiky (jak to právě děláme), můžeme přijít na zajímavé věci. (A to v souvislosti s jazyky </a:t>
            </a:r>
            <a:r>
              <a:rPr lang="cs-CZ" baseline="0" dirty="0" err="1"/>
              <a:t>mluveně</a:t>
            </a:r>
            <a:r>
              <a:rPr lang="cs-CZ" baseline="0" dirty="0"/>
              <a:t>-psanými i znakovými.)</a:t>
            </a:r>
          </a:p>
          <a:p>
            <a:r>
              <a:rPr lang="cs-CZ" baseline="0" dirty="0"/>
              <a:t>Základem přirozených jazyků je </a:t>
            </a:r>
            <a:r>
              <a:rPr lang="cs-CZ" b="1" baseline="0" dirty="0" err="1"/>
              <a:t>symbolicita</a:t>
            </a:r>
            <a:r>
              <a:rPr lang="cs-CZ" baseline="0" dirty="0"/>
              <a:t> – tedy </a:t>
            </a:r>
            <a:r>
              <a:rPr lang="cs-CZ" b="1" baseline="0" dirty="0"/>
              <a:t>konvenční</a:t>
            </a:r>
            <a:r>
              <a:rPr lang="cs-CZ" baseline="0" dirty="0"/>
              <a:t> spojení formy a významu. </a:t>
            </a:r>
          </a:p>
          <a:p>
            <a:r>
              <a:rPr lang="cs-CZ" baseline="0" dirty="0"/>
              <a:t>V rámci jazyků jako primárně symbolických systémů však můžeme najít i </a:t>
            </a:r>
            <a:r>
              <a:rPr lang="cs-CZ" b="1" baseline="0" dirty="0"/>
              <a:t>indexy</a:t>
            </a:r>
            <a:r>
              <a:rPr lang="cs-CZ" baseline="0" dirty="0"/>
              <a:t> (ukazování, přímé odkazování na realitu, princip já – tady – teď) a </a:t>
            </a:r>
            <a:r>
              <a:rPr lang="cs-CZ" b="1" baseline="0" dirty="0"/>
              <a:t>ikony</a:t>
            </a:r>
            <a:r>
              <a:rPr lang="cs-CZ" baseline="0" dirty="0"/>
              <a:t> (napodobování – u imitativních citoslovcí, kopírování reálného řádu věcí jejich pořadím ve větě apod.).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1ACC-7A7B-49C3-837B-C535F5D5C2C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15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Indexiikalita</a:t>
            </a:r>
            <a:r>
              <a:rPr lang="cs-CZ" dirty="0"/>
              <a:t> se projevuje v jazyce mnoha způsoby.</a:t>
            </a:r>
          </a:p>
          <a:p>
            <a:r>
              <a:rPr lang="cs-CZ" dirty="0"/>
              <a:t>Pokud máte problémy</a:t>
            </a:r>
            <a:r>
              <a:rPr lang="cs-CZ" baseline="0" dirty="0"/>
              <a:t> s porozuměním, např. s terminologií, najděte si prosím inkriminovaný výraz – např. deixe – </a:t>
            </a:r>
            <a:r>
              <a:rPr lang="cs-CZ" baseline="0" dirty="0" smtClean="0"/>
              <a:t>třeba </a:t>
            </a:r>
            <a:r>
              <a:rPr lang="cs-CZ" baseline="0" dirty="0"/>
              <a:t>v Novém encyklopedickém slovníku: https://www.czechency.org/slovnik/DEIXE</a:t>
            </a:r>
          </a:p>
          <a:p>
            <a:r>
              <a:rPr lang="cs-CZ" baseline="0" dirty="0"/>
              <a:t>Je dobré si tyto návyky osvojit od začátku. V NESČ jsou výborné výklady.</a:t>
            </a:r>
          </a:p>
          <a:p>
            <a:r>
              <a:rPr lang="cs-CZ" baseline="0" dirty="0"/>
              <a:t>A jsou tam ostatně vyloženy i typy znaků atd. (viz také minulá prezentace), vyhledávání je vyloženo v úvodu (a je intuitivní, možné jsou prokliky).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1ACC-7A7B-49C3-837B-C535F5D5C2C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26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1ACC-7A7B-49C3-837B-C535F5D5C2C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478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Dvojí chápání symbolu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1ACC-7A7B-49C3-837B-C535F5D5C2C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677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Možná se na přiřazení vždycky neshodneme. Někde je to jednoznačné (zamrzlá okna – index, signál toho, že je či nedávno byl venku mráz, stejně tak plačící miminko – </a:t>
            </a:r>
            <a:r>
              <a:rPr lang="cs-CZ" dirty="0" smtClean="0"/>
              <a:t>signalizuje, </a:t>
            </a:r>
            <a:r>
              <a:rPr lang="cs-CZ" dirty="0"/>
              <a:t>že něco potřebuje (signál je jiný název pro index, příp. má podobný význam i symptom –  obvykle používaný v lékařství: symptomem některých nemocí je horečka, vyrážka apod.)</a:t>
            </a:r>
          </a:p>
          <a:p>
            <a:r>
              <a:rPr lang="cs-CZ" dirty="0"/>
              <a:t>Ale co třeba snubní prsten? Základní je tu symbol – ve společnosti (v naší kultuře) platí, že manželé nosí snubní prsteny, vzájemné předávání prstenů je i součástí svatebního rituálu. Ale představme si situaci, kdy se žena dívá, zda má přítomný muž prstýnek, aby zjistila, zda je ženatý (nebo naopak): z toho, zda prsten má nebo nemá, vyvodí, zda je zadaný. Pak je to spíše index (z něčeho něco vyplývá, je odvoditelné… jako ze stop v písku přítomnost zvířete). </a:t>
            </a:r>
          </a:p>
          <a:p>
            <a:r>
              <a:rPr lang="cs-CZ" dirty="0"/>
              <a:t>Tachometr ukazuje rychlost (rychlost koreluje s ukázaným číslem), ale na základě konvence, dohody o jeho právě takovémto fungování.</a:t>
            </a:r>
          </a:p>
          <a:p>
            <a:r>
              <a:rPr lang="cs-CZ" dirty="0"/>
              <a:t>Některé dopravní značky (jejichž význam je dán explicitně v určitém symbolickém kódu, konvenčně) mají charakter ikonický (Pozor, děti! či padající kameny). Jiné v sobě mají prvky indexu (šipky). Viz další slide - - -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1ACC-7A7B-49C3-837B-C535F5D5C2C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238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 Romanu </a:t>
            </a:r>
            <a:r>
              <a:rPr lang="cs-CZ" dirty="0" err="1"/>
              <a:t>Jakobsonovi</a:t>
            </a:r>
            <a:r>
              <a:rPr lang="cs-CZ" dirty="0"/>
              <a:t> bude v tomto </a:t>
            </a:r>
            <a:r>
              <a:rPr lang="cs-CZ" dirty="0" err="1"/>
              <a:t>předmětě</a:t>
            </a:r>
            <a:r>
              <a:rPr lang="cs-CZ" dirty="0"/>
              <a:t> ještě nejednou řeč. (Můžete si k němu něco najít nebo si přečíst některou ze studií vložených do </a:t>
            </a:r>
            <a:r>
              <a:rPr lang="cs-CZ" dirty="0" err="1"/>
              <a:t>Moodlu</a:t>
            </a:r>
            <a:r>
              <a:rPr lang="cs-CZ" dirty="0"/>
              <a:t>, jedna bude i povinná). Zde v této pozoruhodní stati </a:t>
            </a:r>
            <a:r>
              <a:rPr lang="cs-CZ" dirty="0" err="1"/>
              <a:t>Jakobson</a:t>
            </a:r>
            <a:r>
              <a:rPr lang="cs-CZ" dirty="0"/>
              <a:t> odkazuje na </a:t>
            </a:r>
            <a:r>
              <a:rPr lang="cs-CZ" dirty="0" err="1"/>
              <a:t>Peirce</a:t>
            </a:r>
            <a:r>
              <a:rPr lang="cs-CZ" dirty="0"/>
              <a:t> a jeho upozornění, že věci nejsou tak jednoduché, jak by se mohlo zdát. A hlavně – jazyk není tak jednoduchý, že by se vše dalo zaškatulkovat.</a:t>
            </a:r>
          </a:p>
          <a:p>
            <a:r>
              <a:rPr lang="cs-CZ" dirty="0"/>
              <a:t>Ale vědomí o existenci trojího typu znaku nám dovoluje přemýšlet přesněji a strukturovaněji, než kdybychom tyto pojmy neznali.</a:t>
            </a:r>
          </a:p>
          <a:p>
            <a:r>
              <a:rPr lang="cs-CZ" dirty="0"/>
              <a:t>O této stati, </a:t>
            </a:r>
            <a:r>
              <a:rPr lang="cs-CZ" dirty="0" err="1"/>
              <a:t>Jakobsonovi</a:t>
            </a:r>
            <a:r>
              <a:rPr lang="cs-CZ" dirty="0"/>
              <a:t>, </a:t>
            </a:r>
            <a:r>
              <a:rPr lang="cs-CZ" dirty="0" err="1"/>
              <a:t>Peirceovi</a:t>
            </a:r>
            <a:r>
              <a:rPr lang="cs-CZ" dirty="0"/>
              <a:t> a sémiotice srov. tento pěkný článek Světly </a:t>
            </a:r>
            <a:r>
              <a:rPr lang="cs-CZ" dirty="0" err="1"/>
              <a:t>Čmejrkové</a:t>
            </a:r>
            <a:r>
              <a:rPr lang="cs-CZ" dirty="0"/>
              <a:t> </a:t>
            </a:r>
            <a:r>
              <a:rPr lang="cs-CZ" dirty="0" err="1"/>
              <a:t>Veni</a:t>
            </a:r>
            <a:r>
              <a:rPr lang="cs-CZ" dirty="0"/>
              <a:t>, </a:t>
            </a:r>
            <a:r>
              <a:rPr lang="cs-CZ" dirty="0" err="1"/>
              <a:t>vidi</a:t>
            </a:r>
            <a:r>
              <a:rPr lang="cs-CZ" dirty="0"/>
              <a:t>, </a:t>
            </a:r>
            <a:r>
              <a:rPr lang="cs-CZ" dirty="0" err="1"/>
              <a:t>vici</a:t>
            </a:r>
            <a:r>
              <a:rPr lang="cs-CZ" dirty="0"/>
              <a:t> aneb ikoničnost v jazyce, </a:t>
            </a:r>
            <a:r>
              <a:rPr lang="cs-CZ" dirty="0">
                <a:hlinkClick r:id="rId3"/>
              </a:rPr>
              <a:t>Slovo a slovesnost, ročník 57 (1996), číslo 3</a:t>
            </a:r>
            <a:r>
              <a:rPr lang="cs-CZ" dirty="0"/>
              <a:t>, s. 177-190</a:t>
            </a:r>
          </a:p>
          <a:p>
            <a:r>
              <a:rPr lang="cs-CZ" dirty="0"/>
              <a:t>Zde odkaz:</a:t>
            </a:r>
          </a:p>
          <a:p>
            <a:r>
              <a:rPr lang="cs-CZ" dirty="0"/>
              <a:t>http://sas.ujc.cas.cz/archiv.php?art=3684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1ACC-7A7B-49C3-837B-C535F5D5C2C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97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1ACC-7A7B-49C3-837B-C535F5D5C2C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39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ency.org/slovnik/DEIXE#bibitem10" TargetMode="External"/><Relationship Id="rId2" Type="http://schemas.openxmlformats.org/officeDocument/2006/relationships/hyperlink" Target="https://www.czechency.org/slovnik/REFERENC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ency.org/slovnik/IKONICITA#bibitem22" TargetMode="External"/><Relationship Id="rId2" Type="http://schemas.openxmlformats.org/officeDocument/2006/relationships/hyperlink" Target="https://www.czechency.org/slovnik/IKONICITA#bibitem1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zechency.org/slovnik/IKONICITA#bibitem17" TargetMode="External"/><Relationship Id="rId4" Type="http://schemas.openxmlformats.org/officeDocument/2006/relationships/hyperlink" Target="https://www.czechency.org/slovnik/IKONICITA#bibitem1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00351" y="2028825"/>
            <a:ext cx="7529898" cy="1771650"/>
          </a:xfrm>
        </p:spPr>
        <p:txBody>
          <a:bodyPr>
            <a:normAutofit fontScale="90000"/>
          </a:bodyPr>
          <a:lstStyle/>
          <a:p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3600" dirty="0" smtClean="0"/>
              <a:t>18. 10</a:t>
            </a:r>
            <a:r>
              <a:rPr lang="cs-CZ" sz="3600" dirty="0"/>
              <a:t>. </a:t>
            </a:r>
            <a:r>
              <a:rPr lang="cs-CZ" sz="3600" dirty="0" smtClean="0"/>
              <a:t>2022  </a:t>
            </a:r>
            <a:r>
              <a:rPr lang="cs-CZ" sz="3600" dirty="0"/>
              <a:t>(3. přednáška)</a:t>
            </a: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>Úvod do studia jazyka </a:t>
            </a:r>
            <a:br>
              <a:rPr lang="cs-CZ" sz="4800" dirty="0"/>
            </a:br>
            <a:r>
              <a:rPr lang="cs-CZ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Kognitivní báze jazyka: jazyk a myšlení</a:t>
            </a:r>
            <a:br>
              <a:rPr lang="cs-CZ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Znakové systémy  jako strukturní principy jazyk</a:t>
            </a:r>
            <a:r>
              <a:rPr lang="cs-CZ" sz="3100" dirty="0"/>
              <a:t>a             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24050" y="4007118"/>
            <a:ext cx="8447387" cy="1079232"/>
          </a:xfrm>
        </p:spPr>
        <p:txBody>
          <a:bodyPr>
            <a:normAutofit/>
          </a:bodyPr>
          <a:lstStyle/>
          <a:p>
            <a:r>
              <a:rPr lang="cs-CZ" sz="2200" spc="-15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 text: </a:t>
            </a: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René </a:t>
            </a:r>
            <a:r>
              <a:rPr 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Dirven</a:t>
            </a: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Marjolijn</a:t>
            </a: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Verspoor</a:t>
            </a: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eds</a:t>
            </a: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.): </a:t>
            </a:r>
            <a:r>
              <a:rPr lang="cs-CZ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</a:t>
            </a:r>
            <a:r>
              <a:rPr lang="cs-CZ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exploration</a:t>
            </a:r>
            <a:r>
              <a:rPr lang="cs-CZ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cs-CZ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linguistics</a:t>
            </a:r>
            <a:r>
              <a:rPr lang="cs-CZ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Amsterdam – Philadelphia: J. </a:t>
            </a:r>
            <a:r>
              <a:rPr 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Benjamins</a:t>
            </a: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</a:t>
            </a: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Co., 2004, s. 1–13 ad.</a:t>
            </a:r>
          </a:p>
          <a:p>
            <a:endParaRPr lang="cs-CZ" sz="3600" spc="-150" dirty="0">
              <a:latin typeface="+mj-lt"/>
              <a:ea typeface="+mj-ea"/>
              <a:cs typeface="+mj-cs"/>
            </a:endParaRPr>
          </a:p>
          <a:p>
            <a:endParaRPr lang="cs-CZ" sz="4800" spc="-15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489084"/>
            <a:ext cx="1776220" cy="266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Úkoly, otázky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5224" y="709127"/>
            <a:ext cx="6960637" cy="588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0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Úkol 1.6.1 –</a:t>
            </a:r>
            <a:br>
              <a:rPr lang="cs-CZ" dirty="0"/>
            </a:br>
            <a:r>
              <a:rPr lang="cs-CZ" dirty="0"/>
              <a:t>O jaké typy znaků jde v těchto situacích?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9698" y="397801"/>
            <a:ext cx="7437863" cy="63040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A. Převrácený trojúhelník – dopravní značka: </a:t>
            </a:r>
            <a:r>
              <a:rPr lang="cs-CZ" dirty="0">
                <a:solidFill>
                  <a:schemeClr val="accent1"/>
                </a:solidFill>
              </a:rPr>
              <a:t>symbol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B. Dopravní značka s padajícími kameny: </a:t>
            </a:r>
            <a:r>
              <a:rPr lang="cs-CZ" dirty="0">
                <a:solidFill>
                  <a:schemeClr val="accent1"/>
                </a:solidFill>
              </a:rPr>
              <a:t>ikon – symbol?</a:t>
            </a:r>
          </a:p>
          <a:p>
            <a:pPr marL="0" indent="0">
              <a:buNone/>
            </a:pPr>
            <a:r>
              <a:rPr lang="cs-CZ" dirty="0"/>
              <a:t>C. Morseovka – </a:t>
            </a:r>
            <a:r>
              <a:rPr lang="cs-CZ" dirty="0">
                <a:solidFill>
                  <a:schemeClr val="accent1"/>
                </a:solidFill>
              </a:rPr>
              <a:t>symboly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(Je rozdíl mezi B. a C.?)</a:t>
            </a:r>
          </a:p>
          <a:p>
            <a:pPr marL="0" indent="0">
              <a:buNone/>
            </a:pPr>
            <a:r>
              <a:rPr lang="cs-CZ" dirty="0"/>
              <a:t>D. Zamrzlá okna v autě – </a:t>
            </a:r>
            <a:r>
              <a:rPr lang="cs-CZ" dirty="0">
                <a:solidFill>
                  <a:schemeClr val="accent1"/>
                </a:solidFill>
              </a:rPr>
              <a:t>index</a:t>
            </a:r>
          </a:p>
          <a:p>
            <a:pPr marL="0" indent="0">
              <a:buNone/>
            </a:pPr>
            <a:r>
              <a:rPr lang="cs-CZ" dirty="0"/>
              <a:t>E. Tachometr v autě – </a:t>
            </a:r>
            <a:r>
              <a:rPr lang="cs-CZ" dirty="0">
                <a:solidFill>
                  <a:schemeClr val="accent1"/>
                </a:solidFill>
              </a:rPr>
              <a:t>symbol – ikon?</a:t>
            </a:r>
          </a:p>
          <a:p>
            <a:pPr marL="0" indent="0">
              <a:buNone/>
            </a:pPr>
            <a:r>
              <a:rPr lang="cs-CZ" dirty="0"/>
              <a:t>F.  Zaznění bezpečnostního alarmu – </a:t>
            </a:r>
            <a:r>
              <a:rPr lang="cs-CZ" dirty="0">
                <a:solidFill>
                  <a:schemeClr val="accent1"/>
                </a:solidFill>
              </a:rPr>
              <a:t>index – symbol?</a:t>
            </a:r>
          </a:p>
          <a:p>
            <a:pPr marL="0" indent="0">
              <a:buNone/>
            </a:pPr>
            <a:r>
              <a:rPr lang="cs-CZ" dirty="0"/>
              <a:t>G. Plačící miminko – </a:t>
            </a:r>
            <a:r>
              <a:rPr lang="cs-CZ" dirty="0">
                <a:solidFill>
                  <a:schemeClr val="accent1"/>
                </a:solidFill>
              </a:rPr>
              <a:t>index</a:t>
            </a:r>
          </a:p>
          <a:p>
            <a:pPr marL="0" indent="0">
              <a:buNone/>
            </a:pPr>
            <a:r>
              <a:rPr lang="cs-CZ" dirty="0"/>
              <a:t>H. Pes vrtící ocasem – </a:t>
            </a:r>
            <a:r>
              <a:rPr lang="cs-CZ" dirty="0">
                <a:solidFill>
                  <a:schemeClr val="accent1"/>
                </a:solidFill>
              </a:rPr>
              <a:t>index</a:t>
            </a:r>
          </a:p>
          <a:p>
            <a:pPr marL="0" indent="0">
              <a:buNone/>
            </a:pPr>
            <a:r>
              <a:rPr lang="cs-CZ" dirty="0"/>
              <a:t>I. Malby zvířat v jeskyních – </a:t>
            </a:r>
            <a:r>
              <a:rPr lang="cs-CZ" dirty="0">
                <a:solidFill>
                  <a:schemeClr val="accent1"/>
                </a:solidFill>
              </a:rPr>
              <a:t>ikon - index?</a:t>
            </a:r>
          </a:p>
          <a:p>
            <a:pPr marL="0" indent="0">
              <a:buNone/>
            </a:pPr>
            <a:r>
              <a:rPr lang="cs-CZ" dirty="0"/>
              <a:t>J. Snubní prsten – </a:t>
            </a:r>
            <a:r>
              <a:rPr lang="cs-CZ" dirty="0">
                <a:solidFill>
                  <a:schemeClr val="accent1"/>
                </a:solidFill>
              </a:rPr>
              <a:t>symbol - index?</a:t>
            </a:r>
          </a:p>
          <a:p>
            <a:pPr marL="0" indent="0">
              <a:buNone/>
            </a:pPr>
            <a:r>
              <a:rPr lang="cs-CZ" dirty="0"/>
              <a:t>K. Zaťatá pěst ve vzduchu – </a:t>
            </a:r>
            <a:r>
              <a:rPr lang="cs-CZ" dirty="0">
                <a:solidFill>
                  <a:schemeClr val="accent1"/>
                </a:solidFill>
              </a:rPr>
              <a:t>index – symbol (znak organizace)</a:t>
            </a:r>
          </a:p>
          <a:p>
            <a:pPr marL="0" indent="0">
              <a:buNone/>
            </a:pPr>
            <a:r>
              <a:rPr lang="cs-CZ" dirty="0"/>
              <a:t>L. Kroužek v nose (u člověka) – </a:t>
            </a:r>
            <a:r>
              <a:rPr lang="cs-CZ" dirty="0">
                <a:solidFill>
                  <a:schemeClr val="accent1"/>
                </a:solidFill>
              </a:rPr>
              <a:t>symbol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539" y="3542270"/>
            <a:ext cx="1495240" cy="149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8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7356" y="2401264"/>
            <a:ext cx="3498979" cy="245644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5093" y="301083"/>
            <a:ext cx="7489199" cy="66572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dirty="0"/>
              <a:t>Otázky, problémy, nejednoznačnosti</a:t>
            </a:r>
          </a:p>
          <a:p>
            <a:r>
              <a:rPr lang="cs-CZ" sz="2400" dirty="0">
                <a:solidFill>
                  <a:srgbClr val="FF0000"/>
                </a:solidFill>
              </a:rPr>
              <a:t>Srov</a:t>
            </a:r>
            <a:r>
              <a:rPr lang="cs-CZ" sz="2400" b="1" dirty="0">
                <a:solidFill>
                  <a:srgbClr val="FF0000"/>
                </a:solidFill>
              </a:rPr>
              <a:t>. Roman </a:t>
            </a:r>
            <a:r>
              <a:rPr lang="cs-CZ" sz="2400" b="1" dirty="0" err="1">
                <a:solidFill>
                  <a:srgbClr val="FF0000"/>
                </a:solidFill>
              </a:rPr>
              <a:t>Jakobson</a:t>
            </a:r>
            <a:r>
              <a:rPr lang="cs-CZ" sz="2400" dirty="0">
                <a:solidFill>
                  <a:srgbClr val="FF0000"/>
                </a:solidFill>
              </a:rPr>
              <a:t>, </a:t>
            </a:r>
            <a:r>
              <a:rPr lang="cs-CZ" sz="2400" b="1" dirty="0">
                <a:solidFill>
                  <a:srgbClr val="FF0000"/>
                </a:solidFill>
              </a:rPr>
              <a:t>Hledání podstaty jazyka </a:t>
            </a:r>
            <a:r>
              <a:rPr lang="cs-CZ" sz="2400" dirty="0">
                <a:solidFill>
                  <a:srgbClr val="FF0000"/>
                </a:solidFill>
              </a:rPr>
              <a:t>(vloženo na </a:t>
            </a:r>
            <a:r>
              <a:rPr lang="cs-CZ" sz="2400" dirty="0" err="1">
                <a:solidFill>
                  <a:srgbClr val="FF0000"/>
                </a:solidFill>
              </a:rPr>
              <a:t>Moodle</a:t>
            </a:r>
            <a:r>
              <a:rPr lang="cs-CZ" sz="2400" dirty="0">
                <a:solidFill>
                  <a:srgbClr val="FF0000"/>
                </a:solidFill>
              </a:rPr>
              <a:t>):</a:t>
            </a:r>
          </a:p>
          <a:p>
            <a:pPr marL="0" indent="0">
              <a:buNone/>
            </a:pPr>
            <a:r>
              <a:rPr lang="cs-CZ" sz="2400" dirty="0"/>
              <a:t>Podle </a:t>
            </a:r>
            <a:r>
              <a:rPr lang="cs-CZ" sz="2400" dirty="0" err="1"/>
              <a:t>Peirce</a:t>
            </a:r>
            <a:r>
              <a:rPr lang="cs-CZ" sz="2400" dirty="0"/>
              <a:t> </a:t>
            </a:r>
            <a:r>
              <a:rPr lang="cs-CZ" sz="2400" b="1" dirty="0"/>
              <a:t>… „symbol může nést v sobě ikonu nebo index“ („nebo obojí současně“)…</a:t>
            </a:r>
          </a:p>
          <a:p>
            <a:pPr marL="0" indent="0">
              <a:buNone/>
            </a:pPr>
            <a:r>
              <a:rPr lang="cs-CZ" sz="2400" dirty="0"/>
              <a:t>… „ ikonické a indexové složky slovních symbolů byly příliš často podceňovány, nebo dokonce ignorovány: na druhé straně v moderní lingvistické metodologii stejně čeká na nezbytné uznání převážně symbolický charakter jazyka, jímž se jazyk kardinálně liší od ostatních souborů znaků, převážně </a:t>
            </a:r>
            <a:r>
              <a:rPr lang="cs-CZ" sz="2400" dirty="0" err="1"/>
              <a:t>indexikálních</a:t>
            </a:r>
            <a:r>
              <a:rPr lang="cs-CZ" sz="2400" dirty="0"/>
              <a:t> nebo ikonických“ (s. 53)</a:t>
            </a:r>
          </a:p>
          <a:p>
            <a:pPr marL="0" indent="0">
              <a:buNone/>
            </a:pPr>
            <a:r>
              <a:rPr lang="cs-CZ" sz="2400" dirty="0"/>
              <a:t>Ikon – vázán na </a:t>
            </a:r>
            <a:r>
              <a:rPr lang="cs-CZ" sz="2400" b="1" dirty="0"/>
              <a:t>minulou</a:t>
            </a:r>
            <a:r>
              <a:rPr lang="cs-CZ" sz="2400" dirty="0"/>
              <a:t> zkušenost</a:t>
            </a:r>
          </a:p>
          <a:p>
            <a:pPr marL="0" indent="0">
              <a:buNone/>
            </a:pPr>
            <a:r>
              <a:rPr lang="cs-CZ" sz="2400" dirty="0"/>
              <a:t>Index – tady a teď; zakoušení </a:t>
            </a:r>
            <a:r>
              <a:rPr lang="cs-CZ" sz="2400" b="1" dirty="0"/>
              <a:t>přítomnosti</a:t>
            </a:r>
          </a:p>
          <a:p>
            <a:pPr marL="0" indent="0">
              <a:buNone/>
            </a:pPr>
            <a:r>
              <a:rPr lang="cs-CZ" sz="2400" dirty="0"/>
              <a:t>Symbol – „obecný zákon“, který „umožňuje předvídat </a:t>
            </a:r>
            <a:r>
              <a:rPr lang="cs-CZ" sz="2400" b="1" dirty="0"/>
              <a:t>budoucnost</a:t>
            </a:r>
            <a:r>
              <a:rPr lang="cs-CZ" sz="2400" dirty="0"/>
              <a:t>“, je </a:t>
            </a:r>
            <a:r>
              <a:rPr lang="cs-CZ" sz="2400" b="1" dirty="0"/>
              <a:t>potencialitou</a:t>
            </a:r>
            <a:r>
              <a:rPr lang="cs-CZ" sz="2400" dirty="0"/>
              <a:t> „a jeho způsobem bytí je </a:t>
            </a:r>
            <a:r>
              <a:rPr lang="cs-CZ" sz="2400" i="1" dirty="0" err="1"/>
              <a:t>esse</a:t>
            </a:r>
            <a:r>
              <a:rPr lang="cs-CZ" sz="2400" i="1" dirty="0"/>
              <a:t> in </a:t>
            </a:r>
            <a:r>
              <a:rPr lang="cs-CZ" sz="2400" i="1" dirty="0" err="1"/>
              <a:t>futuro</a:t>
            </a:r>
            <a:r>
              <a:rPr lang="cs-CZ" sz="2400" dirty="0"/>
              <a:t>“(s. 64)</a:t>
            </a:r>
            <a:endParaRPr lang="cs-CZ" dirty="0"/>
          </a:p>
        </p:txBody>
      </p:sp>
      <p:sp>
        <p:nvSpPr>
          <p:cNvPr id="4" name="AutoShape 2" descr="Image result for svatební prstýnky kreslen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829" y="5048927"/>
            <a:ext cx="1853710" cy="163126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51" y="578776"/>
            <a:ext cx="3549755" cy="420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06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Úkol 1.6.2</a:t>
            </a:r>
            <a:br>
              <a:rPr lang="cs-CZ" dirty="0"/>
            </a:br>
            <a:r>
              <a:rPr lang="cs-CZ" dirty="0"/>
              <a:t>Jak se v těchto</a:t>
            </a:r>
            <a:br>
              <a:rPr lang="cs-CZ" dirty="0"/>
            </a:br>
            <a:r>
              <a:rPr lang="cs-CZ" dirty="0"/>
              <a:t>vyjádřeních uplatňuje ikonicita?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83151" y="429208"/>
            <a:ext cx="7437865" cy="62057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a) Slovo pro zemětřesení </a:t>
            </a:r>
            <a:r>
              <a:rPr lang="cs-CZ" i="1" dirty="0" err="1"/>
              <a:t>shaky-shaky</a:t>
            </a:r>
            <a:r>
              <a:rPr lang="cs-CZ" i="1" dirty="0"/>
              <a:t> („třesy-třesy</a:t>
            </a:r>
            <a:r>
              <a:rPr lang="cs-CZ" i="1" dirty="0" smtClean="0"/>
              <a:t>“) </a:t>
            </a:r>
            <a:r>
              <a:rPr lang="cs-CZ" dirty="0" smtClean="0"/>
              <a:t>- </a:t>
            </a:r>
            <a:r>
              <a:rPr lang="cs-CZ" dirty="0"/>
              <a:t>ikonický princip kvantity (reduplikace, zdvojení)</a:t>
            </a:r>
          </a:p>
          <a:p>
            <a:r>
              <a:rPr lang="cs-CZ" dirty="0"/>
              <a:t>b) Reklama v obchodě (</a:t>
            </a:r>
            <a:r>
              <a:rPr lang="cs-CZ" i="1" dirty="0" err="1"/>
              <a:t>rails</a:t>
            </a:r>
            <a:r>
              <a:rPr lang="cs-CZ" i="1" dirty="0"/>
              <a:t>, </a:t>
            </a:r>
            <a:r>
              <a:rPr lang="cs-CZ" i="1" dirty="0" err="1"/>
              <a:t>rails</a:t>
            </a:r>
            <a:r>
              <a:rPr lang="cs-CZ" i="1" dirty="0"/>
              <a:t>, and </a:t>
            </a:r>
            <a:r>
              <a:rPr lang="cs-CZ" i="1" dirty="0" err="1"/>
              <a:t>rails</a:t>
            </a:r>
            <a:r>
              <a:rPr lang="cs-CZ" dirty="0"/>
              <a:t>…): Máme plné stojany, stojany, stojany slavné módy – princip kvantity, intenzifikace, expresivita („víc formy – víc obsahu“)</a:t>
            </a:r>
          </a:p>
          <a:p>
            <a:r>
              <a:rPr lang="cs-CZ" dirty="0"/>
              <a:t>c) Policejní upozornění: Nepijte za jízdy (</a:t>
            </a:r>
            <a:r>
              <a:rPr lang="cs-CZ" dirty="0" err="1">
                <a:solidFill>
                  <a:srgbClr val="FF0000"/>
                </a:solidFill>
              </a:rPr>
              <a:t>Don´t</a:t>
            </a:r>
            <a:r>
              <a:rPr lang="cs-CZ" dirty="0">
                <a:solidFill>
                  <a:srgbClr val="FF0000"/>
                </a:solidFill>
              </a:rPr>
              <a:t> drink and drive</a:t>
            </a:r>
            <a:r>
              <a:rPr lang="cs-CZ" dirty="0"/>
              <a:t>) - ikonický princip sekvence – pořadí (+ zvukomalba, působivost – upozornění na </a:t>
            </a:r>
            <a:r>
              <a:rPr lang="cs-CZ" dirty="0" smtClean="0"/>
              <a:t>formu – d, d, d…)</a:t>
            </a:r>
            <a:endParaRPr lang="cs-CZ" dirty="0"/>
          </a:p>
          <a:p>
            <a:r>
              <a:rPr lang="cs-CZ" dirty="0"/>
              <a:t>d) Japonské slovo “</a:t>
            </a:r>
            <a:r>
              <a:rPr lang="cs-CZ" dirty="0" err="1"/>
              <a:t>ie</a:t>
            </a:r>
            <a:r>
              <a:rPr lang="cs-CZ" dirty="0"/>
              <a:t>” - dům, “</a:t>
            </a:r>
            <a:r>
              <a:rPr lang="cs-CZ" dirty="0" err="1"/>
              <a:t>ieie</a:t>
            </a:r>
            <a:r>
              <a:rPr lang="cs-CZ" dirty="0"/>
              <a:t>” domy - reduplikace - ikonický princip kvantity (pro vyjádření plurálu)</a:t>
            </a:r>
          </a:p>
          <a:p>
            <a:r>
              <a:rPr lang="cs-CZ" dirty="0"/>
              <a:t>e) </a:t>
            </a:r>
            <a:r>
              <a:rPr lang="cs-CZ" i="1" dirty="0"/>
              <a:t>Vidět Neapol a zemřít! </a:t>
            </a:r>
            <a:r>
              <a:rPr lang="cs-CZ" dirty="0"/>
              <a:t>- ikonický princip sekvence  </a:t>
            </a:r>
            <a:r>
              <a:rPr lang="cs-CZ" dirty="0" smtClean="0"/>
              <a:t>dějů (pod</a:t>
            </a:r>
            <a:r>
              <a:rPr lang="cs-CZ" dirty="0"/>
              <a:t>. i </a:t>
            </a:r>
            <a:r>
              <a:rPr lang="cs-CZ" i="1" dirty="0" err="1"/>
              <a:t>Veni</a:t>
            </a:r>
            <a:r>
              <a:rPr lang="cs-CZ" i="1" dirty="0"/>
              <a:t>, </a:t>
            </a:r>
            <a:r>
              <a:rPr lang="cs-CZ" i="1" dirty="0" err="1"/>
              <a:t>vidi</a:t>
            </a:r>
            <a:r>
              <a:rPr lang="cs-CZ" i="1" dirty="0"/>
              <a:t>, </a:t>
            </a:r>
            <a:r>
              <a:rPr lang="cs-CZ" i="1" dirty="0" err="1"/>
              <a:t>vici</a:t>
            </a:r>
            <a:r>
              <a:rPr lang="cs-CZ" dirty="0"/>
              <a:t>…)</a:t>
            </a:r>
          </a:p>
          <a:p>
            <a:r>
              <a:rPr lang="cs-CZ" dirty="0"/>
              <a:t>f) Slibuji před Bohem, že budu mluvit pravdu, pravdu a nic než pravdu - ikonický princip kvantity – intenzifikace, pod. jako i b)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947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Úkol 1.6.3 Jakou roli hrají </a:t>
            </a:r>
            <a:r>
              <a:rPr lang="cs-CZ" sz="2800" dirty="0" err="1"/>
              <a:t>indexikálně</a:t>
            </a:r>
            <a:r>
              <a:rPr lang="cs-CZ" sz="2800" dirty="0"/>
              <a:t> založené principy </a:t>
            </a:r>
            <a:r>
              <a:rPr lang="cs-CZ" sz="2800" dirty="0" err="1"/>
              <a:t>egocentricity</a:t>
            </a:r>
            <a:r>
              <a:rPr lang="cs-CZ" sz="2800" dirty="0"/>
              <a:t> a / nebo </a:t>
            </a:r>
            <a:r>
              <a:rPr lang="cs-CZ" sz="2800" dirty="0" err="1"/>
              <a:t>antopocentricity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 v těchto podvojných ustálených spojeních?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7233" y="746449"/>
            <a:ext cx="6483087" cy="58596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sz="2400" dirty="0"/>
              <a:t>A. </a:t>
            </a:r>
            <a:r>
              <a:rPr lang="cs-CZ" sz="2400" dirty="0" err="1"/>
              <a:t>come</a:t>
            </a:r>
            <a:r>
              <a:rPr lang="cs-CZ" sz="2400" dirty="0"/>
              <a:t> and go, </a:t>
            </a:r>
            <a:r>
              <a:rPr lang="cs-CZ" sz="2400" dirty="0" err="1"/>
              <a:t>this</a:t>
            </a:r>
            <a:r>
              <a:rPr lang="cs-CZ" sz="2400" dirty="0"/>
              <a:t> and </a:t>
            </a:r>
            <a:r>
              <a:rPr lang="cs-CZ" sz="2400" dirty="0" err="1"/>
              <a:t>that</a:t>
            </a:r>
            <a:r>
              <a:rPr lang="cs-CZ" sz="2400" dirty="0"/>
              <a:t>, </a:t>
            </a:r>
            <a:r>
              <a:rPr lang="cs-CZ" sz="2400" dirty="0" err="1"/>
              <a:t>here</a:t>
            </a:r>
            <a:r>
              <a:rPr lang="cs-CZ" sz="2400" dirty="0"/>
              <a:t> and </a:t>
            </a:r>
            <a:r>
              <a:rPr lang="cs-CZ" sz="2400" dirty="0" err="1"/>
              <a:t>there</a:t>
            </a:r>
            <a:endParaRPr lang="cs-CZ" sz="2400" dirty="0"/>
          </a:p>
          <a:p>
            <a:r>
              <a:rPr lang="cs-CZ" sz="2400" dirty="0"/>
              <a:t>B. </a:t>
            </a:r>
            <a:r>
              <a:rPr lang="cs-CZ" sz="2400" dirty="0" err="1"/>
              <a:t>women</a:t>
            </a:r>
            <a:r>
              <a:rPr lang="cs-CZ" sz="2400" dirty="0"/>
              <a:t> and </a:t>
            </a:r>
            <a:r>
              <a:rPr lang="cs-CZ" sz="2400" dirty="0" err="1"/>
              <a:t>wine</a:t>
            </a:r>
            <a:r>
              <a:rPr lang="cs-CZ" sz="2400" dirty="0"/>
              <a:t>, king and country, </a:t>
            </a:r>
            <a:r>
              <a:rPr lang="cs-CZ" sz="2400" dirty="0" err="1"/>
              <a:t>people</a:t>
            </a:r>
            <a:r>
              <a:rPr lang="cs-CZ" sz="2400" dirty="0"/>
              <a:t> and </a:t>
            </a:r>
            <a:r>
              <a:rPr lang="cs-CZ" sz="2400" dirty="0" err="1"/>
              <a:t>places</a:t>
            </a:r>
            <a:endParaRPr lang="cs-CZ" sz="2400" dirty="0"/>
          </a:p>
          <a:p>
            <a:r>
              <a:rPr lang="cs-CZ" sz="2400" dirty="0"/>
              <a:t>C. man and </a:t>
            </a:r>
            <a:r>
              <a:rPr lang="cs-CZ" sz="2400" dirty="0" err="1"/>
              <a:t>beast</a:t>
            </a:r>
            <a:r>
              <a:rPr lang="cs-CZ" sz="2400" dirty="0"/>
              <a:t>, man and dog</a:t>
            </a:r>
          </a:p>
          <a:p>
            <a:r>
              <a:rPr lang="cs-CZ" sz="2400" dirty="0"/>
              <a:t>D. </a:t>
            </a:r>
            <a:r>
              <a:rPr lang="cs-CZ" sz="2400" dirty="0" err="1"/>
              <a:t>friend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foe</a:t>
            </a:r>
            <a:r>
              <a:rPr lang="cs-CZ" sz="2400" dirty="0"/>
              <a:t>, </a:t>
            </a:r>
            <a:r>
              <a:rPr lang="cs-CZ" sz="2400" dirty="0" err="1"/>
              <a:t>win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lose, do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die</a:t>
            </a:r>
            <a:endParaRPr lang="cs-CZ" sz="2400" dirty="0"/>
          </a:p>
          <a:p>
            <a:r>
              <a:rPr lang="cs-CZ" sz="2400" dirty="0" smtClean="0">
                <a:solidFill>
                  <a:srgbClr val="FF0000"/>
                </a:solidFill>
              </a:rPr>
              <a:t>VYSVĚTLENÍ – o jaké principy jde a jak se tu </a:t>
            </a:r>
            <a:r>
              <a:rPr lang="cs-CZ" sz="2400" dirty="0" err="1" smtClean="0">
                <a:solidFill>
                  <a:srgbClr val="FF0000"/>
                </a:solidFill>
              </a:rPr>
              <a:t>uplatńují</a:t>
            </a:r>
            <a:r>
              <a:rPr lang="cs-CZ" sz="2400" dirty="0" smtClean="0">
                <a:solidFill>
                  <a:srgbClr val="FF0000"/>
                </a:solidFill>
              </a:rPr>
              <a:t>?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ČESKÉ </a:t>
            </a:r>
            <a:r>
              <a:rPr lang="cs-CZ" sz="2400" dirty="0" smtClean="0">
                <a:solidFill>
                  <a:srgbClr val="FF0000"/>
                </a:solidFill>
              </a:rPr>
              <a:t>PŘÍKLADY podobného charakteru?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" name="AutoShape 2" descr="Image result for otazn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Image result for otazní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589" y="384112"/>
            <a:ext cx="1909332" cy="127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30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1520" y="2021305"/>
            <a:ext cx="3656090" cy="2184935"/>
          </a:xfrm>
        </p:spPr>
        <p:txBody>
          <a:bodyPr>
            <a:normAutofit/>
          </a:bodyPr>
          <a:lstStyle/>
          <a:p>
            <a:r>
              <a:rPr lang="cs-CZ" dirty="0"/>
              <a:t>Hry se znaky a znakovostí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27" y="1138289"/>
            <a:ext cx="3672001" cy="52482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627" y="399047"/>
            <a:ext cx="2019300" cy="22669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318" y="1255502"/>
            <a:ext cx="3172339" cy="474901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2D38E58-94AB-4C3C-8887-199D2192C8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384" y="3860849"/>
            <a:ext cx="2593092" cy="259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96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822" y="372004"/>
            <a:ext cx="2369530" cy="25333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399" y="1809549"/>
            <a:ext cx="3550212" cy="2996818"/>
          </a:xfrm>
        </p:spPr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PÁV</a:t>
            </a:r>
            <a:br>
              <a:rPr lang="cs-CZ" dirty="0"/>
            </a:br>
            <a:r>
              <a:rPr lang="cs-CZ" dirty="0"/>
              <a:t>MĚSÍC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343" t="40573"/>
          <a:stretch/>
        </p:blipFill>
        <p:spPr>
          <a:xfrm>
            <a:off x="4625134" y="1012382"/>
            <a:ext cx="7337416" cy="526743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6BD22C1-4BD9-450B-9D8D-91097BDE1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942" y="434287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13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6693" y="2811245"/>
            <a:ext cx="3613254" cy="2584539"/>
          </a:xfrm>
        </p:spPr>
        <p:txBody>
          <a:bodyPr/>
          <a:lstStyle/>
          <a:p>
            <a:r>
              <a:rPr lang="cs-CZ" dirty="0"/>
              <a:t>Václav Havel: </a:t>
            </a:r>
            <a:r>
              <a:rPr lang="cs-CZ" dirty="0" err="1"/>
              <a:t>Antikódy</a:t>
            </a:r>
            <a:r>
              <a:rPr lang="cs-CZ" dirty="0"/>
              <a:t> (1964)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162" y="420668"/>
            <a:ext cx="5263977" cy="31807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308" y="3896497"/>
            <a:ext cx="4935176" cy="257393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03" y="459943"/>
            <a:ext cx="3978876" cy="29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50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038719AA-4987-0C52-6817-5F9FA0AEF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120" y="559885"/>
            <a:ext cx="4433305" cy="59425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83" y="1407948"/>
            <a:ext cx="6297714" cy="526130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62" y="3017520"/>
            <a:ext cx="6365545" cy="53179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04" y="2414530"/>
            <a:ext cx="5546882" cy="444347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240" y="424530"/>
            <a:ext cx="2420250" cy="27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89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Dana Konečná </a:t>
            </a:r>
            <a:br>
              <a:rPr lang="cs-CZ" dirty="0"/>
            </a:br>
            <a:r>
              <a:rPr lang="cs-CZ" dirty="0"/>
              <a:t>(nar. 1931)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18100" y="1027902"/>
            <a:ext cx="6281738" cy="47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6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sz="2800" dirty="0">
                <a:solidFill>
                  <a:schemeClr val="tx1"/>
                </a:solidFill>
              </a:rPr>
              <a:t>1.1 Introduction: Sign systems </a:t>
            </a:r>
            <a:r>
              <a:rPr lang="cs-CZ" sz="2800" dirty="0">
                <a:solidFill>
                  <a:schemeClr val="tx1"/>
                </a:solidFill>
              </a:rPr>
              <a:t/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/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1.2 Structuring principles in language</a:t>
            </a:r>
            <a:r>
              <a:rPr lang="cs-CZ" sz="2800" dirty="0">
                <a:solidFill>
                  <a:schemeClr val="tx1"/>
                </a:solidFill>
              </a:rPr>
              <a:t/>
            </a:r>
            <a:br>
              <a:rPr lang="cs-CZ" sz="2800" dirty="0">
                <a:solidFill>
                  <a:schemeClr val="tx1"/>
                </a:solidFill>
              </a:rPr>
            </a:b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0308" y="-411982"/>
            <a:ext cx="7769530" cy="726998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cs-CZ" sz="3200" dirty="0"/>
          </a:p>
          <a:p>
            <a:pPr marL="0" indent="0" algn="ctr">
              <a:buNone/>
            </a:pPr>
            <a:endParaRPr lang="cs-CZ" sz="3200" dirty="0"/>
          </a:p>
          <a:p>
            <a:pPr marL="0" indent="0" algn="ctr">
              <a:buNone/>
            </a:pPr>
            <a:endParaRPr lang="cs-CZ" sz="3200" dirty="0"/>
          </a:p>
          <a:p>
            <a:pPr marL="0" indent="0" algn="ctr">
              <a:buNone/>
            </a:pPr>
            <a:endParaRPr lang="cs-CZ" sz="3200" dirty="0"/>
          </a:p>
          <a:p>
            <a:pPr marL="0" indent="0" algn="ctr">
              <a:buNone/>
            </a:pPr>
            <a:r>
              <a:rPr lang="cs-CZ" sz="3200" dirty="0"/>
              <a:t>Základ lidské komunikace a </a:t>
            </a:r>
            <a:r>
              <a:rPr lang="cs-CZ" sz="3200" dirty="0" err="1"/>
              <a:t>kognitivity</a:t>
            </a:r>
            <a:r>
              <a:rPr lang="cs-CZ" sz="3200" dirty="0"/>
              <a:t> (utváření pojmů ap.) –</a:t>
            </a:r>
          </a:p>
          <a:p>
            <a:pPr marL="0" indent="0" algn="ctr">
              <a:buNone/>
            </a:pPr>
            <a:r>
              <a:rPr lang="cs-CZ" sz="3200" dirty="0"/>
              <a:t> </a:t>
            </a:r>
            <a:r>
              <a:rPr lang="cs-CZ" sz="3200" b="1" dirty="0"/>
              <a:t>znaky a znakové systémy</a:t>
            </a:r>
          </a:p>
          <a:p>
            <a:pPr marL="0" indent="0" algn="ctr">
              <a:buNone/>
            </a:pPr>
            <a:r>
              <a:rPr lang="cs-CZ" sz="3200" dirty="0"/>
              <a:t>Typy znaků (tři různé strukturní principy </a:t>
            </a:r>
            <a:r>
              <a:rPr lang="cs-CZ" sz="3200" dirty="0" err="1"/>
              <a:t>usouvztažňující</a:t>
            </a:r>
            <a:r>
              <a:rPr lang="cs-CZ" sz="3200" dirty="0"/>
              <a:t> formu a význam znaku různými způsoby): </a:t>
            </a:r>
          </a:p>
          <a:p>
            <a:pPr marL="0" indent="0" algn="ctr">
              <a:buNone/>
            </a:pPr>
            <a:endParaRPr lang="cs-CZ" sz="3200" dirty="0"/>
          </a:p>
          <a:p>
            <a:pPr marL="0" indent="0" algn="ctr">
              <a:buNone/>
            </a:pPr>
            <a:r>
              <a:rPr lang="cs-CZ" sz="3800" b="1" dirty="0">
                <a:solidFill>
                  <a:schemeClr val="accent1"/>
                </a:solidFill>
              </a:rPr>
              <a:t>Index: </a:t>
            </a:r>
            <a:r>
              <a:rPr lang="cs-CZ" sz="2500" b="1" dirty="0">
                <a:solidFill>
                  <a:schemeClr val="accent1"/>
                </a:solidFill>
              </a:rPr>
              <a:t>čím se vyznačuje? </a:t>
            </a:r>
            <a:r>
              <a:rPr lang="cs-CZ" sz="2500" b="1" dirty="0"/>
              <a:t>(věcná souvislost, kontiguita)</a:t>
            </a:r>
          </a:p>
          <a:p>
            <a:pPr marL="0" indent="0" algn="ctr">
              <a:buNone/>
            </a:pPr>
            <a:r>
              <a:rPr lang="cs-CZ" sz="3800" b="1" dirty="0">
                <a:solidFill>
                  <a:schemeClr val="accent1"/>
                </a:solidFill>
              </a:rPr>
              <a:t>Ikon: </a:t>
            </a:r>
            <a:r>
              <a:rPr lang="cs-CZ" sz="2500" b="1" dirty="0">
                <a:solidFill>
                  <a:schemeClr val="accent1"/>
                </a:solidFill>
              </a:rPr>
              <a:t>čím se vyznačuje? </a:t>
            </a:r>
            <a:r>
              <a:rPr lang="cs-CZ" sz="2500" b="1" dirty="0"/>
              <a:t>(podobnost)</a:t>
            </a:r>
          </a:p>
          <a:p>
            <a:pPr marL="0" indent="0" algn="ctr">
              <a:buNone/>
            </a:pPr>
            <a:r>
              <a:rPr lang="cs-CZ" sz="3800" b="1" dirty="0">
                <a:solidFill>
                  <a:schemeClr val="accent1"/>
                </a:solidFill>
              </a:rPr>
              <a:t>Symbol: </a:t>
            </a:r>
            <a:r>
              <a:rPr lang="cs-CZ" sz="2500" b="1" dirty="0">
                <a:solidFill>
                  <a:schemeClr val="accent1"/>
                </a:solidFill>
              </a:rPr>
              <a:t>čím se vyznačuje? </a:t>
            </a:r>
            <a:r>
              <a:rPr lang="cs-CZ" sz="2500" b="1" dirty="0"/>
              <a:t>(konvence, arbitrárnost)</a:t>
            </a:r>
          </a:p>
          <a:p>
            <a:pPr marL="0" indent="0" algn="ctr">
              <a:buNone/>
            </a:pPr>
            <a:endParaRPr lang="cs-CZ" sz="3200" dirty="0"/>
          </a:p>
          <a:p>
            <a:pPr marL="0" indent="0" algn="ctr">
              <a:buNone/>
            </a:pPr>
            <a:r>
              <a:rPr lang="cs-CZ" sz="3200" dirty="0"/>
              <a:t>Podstata, příklady?</a:t>
            </a:r>
          </a:p>
          <a:p>
            <a:pPr marL="0" indent="0" algn="ctr">
              <a:buNone/>
            </a:pPr>
            <a:r>
              <a:rPr lang="cs-CZ" sz="3200" dirty="0"/>
              <a:t>Je vše jednoznačné?</a:t>
            </a:r>
          </a:p>
          <a:p>
            <a:pPr marL="0" indent="0" algn="ctr">
              <a:buNone/>
            </a:pPr>
            <a:r>
              <a:rPr lang="cs-CZ" sz="3200" dirty="0"/>
              <a:t>Hierarchie? </a:t>
            </a:r>
            <a:r>
              <a:rPr lang="cs-CZ" sz="2900" dirty="0"/>
              <a:t>(Který typ znaku je chápán jako „nejprimitivnější“ a proč?)</a:t>
            </a:r>
          </a:p>
          <a:p>
            <a:pPr marL="0" indent="0" algn="ctr">
              <a:buNone/>
            </a:pPr>
            <a:r>
              <a:rPr lang="cs-CZ" sz="3200" dirty="0"/>
              <a:t>Zvířata – lidé?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06" y="5316758"/>
            <a:ext cx="10201587" cy="144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Domácí úkoly  napříště – četba: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7503" y="313038"/>
            <a:ext cx="6712818" cy="63187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marR="0" indent="0">
              <a:spcBef>
                <a:spcPts val="100"/>
              </a:spcBef>
              <a:spcAft>
                <a:spcPts val="100"/>
              </a:spcAft>
            </a:pPr>
            <a:r>
              <a:rPr lang="cs-CZ" sz="1800" b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 Na </a:t>
            </a:r>
            <a:r>
              <a:rPr lang="cs-CZ" dirty="0" smtClean="0">
                <a:solidFill>
                  <a:srgbClr val="000000"/>
                </a:solidFill>
                <a:latin typeface="Rockwell" panose="02060603020205020403" pitchFamily="18" charset="0"/>
              </a:rPr>
              <a:t>příšt</a:t>
            </a:r>
            <a:r>
              <a:rPr lang="cs-CZ" dirty="0">
                <a:solidFill>
                  <a:srgbClr val="000000"/>
                </a:solidFill>
                <a:latin typeface="Rockwell" panose="02060603020205020403" pitchFamily="18" charset="0"/>
              </a:rPr>
              <a:t>ě</a:t>
            </a:r>
            <a:r>
              <a:rPr lang="cs-CZ" sz="1800" b="0" dirty="0" smtClean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 </a:t>
            </a:r>
          </a:p>
          <a:p>
            <a:pPr marL="0" marR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800" b="0" dirty="0" smtClean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Zdeněk </a:t>
            </a:r>
            <a:r>
              <a:rPr lang="cs-CZ" sz="1800" b="0" dirty="0" err="1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Salzmann</a:t>
            </a:r>
            <a:r>
              <a:rPr lang="cs-CZ" sz="1800" b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: Jazyk, kultura společnost (1997). Kap. Komunikace a řeč (s. 7–16). </a:t>
            </a:r>
            <a:endParaRPr lang="cs-CZ" sz="1800" b="0" dirty="0" smtClean="0">
              <a:solidFill>
                <a:srgbClr val="000000"/>
              </a:solidFill>
              <a:effectLst/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dirty="0"/>
              <a:t>Otázky k četbě:</a:t>
            </a:r>
            <a:endParaRPr lang="cs-CZ" dirty="0"/>
          </a:p>
          <a:p>
            <a:pPr marL="0" lvl="0" indent="0">
              <a:buNone/>
            </a:pPr>
            <a:r>
              <a:rPr lang="cs-CZ" dirty="0"/>
              <a:t>Čeho se týká a v čem spočívá  tzv. kontinuitní a diskontinuitní teorie jazyka?</a:t>
            </a:r>
          </a:p>
          <a:p>
            <a:pPr marL="0" lvl="0" indent="0">
              <a:buNone/>
            </a:pPr>
            <a:r>
              <a:rPr lang="cs-CZ" dirty="0"/>
              <a:t>Jak vypadá (v čem se liší a v čem je podobná) komunikace a) mezi zvířaty, b) mezi zvířetem a člověkem, c) mezi lidmi? V jakých kanálech obvykle probíhá a jakými způsoby? (Příklady.)</a:t>
            </a:r>
          </a:p>
          <a:p>
            <a:pPr marL="0" lvl="0" indent="0">
              <a:buNone/>
            </a:pPr>
            <a:r>
              <a:rPr lang="cs-CZ" dirty="0"/>
              <a:t>Co je to signalizační chování? (Příklady.)</a:t>
            </a:r>
          </a:p>
          <a:p>
            <a:pPr marL="0" lvl="0" indent="0">
              <a:buNone/>
            </a:pPr>
            <a:r>
              <a:rPr lang="cs-CZ" dirty="0"/>
              <a:t>Jaké jsou hlavní rysy komunikace společenského hmyzu a </a:t>
            </a:r>
            <a:r>
              <a:rPr lang="cs-CZ" dirty="0" smtClean="0"/>
              <a:t>rysy komunikace </a:t>
            </a:r>
            <a:r>
              <a:rPr lang="cs-CZ" dirty="0"/>
              <a:t>obratlovců, zejm. primátů? (Příklady.)</a:t>
            </a:r>
          </a:p>
          <a:p>
            <a:pPr marL="0" lvl="0" indent="0">
              <a:buNone/>
            </a:pPr>
            <a:r>
              <a:rPr lang="cs-CZ" dirty="0"/>
              <a:t>Charakterizujte na základě prostudovaného textu tzv. systémové vlastnosti (lidského) jazyka podle </a:t>
            </a:r>
            <a:r>
              <a:rPr lang="cs-CZ" dirty="0" err="1"/>
              <a:t>Hocketa</a:t>
            </a:r>
            <a:r>
              <a:rPr lang="cs-CZ" dirty="0"/>
              <a:t>.</a:t>
            </a:r>
          </a:p>
          <a:p>
            <a:pPr marL="0" marR="0" indent="0">
              <a:spcBef>
                <a:spcPts val="100"/>
              </a:spcBef>
              <a:spcAft>
                <a:spcPts val="100"/>
              </a:spcAft>
              <a:buNone/>
            </a:pPr>
            <a:endParaRPr lang="cs-CZ" sz="18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>
              <a:spcBef>
                <a:spcPts val="100"/>
              </a:spcBef>
              <a:spcAft>
                <a:spcPts val="100"/>
              </a:spcAft>
              <a:buNone/>
            </a:pPr>
            <a:endParaRPr lang="cs-CZ" sz="18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>
              <a:spcBef>
                <a:spcPts val="100"/>
              </a:spcBef>
              <a:spcAft>
                <a:spcPts val="100"/>
              </a:spcAft>
            </a:pPr>
            <a:r>
              <a:rPr lang="cs-CZ" sz="1800" b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 Na </a:t>
            </a:r>
            <a:r>
              <a:rPr lang="cs-CZ" dirty="0" smtClean="0">
                <a:solidFill>
                  <a:srgbClr val="000000"/>
                </a:solidFill>
                <a:latin typeface="Rockwell" panose="02060603020205020403" pitchFamily="18" charset="0"/>
              </a:rPr>
              <a:t>přespříště</a:t>
            </a:r>
            <a:r>
              <a:rPr lang="cs-CZ" sz="1800" b="0" dirty="0" smtClean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 </a:t>
            </a:r>
          </a:p>
          <a:p>
            <a:pPr marL="0" marR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800" b="0" dirty="0" smtClean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Petr </a:t>
            </a:r>
            <a:r>
              <a:rPr lang="cs-CZ" sz="1800" b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Mareš: Úvod do lingvistiky a lingvistické bohemistiky, s. 8–16 (1. Lingvistika a jazyk) a s. 44–54 (6. Strukturální přístup k jazyku)</a:t>
            </a:r>
          </a:p>
          <a:p>
            <a:pPr marL="0" marR="0" indent="0">
              <a:spcBef>
                <a:spcPts val="100"/>
              </a:spcBef>
              <a:spcAft>
                <a:spcPts val="100"/>
              </a:spcAft>
            </a:pPr>
            <a:endParaRPr lang="cs-CZ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marR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800" b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(Vše je vloženo v </a:t>
            </a:r>
            <a:r>
              <a:rPr lang="cs-CZ" sz="1800" b="0" dirty="0" err="1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Moodlu</a:t>
            </a:r>
            <a:r>
              <a:rPr lang="cs-CZ" sz="1800" b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.)</a:t>
            </a:r>
            <a:endParaRPr lang="cs-CZ" sz="18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64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Strukturní principy jazyka</a:t>
            </a:r>
            <a:br>
              <a:rPr lang="cs-CZ" dirty="0"/>
            </a:br>
            <a:r>
              <a:rPr lang="cs-CZ" dirty="0"/>
              <a:t>(z hlediska sémiotiky)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62880" y="1145059"/>
            <a:ext cx="6137440" cy="490674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sz="2800" dirty="0">
                <a:solidFill>
                  <a:schemeClr val="accent1"/>
                </a:solidFill>
              </a:rPr>
              <a:t>Princip </a:t>
            </a:r>
            <a:r>
              <a:rPr lang="cs-CZ" sz="2800" dirty="0" err="1" smtClean="0">
                <a:solidFill>
                  <a:schemeClr val="accent1"/>
                </a:solidFill>
              </a:rPr>
              <a:t>indexikality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>
                <a:solidFill>
                  <a:schemeClr val="accent1"/>
                </a:solidFill>
              </a:rPr>
              <a:t>v jazyce</a:t>
            </a:r>
          </a:p>
          <a:p>
            <a:r>
              <a:rPr lang="cs-CZ" sz="2800" dirty="0">
                <a:solidFill>
                  <a:schemeClr val="accent1"/>
                </a:solidFill>
              </a:rPr>
              <a:t>Princip ikonicity v jazyce</a:t>
            </a:r>
          </a:p>
          <a:p>
            <a:r>
              <a:rPr lang="cs-CZ" sz="2800" dirty="0">
                <a:solidFill>
                  <a:schemeClr val="accent1"/>
                </a:solidFill>
              </a:rPr>
              <a:t>Princip </a:t>
            </a:r>
            <a:r>
              <a:rPr lang="cs-CZ" sz="2800" dirty="0" err="1">
                <a:solidFill>
                  <a:schemeClr val="accent1"/>
                </a:solidFill>
              </a:rPr>
              <a:t>symbolicity</a:t>
            </a:r>
            <a:r>
              <a:rPr lang="cs-CZ" sz="2800" dirty="0">
                <a:solidFill>
                  <a:schemeClr val="accent1"/>
                </a:solidFill>
              </a:rPr>
              <a:t> v jazyce</a:t>
            </a:r>
          </a:p>
          <a:p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Příklady z minula – čeština, český znakový jazyk</a:t>
            </a:r>
          </a:p>
          <a:p>
            <a:pPr marL="0" indent="0">
              <a:buNone/>
            </a:pPr>
            <a:r>
              <a:rPr lang="cs-CZ" dirty="0"/>
              <a:t>Podívat se na jazyk sémioticky</a:t>
            </a:r>
          </a:p>
        </p:txBody>
      </p:sp>
    </p:spTree>
    <p:extLst>
      <p:ext uri="{BB962C8B-B14F-4D97-AF65-F5344CB8AC3E}">
        <p14:creationId xmlns:p14="http://schemas.microsoft.com/office/powerpoint/2010/main" val="19216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9970" y="2144652"/>
            <a:ext cx="3498979" cy="2456442"/>
          </a:xfrm>
        </p:spPr>
        <p:txBody>
          <a:bodyPr/>
          <a:lstStyle/>
          <a:p>
            <a:r>
              <a:rPr lang="cs-CZ" dirty="0" err="1"/>
              <a:t>Indexikalita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876800" y="264655"/>
            <a:ext cx="7203439" cy="667462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cs-CZ" sz="2800" dirty="0" smtClean="0">
                <a:solidFill>
                  <a:schemeClr val="accent1"/>
                </a:solidFill>
              </a:rPr>
              <a:t>I</a:t>
            </a:r>
            <a:r>
              <a:rPr lang="cs-CZ" sz="2900" b="1" dirty="0">
                <a:solidFill>
                  <a:schemeClr val="accent1"/>
                </a:solidFill>
              </a:rPr>
              <a:t>. Princip </a:t>
            </a:r>
            <a:r>
              <a:rPr lang="cs-CZ" sz="2900" b="1" dirty="0" err="1">
                <a:solidFill>
                  <a:schemeClr val="accent1"/>
                </a:solidFill>
              </a:rPr>
              <a:t>indexikality</a:t>
            </a:r>
            <a:r>
              <a:rPr lang="cs-CZ" sz="2900" b="1" dirty="0">
                <a:solidFill>
                  <a:schemeClr val="accent1"/>
                </a:solidFill>
              </a:rPr>
              <a:t> </a:t>
            </a:r>
            <a:r>
              <a:rPr lang="cs-CZ" sz="2800" dirty="0">
                <a:solidFill>
                  <a:schemeClr val="accent1"/>
                </a:solidFill>
              </a:rPr>
              <a:t>v jazyce</a:t>
            </a:r>
          </a:p>
          <a:p>
            <a:pPr marL="0" indent="0" algn="ctr">
              <a:buNone/>
            </a:pPr>
            <a:endParaRPr lang="cs-CZ" sz="2800" dirty="0">
              <a:solidFill>
                <a:schemeClr val="accent1"/>
              </a:solidFill>
            </a:endParaRPr>
          </a:p>
          <a:p>
            <a:pPr marL="457200" indent="-457200" algn="ctr">
              <a:buAutoNum type="alphaLcParenR"/>
            </a:pPr>
            <a:r>
              <a:rPr lang="cs-CZ" sz="2600" b="1" dirty="0">
                <a:solidFill>
                  <a:srgbClr val="FF0000"/>
                </a:solidFill>
              </a:rPr>
              <a:t>Egocentrická </a:t>
            </a:r>
            <a:r>
              <a:rPr lang="cs-CZ" sz="2600" b="1" dirty="0" smtClean="0">
                <a:solidFill>
                  <a:srgbClr val="FF0000"/>
                </a:solidFill>
              </a:rPr>
              <a:t>perspektiva – já </a:t>
            </a:r>
            <a:endParaRPr lang="cs-CZ" sz="2600" b="1" dirty="0">
              <a:solidFill>
                <a:srgbClr val="FF0000"/>
              </a:solidFill>
            </a:endParaRPr>
          </a:p>
          <a:p>
            <a:pPr algn="ctr">
              <a:buFontTx/>
              <a:buChar char="-"/>
            </a:pPr>
            <a:r>
              <a:rPr lang="cs-CZ" sz="2600" dirty="0"/>
              <a:t>deixe, deiktické (ukazovací) výrazy: </a:t>
            </a:r>
            <a:r>
              <a:rPr lang="cs-CZ" sz="2600" i="1" dirty="0"/>
              <a:t>já, tady, tohle, dnes, </a:t>
            </a:r>
            <a:r>
              <a:rPr lang="cs-CZ" sz="2600" i="1" dirty="0" smtClean="0"/>
              <a:t>teď, pak</a:t>
            </a:r>
            <a:r>
              <a:rPr lang="cs-CZ" sz="2600" i="1" dirty="0"/>
              <a:t>:</a:t>
            </a:r>
          </a:p>
          <a:p>
            <a:pPr algn="ctr">
              <a:buFontTx/>
              <a:buChar char="-"/>
            </a:pPr>
            <a:r>
              <a:rPr lang="cs-CZ" sz="2600" dirty="0"/>
              <a:t>platí ve vztahu k osobě, místu a času promluvy </a:t>
            </a:r>
          </a:p>
          <a:p>
            <a:pPr marL="0" indent="0" algn="ctr">
              <a:buNone/>
            </a:pPr>
            <a:r>
              <a:rPr lang="cs-CZ" sz="2600" dirty="0"/>
              <a:t>(další příklady)</a:t>
            </a:r>
          </a:p>
          <a:p>
            <a:pPr algn="ctr">
              <a:buFontTx/>
              <a:buChar char="-"/>
            </a:pPr>
            <a:endParaRPr lang="cs-CZ" sz="2600" dirty="0"/>
          </a:p>
          <a:p>
            <a:pPr marL="0" indent="0" algn="ctr">
              <a:buNone/>
            </a:pPr>
            <a:r>
              <a:rPr lang="cs-CZ" sz="2600" b="1" dirty="0"/>
              <a:t>Deiktická orientace vs. inherentní orientace</a:t>
            </a:r>
          </a:p>
          <a:p>
            <a:pPr marL="0" indent="0" algn="ctr">
              <a:buNone/>
            </a:pPr>
            <a:r>
              <a:rPr lang="cs-CZ" sz="2600" i="1" dirty="0"/>
              <a:t>Kolo je za stromem. Kolo je před stromem. </a:t>
            </a:r>
            <a:r>
              <a:rPr lang="cs-CZ" sz="2600" dirty="0"/>
              <a:t>(vzhledem k pozorovateli)</a:t>
            </a:r>
          </a:p>
          <a:p>
            <a:pPr marL="0" indent="0" algn="ctr">
              <a:buNone/>
            </a:pPr>
            <a:r>
              <a:rPr lang="cs-CZ" sz="2600" i="1" dirty="0"/>
              <a:t>Kolo je za autem. Kolo je před autem. </a:t>
            </a:r>
            <a:r>
              <a:rPr lang="cs-CZ" sz="2600" dirty="0"/>
              <a:t>(orientace vzhledem ke směru jízdy auta, místu řidiče)</a:t>
            </a:r>
            <a:endParaRPr lang="cs-CZ" sz="2600" b="1" dirty="0"/>
          </a:p>
          <a:p>
            <a:pPr marL="0" indent="0" algn="ctr">
              <a:buNone/>
            </a:pPr>
            <a:r>
              <a:rPr lang="cs-CZ" sz="2600" dirty="0"/>
              <a:t>(viz další slide)</a:t>
            </a:r>
          </a:p>
          <a:p>
            <a:pPr marL="0" indent="0" algn="ctr">
              <a:buNone/>
            </a:pPr>
            <a:endParaRPr lang="cs-CZ" sz="2600" dirty="0"/>
          </a:p>
          <a:p>
            <a:pPr marL="0" indent="0" algn="ctr">
              <a:buNone/>
            </a:pPr>
            <a:r>
              <a:rPr lang="cs-CZ" sz="2600" b="1" dirty="0">
                <a:solidFill>
                  <a:srgbClr val="FF0000"/>
                </a:solidFill>
              </a:rPr>
              <a:t>b) Antropocentrická </a:t>
            </a:r>
            <a:r>
              <a:rPr lang="cs-CZ" sz="2600" b="1" dirty="0" smtClean="0">
                <a:solidFill>
                  <a:srgbClr val="FF0000"/>
                </a:solidFill>
              </a:rPr>
              <a:t>perspektiva – člověk </a:t>
            </a:r>
            <a:endParaRPr lang="cs-CZ" sz="2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2600" dirty="0"/>
              <a:t>Člověk má v jazyce privilegované postavení, je „středem světa“</a:t>
            </a:r>
          </a:p>
          <a:p>
            <a:pPr marL="0" indent="0" algn="ctr">
              <a:buNone/>
            </a:pPr>
            <a:r>
              <a:rPr lang="cs-CZ" sz="2600" dirty="0"/>
              <a:t> (osobní zájmena – já, ty…, přivlastňování – </a:t>
            </a:r>
            <a:r>
              <a:rPr lang="cs-CZ" sz="2600" i="1" dirty="0"/>
              <a:t>můj, tvůj, bratrův, sestřin klobouk</a:t>
            </a:r>
            <a:r>
              <a:rPr lang="cs-CZ" sz="2600" dirty="0"/>
              <a:t>) X věci (neexistuje např. </a:t>
            </a:r>
            <a:r>
              <a:rPr lang="cs-CZ" sz="2600" i="1" dirty="0"/>
              <a:t>domův / jeho komín </a:t>
            </a:r>
            <a:r>
              <a:rPr lang="cs-CZ" sz="2600" dirty="0"/>
              <a:t>nebo</a:t>
            </a:r>
            <a:r>
              <a:rPr lang="cs-CZ" sz="2600" i="1" dirty="0"/>
              <a:t> </a:t>
            </a:r>
            <a:r>
              <a:rPr lang="cs-CZ" sz="2600" i="1" dirty="0" err="1"/>
              <a:t>střešin</a:t>
            </a:r>
            <a:r>
              <a:rPr lang="cs-CZ" sz="2600" i="1" dirty="0"/>
              <a:t> / její komín</a:t>
            </a:r>
            <a:r>
              <a:rPr lang="cs-CZ" sz="2600" dirty="0"/>
              <a:t>)</a:t>
            </a:r>
          </a:p>
          <a:p>
            <a:pPr algn="ctr">
              <a:buFontTx/>
              <a:buChar char="-"/>
            </a:pPr>
            <a:r>
              <a:rPr lang="cs-CZ" sz="2600" dirty="0"/>
              <a:t>Kdo? X Co? (srov. </a:t>
            </a:r>
            <a:r>
              <a:rPr lang="cs-CZ" sz="2600" i="1" dirty="0"/>
              <a:t>Kdo tu byl? </a:t>
            </a:r>
            <a:r>
              <a:rPr lang="cs-CZ" sz="2600" dirty="0"/>
              <a:t>– Zájmeno </a:t>
            </a:r>
            <a:r>
              <a:rPr lang="cs-CZ" sz="2600" b="1" dirty="0"/>
              <a:t>kdo</a:t>
            </a:r>
            <a:r>
              <a:rPr lang="cs-CZ" sz="2600" dirty="0"/>
              <a:t> signalizuje člověka, ne věc ani zvíře, či jen výjimečně.)</a:t>
            </a:r>
          </a:p>
          <a:p>
            <a:pPr algn="ctr">
              <a:buFontTx/>
              <a:buChar char="-"/>
            </a:pPr>
            <a:r>
              <a:rPr lang="cs-CZ" sz="2600" dirty="0"/>
              <a:t>další projevy antropocentrismu (příklady); antropomorfismus 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720" y="1605280"/>
            <a:ext cx="1544320" cy="14427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03" y="1381761"/>
            <a:ext cx="4565703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cs-CZ" b="1" dirty="0" smtClean="0">
                <a:solidFill>
                  <a:schemeClr val="tx1"/>
                </a:solidFill>
              </a:rPr>
              <a:t>DEIXE</a:t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/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NESČ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0240" y="274320"/>
            <a:ext cx="7731760" cy="628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Ukazování k jednotlivým komponentům aktuální komunikační situace, resp. kontextu v nejširším </a:t>
            </a:r>
            <a:r>
              <a:rPr lang="cs-CZ" dirty="0" smtClean="0"/>
              <a:t>smyslu. (…) </a:t>
            </a:r>
            <a:r>
              <a:rPr lang="cs-CZ" dirty="0"/>
              <a:t>Takové ukazování se uskutečňuje prostřednictvím specifických ukazovacích výrazů, tj. </a:t>
            </a:r>
            <a:r>
              <a:rPr lang="cs-CZ" b="1" i="1" dirty="0"/>
              <a:t>deiktických výrazů</a:t>
            </a:r>
            <a:r>
              <a:rPr lang="cs-CZ" dirty="0"/>
              <a:t> // </a:t>
            </a:r>
            <a:r>
              <a:rPr lang="cs-CZ" b="1" i="1" dirty="0"/>
              <a:t>deiktických slov</a:t>
            </a:r>
            <a:r>
              <a:rPr lang="cs-CZ" dirty="0"/>
              <a:t>, které nemají pojmový význam a jejichž sémantika může být definována pouze v relaci k entitě, k níž se vztahuje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Deiktické </a:t>
            </a:r>
            <a:r>
              <a:rPr lang="cs-CZ" dirty="0"/>
              <a:t>výrazy jako </a:t>
            </a:r>
            <a:r>
              <a:rPr lang="cs-CZ" i="1" dirty="0"/>
              <a:t>ty</a:t>
            </a:r>
            <a:r>
              <a:rPr lang="cs-CZ" dirty="0"/>
              <a:t>, </a:t>
            </a:r>
            <a:r>
              <a:rPr lang="cs-CZ" i="1" dirty="0"/>
              <a:t>tohle</a:t>
            </a:r>
            <a:r>
              <a:rPr lang="cs-CZ" dirty="0"/>
              <a:t>, </a:t>
            </a:r>
            <a:r>
              <a:rPr lang="cs-CZ" i="1" dirty="0"/>
              <a:t>on</a:t>
            </a:r>
            <a:r>
              <a:rPr lang="cs-CZ" dirty="0"/>
              <a:t>, </a:t>
            </a:r>
            <a:r>
              <a:rPr lang="cs-CZ" i="1" dirty="0"/>
              <a:t>tam</a:t>
            </a:r>
            <a:r>
              <a:rPr lang="cs-CZ" dirty="0"/>
              <a:t>, </a:t>
            </a:r>
            <a:r>
              <a:rPr lang="cs-CZ" i="1" dirty="0"/>
              <a:t>můj</a:t>
            </a:r>
            <a:r>
              <a:rPr lang="cs-CZ" dirty="0"/>
              <a:t>, </a:t>
            </a:r>
            <a:r>
              <a:rPr lang="cs-CZ" i="1" dirty="0"/>
              <a:t>její</a:t>
            </a:r>
            <a:r>
              <a:rPr lang="cs-CZ" dirty="0"/>
              <a:t>, </a:t>
            </a:r>
            <a:r>
              <a:rPr lang="cs-CZ" i="1" dirty="0"/>
              <a:t>to</a:t>
            </a:r>
            <a:r>
              <a:rPr lang="cs-CZ" dirty="0"/>
              <a:t>, </a:t>
            </a:r>
            <a:r>
              <a:rPr lang="cs-CZ" i="1" dirty="0"/>
              <a:t>takový</a:t>
            </a:r>
            <a:r>
              <a:rPr lang="cs-CZ" dirty="0"/>
              <a:t> aj. tedy mají svůj deiktický význam, ale nemají (svou vlastní) </a:t>
            </a:r>
            <a:r>
              <a:rPr lang="cs-CZ" dirty="0">
                <a:hlinkClick r:id="rId2" tooltip="reference"/>
              </a:rPr>
              <a:t>↗referenci</a:t>
            </a:r>
            <a:r>
              <a:rPr lang="cs-CZ" dirty="0"/>
              <a:t>. </a:t>
            </a:r>
            <a:r>
              <a:rPr lang="cs-CZ" dirty="0" smtClean="0"/>
              <a:t> (…) Deiktický </a:t>
            </a:r>
            <a:r>
              <a:rPr lang="cs-CZ" dirty="0"/>
              <a:t>výraz může být s jistými omezeními vztažen ke kterémukoli prvku aktuální situace, respektive, jak říká </a:t>
            </a:r>
            <a:r>
              <a:rPr lang="cs-CZ" dirty="0">
                <a:hlinkClick r:id="rId3" tooltip="Lyons, 1977"/>
              </a:rPr>
              <a:t>✍</a:t>
            </a:r>
            <a:r>
              <a:rPr lang="cs-CZ" dirty="0" err="1">
                <a:hlinkClick r:id="rId3" tooltip="Lyons, 1977"/>
              </a:rPr>
              <a:t>Lyons</a:t>
            </a:r>
            <a:r>
              <a:rPr lang="cs-CZ" dirty="0">
                <a:hlinkClick r:id="rId3" tooltip="Lyons, 1977"/>
              </a:rPr>
              <a:t> (1977)</a:t>
            </a:r>
            <a:r>
              <a:rPr lang="cs-CZ" dirty="0"/>
              <a:t>, </a:t>
            </a:r>
            <a:r>
              <a:rPr lang="cs-CZ" b="1" dirty="0"/>
              <a:t>d.</a:t>
            </a:r>
            <a:r>
              <a:rPr lang="cs-CZ" dirty="0"/>
              <a:t> se míní lokalizace a identifikace osob, objektů, událostí, procesů a aktivit, o nichž se mluví, a to vztažením k časoprostorovému kontextu vytvořenému  </a:t>
            </a:r>
            <a:r>
              <a:rPr lang="cs-CZ" dirty="0" smtClean="0"/>
              <a:t>(…) výpovědní </a:t>
            </a:r>
            <a:r>
              <a:rPr lang="cs-CZ" dirty="0"/>
              <a:t>událostí, jíž se účastní mluvčí a </a:t>
            </a:r>
            <a:r>
              <a:rPr lang="cs-CZ" dirty="0" smtClean="0"/>
              <a:t>(…) </a:t>
            </a:r>
            <a:r>
              <a:rPr lang="cs-CZ" dirty="0"/>
              <a:t>adresát.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Deiktický </a:t>
            </a:r>
            <a:r>
              <a:rPr lang="cs-CZ" dirty="0"/>
              <a:t>výraz, v č. zejména </a:t>
            </a:r>
            <a:r>
              <a:rPr lang="cs-CZ" i="1" dirty="0"/>
              <a:t>to</a:t>
            </a:r>
            <a:r>
              <a:rPr lang="cs-CZ" dirty="0"/>
              <a:t>, může </a:t>
            </a:r>
            <a:r>
              <a:rPr lang="cs-CZ" dirty="0" smtClean="0"/>
              <a:t>ukazovat </a:t>
            </a:r>
            <a:r>
              <a:rPr lang="cs-CZ" dirty="0"/>
              <a:t>též na celou aktuální (neverbalizovanou) situaci, např. </a:t>
            </a:r>
            <a:r>
              <a:rPr lang="cs-CZ" i="1" dirty="0"/>
              <a:t>Promiňte mi to</a:t>
            </a:r>
            <a:r>
              <a:rPr lang="cs-CZ" dirty="0"/>
              <a:t> (jako omluva přišlápnutí na nohu), </a:t>
            </a:r>
            <a:r>
              <a:rPr lang="cs-CZ" i="1" dirty="0"/>
              <a:t>Nech toho!</a:t>
            </a:r>
            <a:r>
              <a:rPr lang="cs-CZ" dirty="0"/>
              <a:t> (při napomenutí dítěte), </a:t>
            </a:r>
            <a:r>
              <a:rPr lang="cs-CZ" i="1" dirty="0"/>
              <a:t>To se mi snad zdá</a:t>
            </a:r>
            <a:r>
              <a:rPr lang="cs-CZ" dirty="0"/>
              <a:t> (reakce na spatřenou situaci).</a:t>
            </a:r>
          </a:p>
        </p:txBody>
      </p:sp>
    </p:spTree>
    <p:extLst>
      <p:ext uri="{BB962C8B-B14F-4D97-AF65-F5344CB8AC3E}">
        <p14:creationId xmlns:p14="http://schemas.microsoft.com/office/powerpoint/2010/main" val="31685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708" y="87799"/>
            <a:ext cx="9598293" cy="646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Ikonicita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>
                <a:solidFill>
                  <a:schemeClr val="tx1"/>
                </a:solidFill>
              </a:rPr>
              <a:t>NESČ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0400" y="589280"/>
            <a:ext cx="7548879" cy="61061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accent1"/>
                </a:solidFill>
              </a:rPr>
              <a:t>II. Princip ikonicity v jazyce 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… </a:t>
            </a:r>
            <a:r>
              <a:rPr lang="cs-CZ" dirty="0" smtClean="0"/>
              <a:t>V</a:t>
            </a:r>
            <a:r>
              <a:rPr lang="cs-CZ" dirty="0"/>
              <a:t> sémiotice se rozlišují </a:t>
            </a:r>
            <a:r>
              <a:rPr lang="cs-CZ" b="1" dirty="0">
                <a:solidFill>
                  <a:schemeClr val="accent1"/>
                </a:solidFill>
              </a:rPr>
              <a:t>dva typy ikonických znaků </a:t>
            </a:r>
            <a:r>
              <a:rPr lang="cs-CZ" dirty="0"/>
              <a:t>imitujících </a:t>
            </a:r>
            <a:r>
              <a:rPr lang="cs-CZ" dirty="0" smtClean="0"/>
              <a:t>realitu. </a:t>
            </a:r>
          </a:p>
          <a:p>
            <a:pPr marL="0" indent="0" algn="just">
              <a:buNone/>
            </a:pPr>
            <a:r>
              <a:rPr lang="cs-CZ" dirty="0" smtClean="0"/>
              <a:t>a) První </a:t>
            </a:r>
            <a:r>
              <a:rPr lang="cs-CZ" dirty="0"/>
              <a:t>představují např. fotografie, programová hudba (např. Smetanova </a:t>
            </a:r>
            <a:r>
              <a:rPr lang="cs-CZ" i="1" dirty="0"/>
              <a:t>Má vlast</a:t>
            </a:r>
            <a:r>
              <a:rPr lang="cs-CZ" dirty="0"/>
              <a:t>) a zvukomalebné výrazy (tzv. </a:t>
            </a:r>
            <a:r>
              <a:rPr lang="cs-CZ" dirty="0" err="1"/>
              <a:t>onomatopoia</a:t>
            </a:r>
            <a:r>
              <a:rPr lang="cs-CZ" dirty="0"/>
              <a:t>), které imitují vlastnosti věcí, pohyby, emoce a zrakový, sluchový a hmatový vjem. To jsou tzv. </a:t>
            </a:r>
            <a:r>
              <a:rPr lang="cs-CZ" b="1" i="1" dirty="0"/>
              <a:t>obrazové ikony</a:t>
            </a:r>
            <a:r>
              <a:rPr lang="cs-CZ" dirty="0"/>
              <a:t> (</a:t>
            </a:r>
            <a:r>
              <a:rPr lang="cs-CZ" i="1" dirty="0"/>
              <a:t>image </a:t>
            </a:r>
            <a:r>
              <a:rPr lang="cs-CZ" i="1" dirty="0" err="1"/>
              <a:t>icons</a:t>
            </a:r>
            <a:r>
              <a:rPr lang="cs-CZ" dirty="0"/>
              <a:t>) (termín zavedený </a:t>
            </a:r>
            <a:r>
              <a:rPr lang="cs-CZ" u="sng" dirty="0">
                <a:hlinkClick r:id="rId2" tooltip="Haiman, 1980"/>
              </a:rPr>
              <a:t>✍</a:t>
            </a:r>
            <a:r>
              <a:rPr lang="cs-CZ" u="sng" dirty="0" err="1">
                <a:hlinkClick r:id="rId2" tooltip="Haiman, 1980"/>
              </a:rPr>
              <a:t>Haimanem</a:t>
            </a:r>
            <a:r>
              <a:rPr lang="cs-CZ" u="sng" dirty="0">
                <a:hlinkClick r:id="rId2" tooltip="Haiman, 1980"/>
              </a:rPr>
              <a:t>, 1980</a:t>
            </a:r>
            <a:r>
              <a:rPr lang="cs-CZ" dirty="0"/>
              <a:t>, na základě </a:t>
            </a:r>
            <a:r>
              <a:rPr lang="cs-CZ" u="sng" dirty="0">
                <a:hlinkClick r:id="rId3" tooltip="Peirce, 1932"/>
              </a:rPr>
              <a:t>✍</a:t>
            </a:r>
            <a:r>
              <a:rPr lang="cs-CZ" u="sng" dirty="0" err="1">
                <a:hlinkClick r:id="rId3" tooltip="Peirce, 1932"/>
              </a:rPr>
              <a:t>Peirce</a:t>
            </a:r>
            <a:r>
              <a:rPr lang="cs-CZ" u="sng" dirty="0">
                <a:hlinkClick r:id="rId3" tooltip="Peirce, 1932"/>
              </a:rPr>
              <a:t>, 1932</a:t>
            </a:r>
            <a:r>
              <a:rPr lang="cs-CZ" dirty="0"/>
              <a:t>).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>
                <a:solidFill>
                  <a:schemeClr val="accent1"/>
                </a:solidFill>
              </a:rPr>
              <a:t>https://www.youtube.com/watch?v=rfabucIkm-s</a:t>
            </a:r>
            <a:endParaRPr lang="cs-CZ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cs-CZ" dirty="0" smtClean="0"/>
              <a:t>b) Druhý </a:t>
            </a:r>
            <a:r>
              <a:rPr lang="cs-CZ" dirty="0"/>
              <a:t>typ ikonických znaků představují tzv. </a:t>
            </a:r>
            <a:r>
              <a:rPr lang="cs-CZ" b="1" i="1" dirty="0"/>
              <a:t>ikonické diagramy</a:t>
            </a:r>
            <a:r>
              <a:rPr lang="cs-CZ" dirty="0"/>
              <a:t> (</a:t>
            </a:r>
            <a:r>
              <a:rPr lang="cs-CZ" i="1" dirty="0" err="1"/>
              <a:t>iconic</a:t>
            </a:r>
            <a:r>
              <a:rPr lang="cs-CZ" i="1" dirty="0"/>
              <a:t> diagram</a:t>
            </a:r>
            <a:r>
              <a:rPr lang="cs-CZ" dirty="0"/>
              <a:t>). Ikonický diagram imituje realitu zprostředkovaněji než obrazový ikon. Jde v něm o systematické uspořádání znaků, jejichž vztah zrcadlí vztah mezi referenty. Např. mapa města je ikonickým diagramem města. Podle </a:t>
            </a:r>
            <a:r>
              <a:rPr lang="cs-CZ" u="sng" dirty="0">
                <a:hlinkClick r:id="rId4" tooltip="Jakobson, 1966"/>
              </a:rPr>
              <a:t>✍</a:t>
            </a:r>
            <a:r>
              <a:rPr lang="cs-CZ" u="sng" dirty="0" err="1">
                <a:hlinkClick r:id="rId4" tooltip="Jakobson, 1966"/>
              </a:rPr>
              <a:t>Jakobsona</a:t>
            </a:r>
            <a:r>
              <a:rPr lang="cs-CZ" u="sng" dirty="0">
                <a:hlinkClick r:id="rId4" tooltip="Jakobson, 1966"/>
              </a:rPr>
              <a:t> (1966)</a:t>
            </a:r>
            <a:r>
              <a:rPr lang="cs-CZ" dirty="0"/>
              <a:t>, </a:t>
            </a:r>
            <a:r>
              <a:rPr lang="cs-CZ" u="sng" dirty="0">
                <a:hlinkClick r:id="rId5" tooltip="Jakobson, 1971b"/>
              </a:rPr>
              <a:t>✍</a:t>
            </a:r>
            <a:r>
              <a:rPr lang="cs-CZ" u="sng" dirty="0" err="1">
                <a:hlinkClick r:id="rId5" tooltip="Jakobson, 1971b"/>
              </a:rPr>
              <a:t>Jakobsona</a:t>
            </a:r>
            <a:r>
              <a:rPr lang="cs-CZ" u="sng" dirty="0">
                <a:hlinkClick r:id="rId5" tooltip="Jakobson, 1971b"/>
              </a:rPr>
              <a:t> (1971a)</a:t>
            </a:r>
            <a:r>
              <a:rPr lang="cs-CZ" dirty="0"/>
              <a:t> je diagramatická ikonicita v gramatikách různých jazyků univerzální: gramatická struktura podobně jako onomatopoické slovo bezprostředně odráží význam.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14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Ikonicita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22573" y="222422"/>
            <a:ext cx="7669428" cy="656284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sz="2800" dirty="0">
                <a:solidFill>
                  <a:schemeClr val="accent1"/>
                </a:solidFill>
              </a:rPr>
              <a:t>II. Princip ikonicity v jazyce  </a:t>
            </a:r>
          </a:p>
          <a:p>
            <a:pPr marL="342900" indent="-342900" algn="ctr">
              <a:buAutoNum type="alphaLcParenR"/>
            </a:pPr>
            <a:r>
              <a:rPr lang="cs-CZ" dirty="0">
                <a:solidFill>
                  <a:schemeClr val="accent1"/>
                </a:solidFill>
              </a:rPr>
              <a:t>Sekvenční pořadí </a:t>
            </a:r>
            <a:r>
              <a:rPr lang="cs-CZ" dirty="0"/>
              <a:t>(následnost dějů koreluje s následností jejich jazykového vyjádření)</a:t>
            </a:r>
          </a:p>
          <a:p>
            <a:pPr marL="0" indent="0" algn="ctr">
              <a:buNone/>
            </a:pPr>
            <a:r>
              <a:rPr lang="cs-CZ" b="1" i="1" dirty="0" err="1"/>
              <a:t>Veni</a:t>
            </a:r>
            <a:r>
              <a:rPr lang="cs-CZ" b="1" i="1" dirty="0"/>
              <a:t>, </a:t>
            </a:r>
            <a:r>
              <a:rPr lang="cs-CZ" b="1" i="1" dirty="0" err="1"/>
              <a:t>vidi</a:t>
            </a:r>
            <a:r>
              <a:rPr lang="cs-CZ" b="1" i="1" dirty="0"/>
              <a:t>, </a:t>
            </a:r>
            <a:r>
              <a:rPr lang="cs-CZ" b="1" i="1" dirty="0" err="1"/>
              <a:t>vici</a:t>
            </a:r>
            <a:r>
              <a:rPr lang="cs-CZ" b="1" i="1" dirty="0"/>
              <a:t>… + </a:t>
            </a:r>
            <a:r>
              <a:rPr lang="cs-CZ" dirty="0"/>
              <a:t>nezaměnitelné pořadí dvojčlenných vyjádření jako </a:t>
            </a:r>
            <a:r>
              <a:rPr lang="cs-CZ" i="1" dirty="0"/>
              <a:t>cash and </a:t>
            </a:r>
            <a:r>
              <a:rPr lang="cs-CZ" i="1" dirty="0" err="1"/>
              <a:t>carry</a:t>
            </a:r>
            <a:r>
              <a:rPr lang="cs-CZ" dirty="0"/>
              <a:t>, … srov. i : </a:t>
            </a:r>
            <a:r>
              <a:rPr lang="cs-CZ" i="1" dirty="0"/>
              <a:t>den a noc,  dřív nebo později, teď anebo nikdy, počkáme a uvidíme</a:t>
            </a:r>
          </a:p>
          <a:p>
            <a:pPr marL="0" indent="0" algn="ctr">
              <a:buNone/>
            </a:pPr>
            <a:r>
              <a:rPr lang="cs-CZ" i="1" dirty="0"/>
              <a:t>Věra porodila dítě a vdala se. </a:t>
            </a:r>
            <a:r>
              <a:rPr lang="cs-CZ" dirty="0"/>
              <a:t>X </a:t>
            </a:r>
            <a:r>
              <a:rPr lang="cs-CZ" i="1" dirty="0"/>
              <a:t>Věra se vdala poté, co porodila dítě.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chemeClr val="accent1"/>
                </a:solidFill>
              </a:rPr>
              <a:t>b</a:t>
            </a:r>
            <a:r>
              <a:rPr lang="cs-CZ" dirty="0">
                <a:solidFill>
                  <a:schemeClr val="accent1"/>
                </a:solidFill>
              </a:rPr>
              <a:t>) Princip vzdálenosti </a:t>
            </a:r>
            <a:r>
              <a:rPr lang="cs-CZ" dirty="0"/>
              <a:t>– co patří k sobě v realitě, je u sebe (ideálně) i ve větě (slovosled, zejm. v některých jazycích)</a:t>
            </a:r>
            <a:endParaRPr lang="cs-CZ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cs-CZ" dirty="0">
                <a:solidFill>
                  <a:schemeClr val="accent1"/>
                </a:solidFill>
              </a:rPr>
              <a:t>c) Princip kvantity  - </a:t>
            </a:r>
            <a:r>
              <a:rPr lang="cs-CZ" dirty="0"/>
              <a:t>„víc formy znamená víc obsahu</a:t>
            </a:r>
            <a:r>
              <a:rPr lang="cs-CZ" dirty="0" smtClean="0"/>
              <a:t>“ (</a:t>
            </a:r>
            <a:r>
              <a:rPr lang="cs-CZ" i="1" dirty="0" smtClean="0"/>
              <a:t>krásný – nejkrásnější, pán - pánové, běž – běžte</a:t>
            </a:r>
            <a:r>
              <a:rPr lang="cs-CZ" dirty="0" smtClean="0"/>
              <a:t>) – složitější formy, expresivita apod.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Prodlužování (</a:t>
            </a:r>
            <a:r>
              <a:rPr lang="cs-CZ" i="1" dirty="0" err="1"/>
              <a:t>dlooouhý</a:t>
            </a:r>
            <a:r>
              <a:rPr lang="cs-CZ" dirty="0"/>
              <a:t>, </a:t>
            </a:r>
            <a:r>
              <a:rPr lang="cs-CZ" i="1" dirty="0" err="1"/>
              <a:t>tááákhle</a:t>
            </a:r>
            <a:r>
              <a:rPr lang="cs-CZ" i="1" dirty="0"/>
              <a:t> dlouhý, dlouhatánský; malilinký</a:t>
            </a:r>
            <a:r>
              <a:rPr lang="cs-CZ" dirty="0"/>
              <a:t>), opakování – </a:t>
            </a:r>
            <a:r>
              <a:rPr lang="cs-CZ" i="1" dirty="0"/>
              <a:t>všude les, les a les</a:t>
            </a:r>
            <a:r>
              <a:rPr lang="cs-CZ" dirty="0" smtClean="0"/>
              <a:t>)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Reduplikace – běžně využívaná v některých jazycích, např. afrických  (</a:t>
            </a:r>
            <a:r>
              <a:rPr lang="cs-CZ" dirty="0" err="1" smtClean="0"/>
              <a:t>pl</a:t>
            </a:r>
            <a:r>
              <a:rPr lang="cs-CZ" dirty="0"/>
              <a:t>: </a:t>
            </a:r>
            <a:r>
              <a:rPr lang="cs-CZ" dirty="0" err="1" smtClean="0"/>
              <a:t>cow-cow</a:t>
            </a:r>
            <a:r>
              <a:rPr lang="cs-CZ" dirty="0" smtClean="0"/>
              <a:t> </a:t>
            </a:r>
            <a:r>
              <a:rPr lang="cs-CZ" dirty="0"/>
              <a:t>= krávy; </a:t>
            </a:r>
            <a:r>
              <a:rPr lang="cs-CZ" dirty="0" err="1"/>
              <a:t>absol</a:t>
            </a:r>
            <a:r>
              <a:rPr lang="cs-CZ" dirty="0"/>
              <a:t>. s</a:t>
            </a:r>
            <a:r>
              <a:rPr lang="cs-CZ" dirty="0" smtClean="0"/>
              <a:t>uperlativ v </a:t>
            </a:r>
            <a:r>
              <a:rPr lang="cs-CZ" dirty="0" err="1"/>
              <a:t>it</a:t>
            </a:r>
            <a:r>
              <a:rPr lang="cs-CZ" dirty="0"/>
              <a:t>. </a:t>
            </a:r>
            <a:r>
              <a:rPr lang="cs-CZ" i="1" dirty="0" err="1"/>
              <a:t>caffe</a:t>
            </a:r>
            <a:r>
              <a:rPr lang="cs-CZ" i="1" dirty="0"/>
              <a:t> </a:t>
            </a:r>
            <a:r>
              <a:rPr lang="cs-CZ" i="1" dirty="0" err="1"/>
              <a:t>caffe</a:t>
            </a:r>
            <a:r>
              <a:rPr lang="cs-CZ" dirty="0"/>
              <a:t>, </a:t>
            </a:r>
            <a:r>
              <a:rPr lang="cs-CZ" i="1" dirty="0" err="1"/>
              <a:t>bella</a:t>
            </a:r>
            <a:r>
              <a:rPr lang="cs-CZ" i="1" dirty="0"/>
              <a:t> </a:t>
            </a:r>
            <a:r>
              <a:rPr lang="cs-CZ" i="1" dirty="0" err="1" smtClean="0"/>
              <a:t>bella</a:t>
            </a:r>
            <a:r>
              <a:rPr lang="cs-CZ" i="1" dirty="0"/>
              <a:t>)</a:t>
            </a:r>
            <a:r>
              <a:rPr lang="cs-CZ" dirty="0" smtClean="0"/>
              <a:t> 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Zdvořilostní strategie (delší forma je zdvořilejší): </a:t>
            </a:r>
            <a:r>
              <a:rPr lang="cs-CZ" i="1" dirty="0"/>
              <a:t>Nekouřit!</a:t>
            </a:r>
            <a:r>
              <a:rPr lang="cs-CZ" dirty="0"/>
              <a:t> X </a:t>
            </a:r>
            <a:r>
              <a:rPr lang="cs-CZ" i="1" dirty="0"/>
              <a:t>Žádáme zákazníky, aby se zde zdrželi kouření. Mohli byste být tak laskavi a </a:t>
            </a:r>
            <a:r>
              <a:rPr lang="cs-CZ" dirty="0"/>
              <a:t>...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725" y="1027670"/>
            <a:ext cx="1524000" cy="1524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445" y="4522456"/>
            <a:ext cx="20002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Symbolicita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0825" y="393289"/>
            <a:ext cx="7354529" cy="630247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2800" dirty="0">
                <a:solidFill>
                  <a:schemeClr val="accent1"/>
                </a:solidFill>
              </a:rPr>
              <a:t>III. Princip </a:t>
            </a:r>
            <a:r>
              <a:rPr lang="cs-CZ" sz="2800" dirty="0" err="1">
                <a:solidFill>
                  <a:schemeClr val="accent1"/>
                </a:solidFill>
              </a:rPr>
              <a:t>symbolicity</a:t>
            </a:r>
            <a:r>
              <a:rPr lang="cs-CZ" sz="2800" dirty="0">
                <a:solidFill>
                  <a:schemeClr val="accent1"/>
                </a:solidFill>
              </a:rPr>
              <a:t> v jazyce</a:t>
            </a:r>
          </a:p>
          <a:p>
            <a:pPr marL="0" indent="0" algn="ctr">
              <a:buNone/>
            </a:pPr>
            <a:r>
              <a:rPr lang="cs-CZ" sz="2400" dirty="0"/>
              <a:t>vztah forma – význam?</a:t>
            </a:r>
          </a:p>
          <a:p>
            <a:pPr marL="0" indent="0" algn="ctr">
              <a:buNone/>
            </a:pPr>
            <a:r>
              <a:rPr lang="cs-CZ" sz="2400" dirty="0"/>
              <a:t>mezi formou a významem není jiný vztah než konvence</a:t>
            </a:r>
          </a:p>
          <a:p>
            <a:pPr marL="0" indent="0" algn="ctr">
              <a:buNone/>
            </a:pPr>
            <a:r>
              <a:rPr lang="cs-CZ" sz="2400" dirty="0"/>
              <a:t>(arbitrárnost, náhodnost)</a:t>
            </a:r>
          </a:p>
          <a:p>
            <a:pPr marL="0" indent="0" algn="ctr">
              <a:buNone/>
            </a:pPr>
            <a:r>
              <a:rPr lang="cs-CZ" sz="2400" dirty="0"/>
              <a:t>Příklad:  </a:t>
            </a:r>
            <a:r>
              <a:rPr lang="cs-CZ" sz="2400" i="1" dirty="0"/>
              <a:t>strom</a:t>
            </a:r>
            <a:r>
              <a:rPr lang="cs-CZ" sz="2400" dirty="0"/>
              <a:t>, </a:t>
            </a:r>
            <a:r>
              <a:rPr lang="cs-CZ" sz="2400" i="1" dirty="0" err="1"/>
              <a:t>drzewo</a:t>
            </a:r>
            <a:r>
              <a:rPr lang="cs-CZ" sz="2400" dirty="0"/>
              <a:t>, </a:t>
            </a:r>
            <a:r>
              <a:rPr lang="cs-CZ" sz="2400" i="1" dirty="0" err="1"/>
              <a:t>tree</a:t>
            </a:r>
            <a:r>
              <a:rPr lang="cs-CZ" sz="2400" dirty="0"/>
              <a:t>, </a:t>
            </a:r>
            <a:r>
              <a:rPr lang="cs-CZ" sz="2400" i="1" dirty="0" err="1"/>
              <a:t>arbre</a:t>
            </a:r>
            <a:r>
              <a:rPr lang="cs-CZ" sz="2400" i="1" dirty="0"/>
              <a:t>, </a:t>
            </a:r>
            <a:r>
              <a:rPr lang="cs-CZ" sz="2400" i="1" dirty="0" err="1"/>
              <a:t>Baum</a:t>
            </a:r>
            <a:r>
              <a:rPr lang="cs-CZ" sz="2400" i="1" dirty="0" smtClean="0"/>
              <a:t>…</a:t>
            </a:r>
          </a:p>
          <a:p>
            <a:pPr marL="0" indent="0" algn="ctr">
              <a:buNone/>
            </a:pPr>
            <a:r>
              <a:rPr lang="cs-CZ" sz="2400" dirty="0" smtClean="0"/>
              <a:t>(tatáž věc – různé významy)  </a:t>
            </a: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ALE:</a:t>
            </a:r>
          </a:p>
          <a:p>
            <a:pPr marL="0" indent="0" algn="ctr">
              <a:buNone/>
            </a:pPr>
            <a:r>
              <a:rPr lang="cs-CZ" sz="2400" dirty="0"/>
              <a:t>motivace, motivované výrazy:</a:t>
            </a:r>
          </a:p>
          <a:p>
            <a:pPr marL="0" indent="0" algn="ctr">
              <a:buNone/>
            </a:pPr>
            <a:r>
              <a:rPr lang="cs-CZ" sz="2400" dirty="0"/>
              <a:t>vztah mezi formou a významem není zcela náhodný, arbitrární</a:t>
            </a:r>
          </a:p>
          <a:p>
            <a:pPr marL="0" indent="0" algn="ctr">
              <a:buNone/>
            </a:pPr>
            <a:r>
              <a:rPr lang="cs-CZ" sz="2400" dirty="0"/>
              <a:t>a) Srov.  onomatopoická citoslovce: </a:t>
            </a:r>
            <a:r>
              <a:rPr lang="cs-CZ" sz="2400" i="1" dirty="0"/>
              <a:t>tik tak, </a:t>
            </a:r>
            <a:r>
              <a:rPr lang="cs-CZ" sz="2400" i="1" dirty="0" err="1"/>
              <a:t>vrrr</a:t>
            </a:r>
            <a:r>
              <a:rPr lang="cs-CZ" sz="2400" i="1" dirty="0"/>
              <a:t>, </a:t>
            </a:r>
            <a:r>
              <a:rPr lang="cs-CZ" sz="2400" i="1" dirty="0" smtClean="0"/>
              <a:t>kykyryký</a:t>
            </a:r>
            <a:endParaRPr lang="cs-CZ" sz="2400" i="1" dirty="0"/>
          </a:p>
          <a:p>
            <a:pPr marL="0" indent="0" algn="ctr">
              <a:buNone/>
            </a:pPr>
            <a:r>
              <a:rPr lang="cs-CZ" sz="2400" dirty="0"/>
              <a:t>b) Srov. slova jako </a:t>
            </a:r>
            <a:r>
              <a:rPr lang="cs-CZ" sz="2400" i="1" dirty="0"/>
              <a:t>kočárkárna</a:t>
            </a:r>
            <a:r>
              <a:rPr lang="cs-CZ" sz="2400" dirty="0"/>
              <a:t>, </a:t>
            </a:r>
            <a:r>
              <a:rPr lang="cs-CZ" sz="2400" i="1" dirty="0"/>
              <a:t>nosatý</a:t>
            </a:r>
            <a:r>
              <a:rPr lang="cs-CZ" sz="2400" dirty="0"/>
              <a:t>, </a:t>
            </a:r>
            <a:r>
              <a:rPr lang="cs-CZ" sz="2400" i="1" dirty="0"/>
              <a:t>hnědnout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rgbClr val="FF0000"/>
                </a:solidFill>
              </a:rPr>
              <a:t>(vnímáme motivaci – tj. souvislost s výrazy </a:t>
            </a:r>
            <a:r>
              <a:rPr lang="cs-CZ" sz="2400" i="1" dirty="0">
                <a:solidFill>
                  <a:srgbClr val="FF0000"/>
                </a:solidFill>
              </a:rPr>
              <a:t>kočárek, nos, hnědý</a:t>
            </a:r>
            <a:r>
              <a:rPr lang="cs-CZ" sz="2400" dirty="0" smtClean="0">
                <a:solidFill>
                  <a:srgbClr val="FF0000"/>
                </a:solidFill>
              </a:rPr>
              <a:t>) - </a:t>
            </a:r>
            <a:endParaRPr lang="cs-CZ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rgbClr val="FF0000"/>
                </a:solidFill>
              </a:rPr>
              <a:t>Další příklady?</a:t>
            </a:r>
          </a:p>
          <a:p>
            <a:pPr marL="0" indent="0" algn="ctr">
              <a:buNone/>
            </a:pP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551" y="475862"/>
            <a:ext cx="2104280" cy="13995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152" y="463114"/>
            <a:ext cx="2143125" cy="2133600"/>
          </a:xfrm>
          <a:prstGeom prst="rect">
            <a:avLst/>
          </a:prstGeom>
        </p:spPr>
      </p:pic>
      <p:sp>
        <p:nvSpPr>
          <p:cNvPr id="6" name="AutoShape 2" descr="Strom Heraldický Symbol - Vektorová grafika zdarma na Pixabay"/>
          <p:cNvSpPr>
            <a:spLocks noChangeAspect="1" noChangeArrowheads="1"/>
          </p:cNvSpPr>
          <p:nvPr/>
        </p:nvSpPr>
        <p:spPr bwMode="auto">
          <a:xfrm>
            <a:off x="155575" y="-822325"/>
            <a:ext cx="15525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AutoShape 4" descr="Strom Heraldický Symbol - Vektorová grafika zdarma na Pixabay"/>
          <p:cNvSpPr>
            <a:spLocks noChangeAspect="1" noChangeArrowheads="1"/>
          </p:cNvSpPr>
          <p:nvPr/>
        </p:nvSpPr>
        <p:spPr bwMode="auto">
          <a:xfrm>
            <a:off x="0" y="-669925"/>
            <a:ext cx="15525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410" y="2527356"/>
            <a:ext cx="977370" cy="108290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5884" y="2561303"/>
            <a:ext cx="1592957" cy="119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1088</TotalTime>
  <Words>2565</Words>
  <Application>Microsoft Office PowerPoint</Application>
  <PresentationFormat>Širokoúhlá obrazovka</PresentationFormat>
  <Paragraphs>196</Paragraphs>
  <Slides>20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Calibri</vt:lpstr>
      <vt:lpstr>Calibri Light</vt:lpstr>
      <vt:lpstr>Rockwell</vt:lpstr>
      <vt:lpstr>Times New Roman</vt:lpstr>
      <vt:lpstr>Wingdings</vt:lpstr>
      <vt:lpstr>Atlas</vt:lpstr>
      <vt:lpstr>      18. 10. 2022  (3. přednáška) Úvod do studia jazyka  Kognitivní báze jazyka: jazyk a myšlení Znakové systémy  jako strukturní principy jazyka               </vt:lpstr>
      <vt:lpstr>1.1 Introduction: Sign systems   1.2 Structuring principles in language </vt:lpstr>
      <vt:lpstr>Strukturní principy jazyka (z hlediska sémiotiky) </vt:lpstr>
      <vt:lpstr>Indexikalita</vt:lpstr>
      <vt:lpstr>DEIXE  NESČ</vt:lpstr>
      <vt:lpstr>Prezentace aplikace PowerPoint</vt:lpstr>
      <vt:lpstr>Ikonicita  NESČ</vt:lpstr>
      <vt:lpstr>Ikonicita</vt:lpstr>
      <vt:lpstr>Symbolicita</vt:lpstr>
      <vt:lpstr>Úkoly, otázky</vt:lpstr>
      <vt:lpstr>Úkol 1.6.1 – O jaké typy znaků jde v těchto situacích?</vt:lpstr>
      <vt:lpstr>Prezentace aplikace PowerPoint</vt:lpstr>
      <vt:lpstr>Úkol 1.6.2 Jak se v těchto vyjádřeních uplatňuje ikonicita?</vt:lpstr>
      <vt:lpstr>Úkol 1.6.3 Jakou roli hrají indexikálně založené principy egocentricity a / nebo antopocentricity   v těchto podvojných ustálených spojeních? </vt:lpstr>
      <vt:lpstr>Hry se znaky a znakovostí </vt:lpstr>
      <vt:lpstr> PÁV MĚSÍC</vt:lpstr>
      <vt:lpstr>Václav Havel: Antikódy (1964)</vt:lpstr>
      <vt:lpstr>Prezentace aplikace PowerPoint</vt:lpstr>
      <vt:lpstr>Dana Konečná  (nar. 1931)</vt:lpstr>
      <vt:lpstr>Domácí úkoly  napříště – četba: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Kognitivní báze jazyka:  jazyk a myšlení  Znakové systémy</dc:title>
  <dc:creator>Irena Vaňková</dc:creator>
  <cp:lastModifiedBy>Irena Vaňková</cp:lastModifiedBy>
  <cp:revision>73</cp:revision>
  <cp:lastPrinted>2020-10-19T16:30:55Z</cp:lastPrinted>
  <dcterms:created xsi:type="dcterms:W3CDTF">2019-10-14T19:47:16Z</dcterms:created>
  <dcterms:modified xsi:type="dcterms:W3CDTF">2022-10-17T16:04:53Z</dcterms:modified>
</cp:coreProperties>
</file>