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4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532DF7-597E-41DA-82A7-7D9DC1DAF590}" type="datetimeFigureOut">
              <a:rPr lang="cs-CZ" smtClean="0"/>
              <a:t>4. 11. 2020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4971A00-2BE8-4378-B58B-A7EEDFCC09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ASTEVAIHTELU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460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VAHVA</a:t>
            </a:r>
            <a:r>
              <a:rPr lang="cs-CZ" dirty="0" smtClean="0"/>
              <a:t> ASTE UMPITAVUN EDESSÄ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a) </a:t>
            </a:r>
            <a:r>
              <a:rPr lang="cs-CZ" sz="2800" b="1" dirty="0" err="1">
                <a:latin typeface="Times New Roman"/>
                <a:ea typeface="MS Mincho"/>
              </a:rPr>
              <a:t>supistumavokaalin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-</a:t>
            </a:r>
            <a:r>
              <a:rPr lang="cs-CZ" sz="2800" b="1" dirty="0" err="1">
                <a:latin typeface="Times New Roman"/>
                <a:ea typeface="MS Mincho"/>
              </a:rPr>
              <a:t>diftongin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edellä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   </a:t>
            </a:r>
            <a:r>
              <a:rPr lang="cs-CZ" sz="2800" b="1" dirty="0" err="1">
                <a:latin typeface="Times New Roman"/>
                <a:ea typeface="MS Mincho"/>
              </a:rPr>
              <a:t>illatiivi</a:t>
            </a:r>
            <a:r>
              <a:rPr lang="cs-CZ" sz="2800" dirty="0">
                <a:latin typeface="Times New Roman"/>
                <a:ea typeface="MS Mincho"/>
              </a:rPr>
              <a:t>         </a:t>
            </a:r>
            <a:r>
              <a:rPr lang="cs-CZ" sz="2800" dirty="0" smtClean="0">
                <a:latin typeface="Times New Roman"/>
                <a:ea typeface="MS Mincho"/>
              </a:rPr>
              <a:t>		</a:t>
            </a:r>
            <a:r>
              <a:rPr lang="cs-CZ" sz="2800" i="1" dirty="0" err="1" smtClean="0">
                <a:latin typeface="Times New Roman"/>
                <a:ea typeface="MS Mincho"/>
              </a:rPr>
              <a:t>apuun</a:t>
            </a:r>
            <a:r>
              <a:rPr lang="cs-CZ" sz="2800" i="1" dirty="0" smtClean="0">
                <a:latin typeface="Times New Roman"/>
                <a:ea typeface="MS Mincho"/>
              </a:rPr>
              <a:t>     	:  </a:t>
            </a:r>
            <a:r>
              <a:rPr lang="cs-CZ" sz="2800" i="1" dirty="0" err="1">
                <a:latin typeface="Times New Roman"/>
                <a:ea typeface="MS Mincho"/>
              </a:rPr>
              <a:t>apu</a:t>
            </a:r>
            <a:r>
              <a:rPr lang="cs-CZ" sz="2800" i="1" dirty="0">
                <a:latin typeface="Times New Roman"/>
                <a:ea typeface="MS Mincho"/>
              </a:rPr>
              <a:t>           :  </a:t>
            </a:r>
            <a:r>
              <a:rPr lang="cs-CZ" sz="2800" i="1" dirty="0" err="1">
                <a:latin typeface="Times New Roman"/>
                <a:ea typeface="MS Mincho"/>
              </a:rPr>
              <a:t>avun</a:t>
            </a:r>
            <a:r>
              <a:rPr lang="cs-CZ" sz="2800" dirty="0">
                <a:latin typeface="Times New Roman"/>
                <a:ea typeface="MS Mincho"/>
              </a:rPr>
              <a:t>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 smtClean="0">
                <a:latin typeface="Times New Roman"/>
                <a:ea typeface="MS Mincho"/>
              </a:rPr>
              <a:t>vokaalivartalo</a:t>
            </a:r>
            <a:r>
              <a:rPr lang="cs-CZ" sz="2800" dirty="0" smtClean="0">
                <a:latin typeface="Times New Roman"/>
                <a:ea typeface="MS Mincho"/>
              </a:rPr>
              <a:t>      	</a:t>
            </a:r>
            <a:r>
              <a:rPr lang="cs-CZ" sz="2800" i="1" dirty="0" err="1" smtClean="0">
                <a:latin typeface="Times New Roman"/>
                <a:ea typeface="MS Mincho"/>
              </a:rPr>
              <a:t>seipäästä</a:t>
            </a:r>
            <a:r>
              <a:rPr lang="cs-CZ" sz="2800" i="1" dirty="0" smtClean="0">
                <a:latin typeface="Times New Roman"/>
                <a:ea typeface="MS Mincho"/>
              </a:rPr>
              <a:t> 	:  </a:t>
            </a:r>
            <a:r>
              <a:rPr lang="cs-CZ" sz="2800" i="1" dirty="0" err="1">
                <a:latin typeface="Times New Roman"/>
                <a:ea typeface="MS Mincho"/>
              </a:rPr>
              <a:t>seiväs</a:t>
            </a:r>
            <a:r>
              <a:rPr lang="cs-CZ" sz="2800" i="1" dirty="0">
                <a:latin typeface="Times New Roman"/>
                <a:ea typeface="MS Mincho"/>
              </a:rPr>
              <a:t>      :  </a:t>
            </a:r>
            <a:r>
              <a:rPr lang="cs-CZ" sz="2800" i="1" dirty="0" err="1">
                <a:latin typeface="Times New Roman"/>
                <a:ea typeface="MS Mincho"/>
              </a:rPr>
              <a:t>seipääseen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 smtClean="0">
                <a:latin typeface="Times New Roman"/>
                <a:ea typeface="MS Mincho"/>
              </a:rPr>
              <a:t>supistumanomini</a:t>
            </a:r>
            <a:r>
              <a:rPr lang="cs-CZ" sz="2800" dirty="0" smtClean="0">
                <a:latin typeface="Times New Roman"/>
                <a:ea typeface="MS Mincho"/>
              </a:rPr>
              <a:t>   	</a:t>
            </a:r>
            <a:r>
              <a:rPr lang="cs-CZ" sz="2800" i="1" dirty="0" err="1" smtClean="0">
                <a:latin typeface="Times New Roman"/>
                <a:ea typeface="MS Mincho"/>
              </a:rPr>
              <a:t>kokeen</a:t>
            </a:r>
            <a:r>
              <a:rPr lang="cs-CZ" sz="2800" i="1" dirty="0" smtClean="0">
                <a:latin typeface="Times New Roman"/>
                <a:ea typeface="MS Mincho"/>
              </a:rPr>
              <a:t>    	:  </a:t>
            </a:r>
            <a:r>
              <a:rPr lang="cs-CZ" sz="2800" i="1" dirty="0" err="1">
                <a:latin typeface="Times New Roman"/>
                <a:ea typeface="MS Mincho"/>
              </a:rPr>
              <a:t>koetta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kokeita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 smtClean="0">
                <a:latin typeface="Times New Roman"/>
                <a:ea typeface="MS Mincho"/>
              </a:rPr>
              <a:t>supistumaverbi</a:t>
            </a:r>
            <a:r>
              <a:rPr lang="cs-CZ" sz="2800" dirty="0" smtClean="0">
                <a:latin typeface="Times New Roman"/>
                <a:ea typeface="MS Mincho"/>
              </a:rPr>
              <a:t>     	</a:t>
            </a:r>
            <a:r>
              <a:rPr lang="cs-CZ" sz="2800" i="1" dirty="0" err="1" smtClean="0">
                <a:latin typeface="Times New Roman"/>
                <a:ea typeface="MS Mincho"/>
              </a:rPr>
              <a:t>hakkaan</a:t>
            </a:r>
            <a:r>
              <a:rPr lang="cs-CZ" sz="2800" i="1" dirty="0" smtClean="0">
                <a:latin typeface="Times New Roman"/>
                <a:ea typeface="MS Mincho"/>
              </a:rPr>
              <a:t>   	:  </a:t>
            </a:r>
            <a:r>
              <a:rPr lang="cs-CZ" sz="2800" i="1" dirty="0" err="1">
                <a:latin typeface="Times New Roman"/>
                <a:ea typeface="MS Mincho"/>
              </a:rPr>
              <a:t>hakatkaa</a:t>
            </a:r>
            <a:r>
              <a:rPr lang="cs-CZ" sz="2800" i="1" dirty="0">
                <a:latin typeface="Times New Roman"/>
                <a:ea typeface="MS Mincho"/>
              </a:rPr>
              <a:t> :  </a:t>
            </a:r>
            <a:r>
              <a:rPr lang="cs-CZ" sz="2800" i="1" dirty="0" err="1">
                <a:latin typeface="Times New Roman"/>
                <a:ea typeface="MS Mincho"/>
              </a:rPr>
              <a:t>hakkaavat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b) </a:t>
            </a:r>
            <a:r>
              <a:rPr lang="cs-CZ" sz="2800" b="1" dirty="0" err="1">
                <a:latin typeface="Times New Roman"/>
                <a:ea typeface="MS Mincho"/>
              </a:rPr>
              <a:t>omistusliitteen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edellä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aina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poikamme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c) </a:t>
            </a:r>
            <a:r>
              <a:rPr lang="cs-CZ" sz="2800" b="1" i="1" dirty="0" err="1">
                <a:latin typeface="Times New Roman"/>
                <a:ea typeface="MS Mincho"/>
              </a:rPr>
              <a:t>is</a:t>
            </a:r>
            <a:r>
              <a:rPr lang="cs-CZ" sz="2800" b="1" dirty="0" err="1">
                <a:latin typeface="Times New Roman"/>
                <a:ea typeface="MS Mincho"/>
              </a:rPr>
              <a:t>-loppuisissa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konsonanttivartaloissa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henkinen</a:t>
            </a:r>
            <a:r>
              <a:rPr lang="cs-CZ" sz="2800" i="1" dirty="0" smtClean="0">
                <a:latin typeface="Times New Roman"/>
                <a:ea typeface="MS Mincho"/>
              </a:rPr>
              <a:t>     </a:t>
            </a:r>
            <a:r>
              <a:rPr lang="cs-CZ" sz="2800" i="1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henk</a:t>
            </a:r>
            <a:r>
              <a:rPr lang="cs-CZ" sz="2800" b="1" i="1" dirty="0" err="1">
                <a:latin typeface="Times New Roman"/>
                <a:ea typeface="MS Mincho"/>
              </a:rPr>
              <a:t>is</a:t>
            </a:r>
            <a:r>
              <a:rPr lang="cs-CZ" sz="2800" i="1" dirty="0" err="1">
                <a:latin typeface="Times New Roman"/>
                <a:ea typeface="MS Mincho"/>
              </a:rPr>
              <a:t>tä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hengen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dirty="0" err="1">
                <a:latin typeface="Times New Roman"/>
                <a:ea typeface="MS Mincho"/>
              </a:rPr>
              <a:t>verbit</a:t>
            </a:r>
            <a:r>
              <a:rPr lang="cs-CZ" sz="2800" dirty="0">
                <a:latin typeface="Times New Roman"/>
                <a:ea typeface="MS Mincho"/>
              </a:rPr>
              <a:t>       </a:t>
            </a:r>
            <a:r>
              <a:rPr lang="cs-CZ" sz="2800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vap</a:t>
            </a:r>
            <a:r>
              <a:rPr lang="cs-CZ" sz="2800" b="1" i="1" dirty="0" err="1" smtClean="0">
                <a:latin typeface="Times New Roman"/>
                <a:ea typeface="MS Mincho"/>
              </a:rPr>
              <a:t>is</a:t>
            </a:r>
            <a:r>
              <a:rPr lang="cs-CZ" sz="2800" i="1" dirty="0" err="1" smtClean="0">
                <a:latin typeface="Times New Roman"/>
                <a:ea typeface="MS Mincho"/>
              </a:rPr>
              <a:t>ta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kitist</a:t>
            </a:r>
            <a:r>
              <a:rPr lang="fi-FI" sz="2800" i="1" dirty="0">
                <a:latin typeface="Times New Roman"/>
                <a:ea typeface="MS Mincho"/>
              </a:rPr>
              <a:t>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fi-FI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MUTTA!   </a:t>
            </a:r>
            <a:r>
              <a:rPr lang="cs-CZ" sz="2800" i="1" dirty="0" err="1">
                <a:latin typeface="Times New Roman"/>
                <a:ea typeface="MS Mincho"/>
              </a:rPr>
              <a:t>rangaista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rankaisen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säännöllinen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70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SANAPARIT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Muutamia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sanapareja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joissa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toiseen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sanaan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vakiintunut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  <a:latin typeface="Times New Roman"/>
                <a:ea typeface="MS Mincho"/>
              </a:rPr>
              <a:t>vahva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aste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toiseen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solidFill>
                  <a:srgbClr val="92D050"/>
                </a:solidFill>
                <a:latin typeface="Times New Roman"/>
                <a:ea typeface="MS Mincho"/>
              </a:rPr>
              <a:t>heikko</a:t>
            </a:r>
            <a:r>
              <a:rPr lang="cs-CZ" sz="2800" dirty="0">
                <a:solidFill>
                  <a:srgbClr val="92D05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joilla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b="1" dirty="0" err="1">
                <a:latin typeface="Times New Roman"/>
                <a:ea typeface="MS Mincho"/>
              </a:rPr>
              <a:t>eri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merkitys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(</a:t>
            </a:r>
            <a:r>
              <a:rPr lang="cs-CZ" sz="2800" i="1" dirty="0" err="1">
                <a:latin typeface="Times New Roman"/>
                <a:ea typeface="MS Mincho"/>
              </a:rPr>
              <a:t>valkoinen</a:t>
            </a:r>
            <a:r>
              <a:rPr lang="cs-CZ" sz="2800" i="1" dirty="0">
                <a:latin typeface="Times New Roman"/>
                <a:ea typeface="MS Mincho"/>
              </a:rPr>
              <a:t>)  </a:t>
            </a:r>
            <a:r>
              <a:rPr lang="cs-CZ" sz="2800" i="1" dirty="0" err="1">
                <a:latin typeface="Times New Roman"/>
                <a:ea typeface="MS Mincho"/>
              </a:rPr>
              <a:t>valkaista</a:t>
            </a:r>
            <a:r>
              <a:rPr lang="cs-CZ" sz="2800" i="1" dirty="0">
                <a:latin typeface="Times New Roman"/>
                <a:ea typeface="MS Mincho"/>
              </a:rPr>
              <a:t>       -  </a:t>
            </a:r>
            <a:r>
              <a:rPr lang="cs-CZ" sz="2800" i="1" dirty="0" err="1">
                <a:latin typeface="Times New Roman"/>
                <a:ea typeface="MS Mincho"/>
              </a:rPr>
              <a:t>valaista</a:t>
            </a:r>
            <a:r>
              <a:rPr lang="cs-CZ" sz="2800" i="1" dirty="0">
                <a:latin typeface="Times New Roman"/>
                <a:ea typeface="MS Mincho"/>
              </a:rPr>
              <a:t>  (</a:t>
            </a:r>
            <a:r>
              <a:rPr lang="cs-CZ" sz="2800" i="1" dirty="0" err="1">
                <a:latin typeface="Times New Roman"/>
                <a:ea typeface="MS Mincho"/>
              </a:rPr>
              <a:t>valo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(</a:t>
            </a:r>
            <a:r>
              <a:rPr lang="cs-CZ" sz="2800" i="1" dirty="0" err="1">
                <a:latin typeface="Times New Roman"/>
                <a:ea typeface="MS Mincho"/>
              </a:rPr>
              <a:t>ikä</a:t>
            </a:r>
            <a:r>
              <a:rPr lang="cs-CZ" sz="2800" i="1" dirty="0">
                <a:latin typeface="Times New Roman"/>
                <a:ea typeface="MS Mincho"/>
              </a:rPr>
              <a:t>)  </a:t>
            </a:r>
            <a:r>
              <a:rPr lang="cs-CZ" sz="2800" i="1" dirty="0" err="1">
                <a:latin typeface="Times New Roman"/>
                <a:ea typeface="MS Mincho"/>
              </a:rPr>
              <a:t>ikäinen</a:t>
            </a:r>
            <a:r>
              <a:rPr lang="cs-CZ" sz="2800" i="1" dirty="0">
                <a:latin typeface="Times New Roman"/>
                <a:ea typeface="MS Mincho"/>
              </a:rPr>
              <a:t>         -  </a:t>
            </a:r>
            <a:r>
              <a:rPr lang="cs-CZ" sz="2800" i="1" dirty="0" err="1">
                <a:latin typeface="Times New Roman"/>
                <a:ea typeface="MS Mincho"/>
              </a:rPr>
              <a:t>iäinen</a:t>
            </a:r>
            <a:r>
              <a:rPr lang="cs-CZ" sz="2800" i="1" dirty="0">
                <a:latin typeface="Times New Roman"/>
                <a:ea typeface="MS Mincho"/>
              </a:rPr>
              <a:t>  (</a:t>
            </a:r>
            <a:r>
              <a:rPr lang="cs-CZ" sz="2800" i="1" dirty="0" err="1">
                <a:latin typeface="Times New Roman"/>
                <a:ea typeface="MS Mincho"/>
              </a:rPr>
              <a:t>iäisyysongelma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(</a:t>
            </a:r>
            <a:r>
              <a:rPr lang="cs-CZ" sz="2800" i="1" dirty="0" err="1">
                <a:latin typeface="Times New Roman"/>
                <a:ea typeface="MS Mincho"/>
              </a:rPr>
              <a:t>teräs</a:t>
            </a:r>
            <a:r>
              <a:rPr lang="cs-CZ" sz="2800" i="1" dirty="0">
                <a:latin typeface="Times New Roman"/>
                <a:ea typeface="MS Mincho"/>
              </a:rPr>
              <a:t>)  </a:t>
            </a:r>
            <a:r>
              <a:rPr lang="cs-CZ" sz="2800" i="1" dirty="0" err="1">
                <a:latin typeface="Times New Roman"/>
                <a:ea typeface="MS Mincho"/>
              </a:rPr>
              <a:t>karkaista</a:t>
            </a:r>
            <a:r>
              <a:rPr lang="cs-CZ" sz="2800" i="1" dirty="0">
                <a:latin typeface="Times New Roman"/>
                <a:ea typeface="MS Mincho"/>
              </a:rPr>
              <a:t>       -  </a:t>
            </a:r>
            <a:r>
              <a:rPr lang="cs-CZ" sz="2800" i="1" dirty="0" err="1">
                <a:latin typeface="Times New Roman"/>
                <a:ea typeface="MS Mincho"/>
              </a:rPr>
              <a:t>karaista</a:t>
            </a:r>
            <a:r>
              <a:rPr lang="cs-CZ" sz="2800" i="1" dirty="0">
                <a:latin typeface="Times New Roman"/>
                <a:ea typeface="MS Mincho"/>
              </a:rPr>
              <a:t>  (</a:t>
            </a:r>
            <a:r>
              <a:rPr lang="cs-CZ" sz="2800" i="1" dirty="0" err="1">
                <a:latin typeface="Times New Roman"/>
                <a:ea typeface="MS Mincho"/>
              </a:rPr>
              <a:t>keho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</a:t>
            </a:r>
            <a:r>
              <a:rPr lang="cs-CZ" sz="2800" i="1" dirty="0" err="1">
                <a:latin typeface="Times New Roman"/>
                <a:ea typeface="MS Mincho"/>
              </a:rPr>
              <a:t>uutis</a:t>
            </a:r>
            <a:r>
              <a:rPr lang="cs-CZ" sz="2800" i="1" dirty="0">
                <a:latin typeface="Times New Roman"/>
                <a:ea typeface="MS Mincho"/>
              </a:rPr>
              <a:t>-(</a:t>
            </a:r>
            <a:r>
              <a:rPr lang="cs-CZ" sz="2800" i="1" dirty="0" err="1">
                <a:latin typeface="Times New Roman"/>
                <a:ea typeface="MS Mincho"/>
              </a:rPr>
              <a:t>katsaus</a:t>
            </a:r>
            <a:r>
              <a:rPr lang="cs-CZ" sz="2800" i="1" dirty="0">
                <a:latin typeface="Times New Roman"/>
                <a:ea typeface="MS Mincho"/>
              </a:rPr>
              <a:t>) -  </a:t>
            </a:r>
            <a:r>
              <a:rPr lang="cs-CZ" sz="2800" i="1" dirty="0" err="1">
                <a:latin typeface="Times New Roman"/>
                <a:ea typeface="MS Mincho"/>
              </a:rPr>
              <a:t>uudis</a:t>
            </a:r>
            <a:r>
              <a:rPr lang="cs-CZ" sz="2800" i="1" dirty="0">
                <a:latin typeface="Times New Roman"/>
                <a:ea typeface="MS Mincho"/>
              </a:rPr>
              <a:t>-(</a:t>
            </a:r>
            <a:r>
              <a:rPr lang="cs-CZ" sz="2800" i="1" dirty="0" err="1">
                <a:latin typeface="Times New Roman"/>
                <a:ea typeface="MS Mincho"/>
              </a:rPr>
              <a:t>asukas</a:t>
            </a:r>
            <a:r>
              <a:rPr lang="cs-CZ" sz="2800" i="1" dirty="0">
                <a:latin typeface="Times New Roman"/>
                <a:ea typeface="MS Mincho"/>
              </a:rPr>
              <a:t>)     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Deminutiiviset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nen</a:t>
            </a:r>
            <a:r>
              <a:rPr lang="cs-CZ" sz="2800" b="1" dirty="0" err="1">
                <a:latin typeface="Times New Roman"/>
                <a:ea typeface="MS Mincho"/>
              </a:rPr>
              <a:t>-johdokset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</a:t>
            </a:r>
            <a:r>
              <a:rPr lang="cs-CZ" sz="2800" i="1" dirty="0" err="1">
                <a:latin typeface="Times New Roman"/>
                <a:ea typeface="MS Mincho"/>
              </a:rPr>
              <a:t>kukkanen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kukkasta</a:t>
            </a:r>
            <a:r>
              <a:rPr lang="cs-CZ" sz="2800" i="1" dirty="0">
                <a:latin typeface="Times New Roman"/>
                <a:ea typeface="MS Mincho"/>
              </a:rPr>
              <a:t>   :  *</a:t>
            </a:r>
            <a:r>
              <a:rPr lang="cs-CZ" sz="2800" i="1" dirty="0" err="1">
                <a:latin typeface="Times New Roman"/>
                <a:ea typeface="MS Mincho"/>
              </a:rPr>
              <a:t>kukkaista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cs-CZ" sz="2800" dirty="0">
                <a:latin typeface="Times New Roman"/>
                <a:ea typeface="MS Mincho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81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92D050"/>
                </a:solidFill>
              </a:rPr>
              <a:t>HEIKKO</a:t>
            </a:r>
            <a:r>
              <a:rPr lang="cs-CZ" dirty="0"/>
              <a:t> ASTE AVOTAVUN EDESSÄ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a) </a:t>
            </a:r>
            <a:r>
              <a:rPr lang="cs-CZ" sz="2800" b="1" dirty="0">
                <a:latin typeface="Times New Roman"/>
                <a:ea typeface="MS Mincho"/>
              </a:rPr>
              <a:t>0-morfeemeissa </a:t>
            </a:r>
            <a:r>
              <a:rPr lang="cs-CZ" sz="2800" b="1" dirty="0" err="1">
                <a:latin typeface="Times New Roman"/>
                <a:ea typeface="MS Mincho"/>
              </a:rPr>
              <a:t>jäännöslopukkeen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edellä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>
                <a:latin typeface="Times New Roman"/>
                <a:ea typeface="MS Mincho"/>
              </a:rPr>
              <a:t>e-</a:t>
            </a:r>
            <a:r>
              <a:rPr lang="cs-CZ" sz="2800" b="1" dirty="0" err="1">
                <a:latin typeface="Times New Roman"/>
                <a:ea typeface="MS Mincho"/>
              </a:rPr>
              <a:t>loppuiset</a:t>
            </a:r>
            <a:r>
              <a:rPr lang="cs-CZ" sz="2800" b="1" dirty="0">
                <a:latin typeface="Times New Roman"/>
                <a:ea typeface="MS Mincho"/>
              </a:rPr>
              <a:t> N</a:t>
            </a:r>
            <a:r>
              <a:rPr lang="cs-CZ" sz="2800" dirty="0">
                <a:latin typeface="Times New Roman"/>
                <a:ea typeface="MS Mincho"/>
              </a:rPr>
              <a:t>  </a:t>
            </a:r>
            <a:r>
              <a:rPr lang="cs-CZ" sz="2800" i="1" dirty="0" err="1" smtClean="0">
                <a:latin typeface="Times New Roman"/>
                <a:ea typeface="MS Mincho"/>
              </a:rPr>
              <a:t>murre</a:t>
            </a:r>
            <a:r>
              <a:rPr lang="cs-CZ" sz="2800" i="1" dirty="0" smtClean="0">
                <a:latin typeface="Times New Roman"/>
                <a:ea typeface="MS Mincho"/>
              </a:rPr>
              <a:t>‘   </a:t>
            </a:r>
            <a:r>
              <a:rPr lang="cs-CZ" sz="2800" i="1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murteesta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>
                <a:latin typeface="Times New Roman"/>
                <a:ea typeface="MS Mincho"/>
              </a:rPr>
              <a:t>imperat</a:t>
            </a:r>
            <a:r>
              <a:rPr lang="cs-CZ" sz="2800" dirty="0">
                <a:latin typeface="Times New Roman"/>
                <a:ea typeface="MS Mincho"/>
              </a:rPr>
              <a:t>.          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i="1" dirty="0" err="1" smtClean="0">
                <a:latin typeface="Times New Roman"/>
                <a:ea typeface="MS Mincho"/>
              </a:rPr>
              <a:t>nna</a:t>
            </a:r>
            <a:r>
              <a:rPr lang="cs-CZ" sz="2800" i="1" dirty="0" smtClean="0">
                <a:latin typeface="Times New Roman"/>
                <a:ea typeface="MS Mincho"/>
              </a:rPr>
              <a:t>‘</a:t>
            </a:r>
            <a:r>
              <a:rPr lang="cs-CZ" sz="2800" i="1" dirty="0" smtClean="0">
                <a:latin typeface="Times New Roman"/>
                <a:ea typeface="MS Mincho"/>
              </a:rPr>
              <a:t>     </a:t>
            </a:r>
            <a:r>
              <a:rPr lang="cs-CZ" sz="2800" i="1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antavat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>
                <a:latin typeface="Times New Roman"/>
                <a:ea typeface="MS Mincho"/>
              </a:rPr>
              <a:t>kieltov</a:t>
            </a:r>
            <a:r>
              <a:rPr lang="cs-CZ" sz="2800" dirty="0">
                <a:latin typeface="Times New Roman"/>
                <a:ea typeface="MS Mincho"/>
              </a:rPr>
              <a:t>.           </a:t>
            </a:r>
            <a:r>
              <a:rPr lang="cs-CZ" sz="2800" i="1" dirty="0">
                <a:latin typeface="Times New Roman"/>
                <a:ea typeface="MS Mincho"/>
              </a:rPr>
              <a:t>en </a:t>
            </a:r>
            <a:r>
              <a:rPr lang="cs-CZ" sz="2800" i="1" dirty="0" err="1" smtClean="0">
                <a:latin typeface="Times New Roman"/>
                <a:ea typeface="MS Mincho"/>
              </a:rPr>
              <a:t>tee</a:t>
            </a:r>
            <a:r>
              <a:rPr lang="cs-CZ" sz="2800" i="1" dirty="0" smtClean="0">
                <a:latin typeface="Times New Roman"/>
                <a:ea typeface="MS Mincho"/>
              </a:rPr>
              <a:t>‘</a:t>
            </a:r>
            <a:r>
              <a:rPr lang="cs-CZ" sz="2800" i="1" dirty="0" smtClean="0">
                <a:latin typeface="Times New Roman"/>
                <a:ea typeface="MS Mincho"/>
              </a:rPr>
              <a:t>   </a:t>
            </a:r>
            <a:r>
              <a:rPr lang="cs-CZ" sz="2800" i="1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tekevät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18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92D050"/>
                </a:solidFill>
              </a:rPr>
              <a:t>HEIKKO</a:t>
            </a:r>
            <a:r>
              <a:rPr lang="cs-CZ" dirty="0"/>
              <a:t> ASTE AVOTAVUN EDESSÄ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184576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b) </a:t>
            </a:r>
            <a:r>
              <a:rPr lang="cs-CZ" sz="2800" b="1" dirty="0" err="1">
                <a:latin typeface="Times New Roman"/>
                <a:ea typeface="MS Mincho"/>
              </a:rPr>
              <a:t>sivupainolliseen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>
                <a:latin typeface="Times New Roman"/>
                <a:ea typeface="MS Mincho"/>
              </a:rPr>
              <a:t>i-</a:t>
            </a:r>
            <a:r>
              <a:rPr lang="cs-CZ" sz="2800" b="1" dirty="0" err="1">
                <a:latin typeface="Times New Roman"/>
                <a:ea typeface="MS Mincho"/>
              </a:rPr>
              <a:t>loppuiseen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diftongiin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päättyvän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tavun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edessä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b1) </a:t>
            </a:r>
            <a:r>
              <a:rPr lang="cs-CZ" sz="2800" b="1" dirty="0">
                <a:latin typeface="Times New Roman"/>
                <a:ea typeface="MS Mincho"/>
              </a:rPr>
              <a:t>4-tavuisissa </a:t>
            </a:r>
            <a:r>
              <a:rPr lang="cs-CZ" sz="2800" b="1" dirty="0" err="1">
                <a:latin typeface="Times New Roman"/>
                <a:ea typeface="MS Mincho"/>
              </a:rPr>
              <a:t>monikon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partitiivi</a:t>
            </a:r>
            <a:r>
              <a:rPr lang="cs-CZ" sz="2800" b="1" dirty="0">
                <a:latin typeface="Times New Roman"/>
                <a:ea typeface="MS Mincho"/>
              </a:rPr>
              <a:t>-, </a:t>
            </a:r>
            <a:r>
              <a:rPr lang="cs-CZ" sz="2800" b="1" dirty="0" err="1">
                <a:latin typeface="Times New Roman"/>
                <a:ea typeface="MS Mincho"/>
              </a:rPr>
              <a:t>genetiivi</a:t>
            </a:r>
            <a:r>
              <a:rPr lang="cs-CZ" sz="2800" b="1" dirty="0">
                <a:latin typeface="Times New Roman"/>
                <a:ea typeface="MS Mincho"/>
              </a:rPr>
              <a:t>, </a:t>
            </a:r>
            <a:r>
              <a:rPr lang="cs-CZ" sz="2800" b="1" dirty="0" err="1">
                <a:latin typeface="Times New Roman"/>
                <a:ea typeface="MS Mincho"/>
              </a:rPr>
              <a:t>essiivi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dirty="0" err="1" smtClean="0">
                <a:latin typeface="Times New Roman"/>
                <a:ea typeface="MS Mincho"/>
              </a:rPr>
              <a:t>ja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illatiivimuodoissa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</a:t>
            </a:r>
            <a:r>
              <a:rPr lang="cs-CZ" sz="2800" i="1" dirty="0" err="1">
                <a:latin typeface="Times New Roman"/>
                <a:ea typeface="MS Mincho"/>
              </a:rPr>
              <a:t>mustikoita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mustikoiden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mustikoina</a:t>
            </a:r>
            <a:r>
              <a:rPr lang="cs-CZ" sz="2800" i="1" dirty="0">
                <a:latin typeface="Times New Roman"/>
                <a:ea typeface="MS Mincho"/>
              </a:rPr>
              <a:t>  - </a:t>
            </a:r>
            <a:r>
              <a:rPr lang="cs-CZ" sz="2800" i="1" dirty="0" err="1" smtClean="0">
                <a:latin typeface="Times New Roman"/>
                <a:ea typeface="MS Mincho"/>
              </a:rPr>
              <a:t>mustikoihin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MYÖS!  </a:t>
            </a:r>
            <a:r>
              <a:rPr lang="cs-CZ" sz="2800" i="1" dirty="0" err="1">
                <a:latin typeface="Times New Roman"/>
                <a:ea typeface="MS Mincho"/>
              </a:rPr>
              <a:t>mustikkoja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mustikkojen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mustikkoina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mustikkoihin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b2) </a:t>
            </a:r>
            <a:r>
              <a:rPr lang="cs-CZ" sz="2800" b="1" i="1" dirty="0" err="1">
                <a:latin typeface="Times New Roman"/>
                <a:ea typeface="MS Mincho"/>
              </a:rPr>
              <a:t>inen</a:t>
            </a:r>
            <a:r>
              <a:rPr lang="cs-CZ" sz="2800" b="1" dirty="0" err="1">
                <a:latin typeface="Times New Roman"/>
                <a:ea typeface="MS Mincho"/>
              </a:rPr>
              <a:t>-loppuisissa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johdoksissa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esikoinen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(&lt; </a:t>
            </a:r>
            <a:r>
              <a:rPr lang="cs-CZ" sz="2800" i="1" dirty="0" err="1">
                <a:latin typeface="Times New Roman"/>
                <a:ea typeface="MS Mincho"/>
              </a:rPr>
              <a:t>esikko</a:t>
            </a:r>
            <a:r>
              <a:rPr lang="cs-CZ" sz="2800" i="1" dirty="0">
                <a:latin typeface="Times New Roman"/>
                <a:ea typeface="MS Mincho"/>
              </a:rPr>
              <a:t>),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synnynnäinen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(&lt; </a:t>
            </a:r>
            <a:r>
              <a:rPr lang="cs-CZ" sz="2800" i="1" dirty="0" err="1">
                <a:latin typeface="Times New Roman"/>
                <a:ea typeface="MS Mincho"/>
              </a:rPr>
              <a:t>synnyntä</a:t>
            </a:r>
            <a:r>
              <a:rPr lang="cs-CZ" sz="2800" i="1" dirty="0" smtClean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MUTTA!  </a:t>
            </a:r>
            <a:r>
              <a:rPr lang="cs-CZ" sz="2800" i="1" dirty="0" err="1">
                <a:latin typeface="Times New Roman"/>
                <a:ea typeface="MS Mincho"/>
              </a:rPr>
              <a:t>aurinkoinen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kivikkoinen</a:t>
            </a:r>
            <a:r>
              <a:rPr lang="cs-CZ" sz="2800" dirty="0">
                <a:latin typeface="Times New Roman"/>
                <a:ea typeface="MS Mincho"/>
              </a:rPr>
              <a:t> - (</a:t>
            </a:r>
            <a:r>
              <a:rPr lang="cs-CZ" sz="2800" dirty="0" err="1">
                <a:latin typeface="Times New Roman"/>
                <a:ea typeface="MS Mincho"/>
              </a:rPr>
              <a:t>säännöllisiä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b3) </a:t>
            </a:r>
            <a:r>
              <a:rPr lang="cs-CZ" sz="2800" b="1" dirty="0" err="1">
                <a:latin typeface="Times New Roman"/>
                <a:ea typeface="MS Mincho"/>
              </a:rPr>
              <a:t>vartaloltaan</a:t>
            </a:r>
            <a:r>
              <a:rPr lang="cs-CZ" sz="2800" b="1" dirty="0">
                <a:latin typeface="Times New Roman"/>
                <a:ea typeface="MS Mincho"/>
              </a:rPr>
              <a:t> 3-tavuisissa </a:t>
            </a:r>
            <a:r>
              <a:rPr lang="cs-CZ" sz="2800" b="1" i="1" dirty="0" err="1" smtClean="0">
                <a:latin typeface="Times New Roman"/>
                <a:ea typeface="MS Mincho"/>
              </a:rPr>
              <a:t>Oi</a:t>
            </a:r>
            <a:r>
              <a:rPr lang="cs-CZ" sz="2800" b="1" dirty="0" err="1" smtClean="0">
                <a:latin typeface="Times New Roman"/>
                <a:ea typeface="MS Mincho"/>
              </a:rPr>
              <a:t>-verbeissä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isännöidä</a:t>
            </a:r>
            <a:r>
              <a:rPr lang="cs-CZ" sz="2800" i="1" dirty="0" smtClean="0">
                <a:latin typeface="Times New Roman"/>
                <a:ea typeface="MS Mincho"/>
              </a:rPr>
              <a:t> (&lt; </a:t>
            </a:r>
            <a:r>
              <a:rPr lang="cs-CZ" sz="2800" i="1" dirty="0" err="1" smtClean="0">
                <a:latin typeface="Times New Roman"/>
                <a:ea typeface="MS Mincho"/>
              </a:rPr>
              <a:t>isäntä</a:t>
            </a:r>
            <a:r>
              <a:rPr lang="cs-CZ" sz="2800" i="1" dirty="0" smtClean="0">
                <a:latin typeface="Times New Roman"/>
                <a:ea typeface="MS Mincho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luennoida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(&lt; </a:t>
            </a:r>
            <a:r>
              <a:rPr lang="cs-CZ" sz="2800" i="1" dirty="0" err="1" smtClean="0">
                <a:latin typeface="Times New Roman"/>
                <a:ea typeface="MS Mincho"/>
              </a:rPr>
              <a:t>luento</a:t>
            </a:r>
            <a:r>
              <a:rPr lang="cs-CZ" sz="2800" i="1" dirty="0" smtClean="0">
                <a:latin typeface="Times New Roman"/>
                <a:ea typeface="MS Mincho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lusikoida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(&lt; </a:t>
            </a:r>
            <a:r>
              <a:rPr lang="cs-CZ" sz="2800" i="1" dirty="0" err="1">
                <a:latin typeface="Times New Roman"/>
                <a:ea typeface="MS Mincho"/>
              </a:rPr>
              <a:t>lusikka</a:t>
            </a:r>
            <a:r>
              <a:rPr lang="cs-CZ" sz="2800" i="1" dirty="0" smtClean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44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92D050"/>
                </a:solidFill>
              </a:rPr>
              <a:t>HEIKKO</a:t>
            </a:r>
            <a:r>
              <a:rPr lang="cs-CZ" dirty="0"/>
              <a:t> ASTE AVOTAVUN EDESSÄ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c)  on </a:t>
            </a:r>
            <a:r>
              <a:rPr lang="cs-CZ" sz="2800" dirty="0" err="1">
                <a:latin typeface="Times New Roman"/>
                <a:ea typeface="MS Mincho"/>
              </a:rPr>
              <a:t>tapauksia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jolloin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klusiilin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sisältävä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b="1" dirty="0" err="1">
                <a:latin typeface="Times New Roman"/>
                <a:ea typeface="MS Mincho"/>
              </a:rPr>
              <a:t>vuoroin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avonainen</a:t>
            </a:r>
            <a:r>
              <a:rPr lang="cs-CZ" sz="2800" b="1" dirty="0">
                <a:latin typeface="Times New Roman"/>
                <a:ea typeface="MS Mincho"/>
              </a:rPr>
              <a:t>, </a:t>
            </a:r>
            <a:r>
              <a:rPr lang="cs-CZ" sz="2800" b="1" dirty="0" err="1">
                <a:latin typeface="Times New Roman"/>
                <a:ea typeface="MS Mincho"/>
              </a:rPr>
              <a:t>vuoroin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umpinainen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seuraavan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tavun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rajalla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olevan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geminaattaklusiilin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astevaihtelun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takia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b="1" i="1" dirty="0" err="1">
                <a:latin typeface="Times New Roman"/>
                <a:ea typeface="MS Mincho"/>
              </a:rPr>
              <a:t>v</a:t>
            </a:r>
            <a:r>
              <a:rPr lang="cs-CZ" sz="2800" i="1" dirty="0" err="1">
                <a:latin typeface="Times New Roman"/>
                <a:ea typeface="MS Mincho"/>
              </a:rPr>
              <a:t>u</a:t>
            </a:r>
            <a:r>
              <a:rPr lang="cs-CZ" sz="2800" b="1" i="1" dirty="0" err="1">
                <a:latin typeface="Times New Roman"/>
                <a:ea typeface="MS Mincho"/>
              </a:rPr>
              <a:t>t</a:t>
            </a:r>
            <a:r>
              <a:rPr lang="cs-CZ" sz="2800" i="1" dirty="0" err="1">
                <a:latin typeface="Times New Roman"/>
                <a:ea typeface="MS Mincho"/>
              </a:rPr>
              <a:t>on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b="1" i="1" dirty="0" err="1">
                <a:latin typeface="Times New Roman"/>
                <a:ea typeface="MS Mincho"/>
              </a:rPr>
              <a:t>v</a:t>
            </a:r>
            <a:r>
              <a:rPr lang="cs-CZ" sz="2800" i="1" dirty="0" err="1">
                <a:latin typeface="Times New Roman"/>
                <a:ea typeface="MS Mincho"/>
              </a:rPr>
              <a:t>u</a:t>
            </a:r>
            <a:r>
              <a:rPr lang="cs-CZ" sz="2800" b="1" i="1" dirty="0" err="1">
                <a:latin typeface="Times New Roman"/>
                <a:ea typeface="MS Mincho"/>
              </a:rPr>
              <a:t>tt</a:t>
            </a:r>
            <a:r>
              <a:rPr lang="cs-CZ" sz="2800" i="1" dirty="0" err="1">
                <a:latin typeface="Times New Roman"/>
                <a:ea typeface="MS Mincho"/>
              </a:rPr>
              <a:t>oman</a:t>
            </a:r>
            <a:r>
              <a:rPr lang="cs-CZ" sz="2800" i="1" dirty="0">
                <a:latin typeface="Times New Roman"/>
                <a:ea typeface="MS Mincho"/>
              </a:rPr>
              <a:t>     : &lt; 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b="1" i="1" dirty="0" err="1">
                <a:latin typeface="Times New Roman"/>
                <a:ea typeface="MS Mincho"/>
              </a:rPr>
              <a:t>p</a:t>
            </a:r>
            <a:r>
              <a:rPr lang="cs-CZ" sz="2800" i="1" dirty="0" err="1">
                <a:latin typeface="Times New Roman"/>
                <a:ea typeface="MS Mincho"/>
              </a:rPr>
              <a:t>u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</a:t>
            </a:r>
            <a:r>
              <a:rPr lang="cs-CZ" sz="2800" i="1" dirty="0" err="1">
                <a:latin typeface="Times New Roman"/>
                <a:ea typeface="MS Mincho"/>
              </a:rPr>
              <a:t>kuni</a:t>
            </a:r>
            <a:r>
              <a:rPr lang="cs-CZ" sz="2800" b="1" i="1" dirty="0" err="1">
                <a:latin typeface="Times New Roman"/>
                <a:ea typeface="MS Mincho"/>
              </a:rPr>
              <a:t>ng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b="1" i="1" dirty="0" err="1">
                <a:latin typeface="Times New Roman"/>
                <a:ea typeface="MS Mincho"/>
              </a:rPr>
              <a:t>t</a:t>
            </a:r>
            <a:r>
              <a:rPr lang="cs-CZ" sz="2800" i="1" dirty="0" err="1">
                <a:latin typeface="Times New Roman"/>
                <a:ea typeface="MS Mincho"/>
              </a:rPr>
              <a:t>ar</a:t>
            </a:r>
            <a:r>
              <a:rPr lang="cs-CZ" sz="2800" i="1" dirty="0">
                <a:latin typeface="Times New Roman"/>
                <a:ea typeface="MS Mincho"/>
              </a:rPr>
              <a:t> :  </a:t>
            </a:r>
            <a:r>
              <a:rPr lang="cs-CZ" sz="2800" i="1" dirty="0" err="1">
                <a:latin typeface="Times New Roman"/>
                <a:ea typeface="MS Mincho"/>
              </a:rPr>
              <a:t>kuni</a:t>
            </a:r>
            <a:r>
              <a:rPr lang="cs-CZ" sz="2800" b="1" i="1" dirty="0" err="1">
                <a:latin typeface="Times New Roman"/>
                <a:ea typeface="MS Mincho"/>
              </a:rPr>
              <a:t>ng</a:t>
            </a:r>
            <a:r>
              <a:rPr lang="cs-CZ" sz="2800" i="1" dirty="0" err="1">
                <a:latin typeface="Times New Roman"/>
                <a:ea typeface="MS Mincho"/>
              </a:rPr>
              <a:t>a</a:t>
            </a:r>
            <a:r>
              <a:rPr lang="cs-CZ" sz="2800" b="1" i="1" dirty="0" err="1">
                <a:latin typeface="Times New Roman"/>
                <a:ea typeface="MS Mincho"/>
              </a:rPr>
              <a:t>tt</a:t>
            </a:r>
            <a:r>
              <a:rPr lang="cs-CZ" sz="2800" i="1" dirty="0" err="1">
                <a:latin typeface="Times New Roman"/>
                <a:ea typeface="MS Mincho"/>
              </a:rPr>
              <a:t>aren</a:t>
            </a:r>
            <a:r>
              <a:rPr lang="cs-CZ" sz="2800" i="1" dirty="0">
                <a:latin typeface="Times New Roman"/>
                <a:ea typeface="MS Mincho"/>
              </a:rPr>
              <a:t> : &lt; </a:t>
            </a:r>
            <a:r>
              <a:rPr lang="cs-CZ" sz="2800" i="1" dirty="0" err="1">
                <a:latin typeface="Times New Roman"/>
                <a:ea typeface="MS Mincho"/>
              </a:rPr>
              <a:t>kuni</a:t>
            </a:r>
            <a:r>
              <a:rPr lang="cs-CZ" sz="2800" b="1" i="1" dirty="0" err="1">
                <a:latin typeface="Times New Roman"/>
                <a:ea typeface="MS Mincho"/>
              </a:rPr>
              <a:t>nk</a:t>
            </a:r>
            <a:r>
              <a:rPr lang="cs-CZ" sz="2800" i="1" dirty="0" err="1">
                <a:latin typeface="Times New Roman"/>
                <a:ea typeface="MS Mincho"/>
              </a:rPr>
              <a:t>aan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(</a:t>
            </a:r>
            <a:r>
              <a:rPr lang="cs-CZ" sz="2800" dirty="0" err="1">
                <a:latin typeface="Times New Roman"/>
                <a:ea typeface="MS Mincho"/>
              </a:rPr>
              <a:t>Avotavua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seuraava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konsonantti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alkuaan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ollut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ns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>
                <a:latin typeface="Times New Roman"/>
                <a:ea typeface="MS Mincho"/>
              </a:rPr>
              <a:t>l</a:t>
            </a:r>
            <a:r>
              <a:rPr lang="cs-CZ" sz="2800" dirty="0" err="1" smtClean="0">
                <a:latin typeface="Times New Roman"/>
                <a:ea typeface="MS Mincho"/>
              </a:rPr>
              <a:t>yhytalkuinen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geminaatta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joka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sulkenut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tavun</a:t>
            </a:r>
            <a:r>
              <a:rPr lang="cs-CZ" sz="2800" dirty="0" smtClean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avuton</a:t>
            </a:r>
            <a:r>
              <a:rPr lang="cs-CZ" sz="2800" i="1" dirty="0">
                <a:latin typeface="Times New Roman"/>
                <a:ea typeface="MS Mincho"/>
              </a:rPr>
              <a:t> &lt; *aβ</a:t>
            </a:r>
            <a:r>
              <a:rPr lang="cs-CZ" sz="2800" i="1" dirty="0" err="1">
                <a:latin typeface="Times New Roman"/>
                <a:ea typeface="MS Mincho"/>
              </a:rPr>
              <a:t>uťtoin</a:t>
            </a:r>
            <a:r>
              <a:rPr lang="cs-CZ" sz="2800" dirty="0">
                <a:latin typeface="Times New Roman"/>
                <a:ea typeface="MS Mincho"/>
              </a:rPr>
              <a:t>).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65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 fontScale="90000"/>
          </a:bodyPr>
          <a:lstStyle/>
          <a:p>
            <a:r>
              <a:rPr lang="cs-CZ" dirty="0"/>
              <a:t>ASTEVAIHTELUN ULKOPUOLELLA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147248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1) </a:t>
            </a:r>
            <a:r>
              <a:rPr lang="cs-CZ" sz="2800" b="1" dirty="0" err="1">
                <a:latin typeface="Times New Roman"/>
                <a:ea typeface="MS Mincho"/>
              </a:rPr>
              <a:t>konsonanttiryhmä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i="1" dirty="0" err="1">
                <a:latin typeface="Times New Roman"/>
                <a:ea typeface="MS Mincho"/>
              </a:rPr>
              <a:t>hk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a) </a:t>
            </a:r>
            <a:r>
              <a:rPr lang="cs-CZ" sz="2800" dirty="0" err="1">
                <a:latin typeface="Times New Roman"/>
                <a:ea typeface="MS Mincho"/>
              </a:rPr>
              <a:t>aina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toisen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jälkeen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r>
              <a:rPr lang="cs-CZ" sz="2800" i="1" dirty="0" err="1" smtClean="0">
                <a:latin typeface="Times New Roman"/>
                <a:ea typeface="MS Mincho"/>
              </a:rPr>
              <a:t>nuorehko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nuorehkon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b) </a:t>
            </a:r>
            <a:r>
              <a:rPr lang="cs-CZ" sz="2800" b="1" dirty="0" err="1">
                <a:latin typeface="Times New Roman"/>
                <a:ea typeface="MS Mincho"/>
              </a:rPr>
              <a:t>ensi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toisen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rajalla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jos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vaihtelu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aiheuttaisi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paradigmojen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sekaantumista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lahko</a:t>
            </a:r>
            <a:r>
              <a:rPr lang="cs-CZ" sz="2800" i="1" dirty="0">
                <a:latin typeface="Times New Roman"/>
                <a:ea typeface="MS Mincho"/>
              </a:rPr>
              <a:t>    : </a:t>
            </a:r>
            <a:r>
              <a:rPr lang="cs-CZ" sz="2800" i="1" dirty="0" err="1">
                <a:latin typeface="Times New Roman"/>
                <a:ea typeface="MS Mincho"/>
              </a:rPr>
              <a:t>lahkon</a:t>
            </a:r>
            <a:r>
              <a:rPr lang="cs-CZ" sz="2800" i="1" dirty="0">
                <a:latin typeface="Times New Roman"/>
                <a:ea typeface="MS Mincho"/>
              </a:rPr>
              <a:t>           vrt.   </a:t>
            </a:r>
            <a:r>
              <a:rPr lang="cs-CZ" sz="2800" i="1" dirty="0" err="1">
                <a:latin typeface="Times New Roman"/>
                <a:ea typeface="MS Mincho"/>
              </a:rPr>
              <a:t>laho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lahon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pahka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pahkan</a:t>
            </a:r>
            <a:r>
              <a:rPr lang="cs-CZ" sz="2800" i="1" dirty="0">
                <a:latin typeface="Times New Roman"/>
                <a:ea typeface="MS Mincho"/>
              </a:rPr>
              <a:t>           vrt.  </a:t>
            </a:r>
            <a:r>
              <a:rPr lang="cs-CZ" sz="2800" i="1" dirty="0" err="1">
                <a:latin typeface="Times New Roman"/>
                <a:ea typeface="MS Mincho"/>
              </a:rPr>
              <a:t>paha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pahan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pihka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pihkan</a:t>
            </a:r>
            <a:r>
              <a:rPr lang="cs-CZ" sz="2800" i="1" dirty="0">
                <a:latin typeface="Times New Roman"/>
                <a:ea typeface="MS Mincho"/>
              </a:rPr>
              <a:t>            vrt.   piha  : </a:t>
            </a:r>
            <a:r>
              <a:rPr lang="cs-CZ" sz="2800" i="1" dirty="0" err="1">
                <a:latin typeface="Times New Roman"/>
                <a:ea typeface="MS Mincho"/>
              </a:rPr>
              <a:t>pihan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rahka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rahkan</a:t>
            </a:r>
            <a:r>
              <a:rPr lang="cs-CZ" sz="2800" i="1" dirty="0">
                <a:latin typeface="Times New Roman"/>
                <a:ea typeface="MS Mincho"/>
              </a:rPr>
              <a:t>              vrt. </a:t>
            </a:r>
            <a:r>
              <a:rPr lang="cs-CZ" sz="2800" i="1" dirty="0" err="1">
                <a:latin typeface="Times New Roman"/>
                <a:ea typeface="MS Mincho"/>
              </a:rPr>
              <a:t>raha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rahan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>
                <a:latin typeface="Times New Roman"/>
                <a:ea typeface="MS Mincho"/>
              </a:rPr>
              <a:t>joskus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muutenkin</a:t>
            </a:r>
            <a:r>
              <a:rPr lang="cs-CZ" sz="2800" dirty="0">
                <a:latin typeface="Times New Roman"/>
                <a:ea typeface="MS Mincho"/>
              </a:rPr>
              <a:t>  </a:t>
            </a:r>
            <a:r>
              <a:rPr lang="cs-CZ" sz="2800" i="1" dirty="0" err="1">
                <a:latin typeface="Times New Roman"/>
                <a:ea typeface="MS Mincho"/>
              </a:rPr>
              <a:t>keuhko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 smtClean="0">
                <a:latin typeface="Times New Roman"/>
                <a:ea typeface="MS Mincho"/>
              </a:rPr>
              <a:t>keuhkot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     </a:t>
            </a:r>
            <a:r>
              <a:rPr lang="cs-CZ" sz="2800" i="1" dirty="0" err="1">
                <a:latin typeface="Times New Roman"/>
                <a:ea typeface="MS Mincho"/>
              </a:rPr>
              <a:t>haahka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haahkat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            V </a:t>
            </a:r>
            <a:r>
              <a:rPr lang="cs-CZ" sz="2800" i="1" dirty="0" err="1">
                <a:latin typeface="Times New Roman"/>
                <a:ea typeface="MS Mincho"/>
              </a:rPr>
              <a:t>leuhkia</a:t>
            </a:r>
            <a:r>
              <a:rPr lang="cs-CZ" sz="2800" i="1" dirty="0">
                <a:latin typeface="Times New Roman"/>
                <a:ea typeface="MS Mincho"/>
              </a:rPr>
              <a:t> : </a:t>
            </a:r>
            <a:r>
              <a:rPr lang="cs-CZ" sz="2800" i="1" dirty="0" err="1">
                <a:latin typeface="Times New Roman"/>
                <a:ea typeface="MS Mincho"/>
              </a:rPr>
              <a:t>leuhkit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</a:t>
            </a:r>
            <a:r>
              <a:rPr lang="cs-CZ" sz="2800" b="1" dirty="0" err="1">
                <a:latin typeface="Times New Roman"/>
                <a:ea typeface="MS Mincho"/>
              </a:rPr>
              <a:t>hk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vaihtelee</a:t>
            </a:r>
            <a:r>
              <a:rPr lang="cs-CZ" sz="2800" dirty="0">
                <a:latin typeface="Times New Roman"/>
                <a:ea typeface="MS Mincho"/>
              </a:rPr>
              <a:t>:     </a:t>
            </a:r>
            <a:r>
              <a:rPr lang="cs-CZ" sz="2800" i="1" dirty="0" err="1">
                <a:latin typeface="Times New Roman"/>
                <a:ea typeface="MS Mincho"/>
              </a:rPr>
              <a:t>pyyhkiä</a:t>
            </a:r>
            <a:r>
              <a:rPr lang="cs-CZ" sz="2800" i="1" dirty="0">
                <a:latin typeface="Times New Roman"/>
                <a:ea typeface="MS Mincho"/>
              </a:rPr>
              <a:t> : </a:t>
            </a:r>
            <a:r>
              <a:rPr lang="cs-CZ" sz="2800" i="1" dirty="0" err="1">
                <a:latin typeface="Times New Roman"/>
                <a:ea typeface="MS Mincho"/>
              </a:rPr>
              <a:t>pyyhin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pyyhkii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 </a:t>
            </a:r>
            <a:r>
              <a:rPr lang="cs-CZ" sz="2800" i="1" dirty="0" err="1">
                <a:latin typeface="Times New Roman"/>
                <a:ea typeface="MS Mincho"/>
              </a:rPr>
              <a:t>vihkiä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vihin</a:t>
            </a:r>
            <a:r>
              <a:rPr lang="cs-CZ" sz="2800" i="1" dirty="0">
                <a:latin typeface="Times New Roman"/>
                <a:ea typeface="MS Mincho"/>
              </a:rPr>
              <a:t>   - </a:t>
            </a:r>
            <a:r>
              <a:rPr lang="cs-CZ" sz="2800" i="1" dirty="0" err="1">
                <a:latin typeface="Times New Roman"/>
                <a:ea typeface="MS Mincho"/>
              </a:rPr>
              <a:t>vihkii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</a:t>
            </a:r>
            <a:r>
              <a:rPr lang="cs-CZ" sz="2800" i="1" dirty="0" err="1">
                <a:latin typeface="Times New Roman"/>
                <a:ea typeface="MS Mincho"/>
              </a:rPr>
              <a:t>nahka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nahan</a:t>
            </a:r>
            <a:r>
              <a:rPr lang="cs-CZ" sz="2800" i="1" dirty="0">
                <a:latin typeface="Times New Roman"/>
                <a:ea typeface="MS Mincho"/>
              </a:rPr>
              <a:t>  - </a:t>
            </a:r>
            <a:r>
              <a:rPr lang="cs-CZ" sz="2800" i="1" dirty="0" err="1">
                <a:latin typeface="Times New Roman"/>
                <a:ea typeface="MS Mincho"/>
              </a:rPr>
              <a:t>nahkan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</a:t>
            </a:r>
            <a:r>
              <a:rPr lang="cs-CZ" sz="2800" i="1" dirty="0" err="1">
                <a:latin typeface="Times New Roman"/>
                <a:ea typeface="MS Mincho"/>
              </a:rPr>
              <a:t>uhata</a:t>
            </a:r>
            <a:r>
              <a:rPr lang="cs-CZ" sz="2800" i="1" dirty="0">
                <a:latin typeface="Times New Roman"/>
                <a:ea typeface="MS Mincho"/>
              </a:rPr>
              <a:t> :  </a:t>
            </a:r>
            <a:r>
              <a:rPr lang="cs-CZ" sz="2800" i="1" dirty="0" err="1">
                <a:latin typeface="Times New Roman"/>
                <a:ea typeface="MS Mincho"/>
              </a:rPr>
              <a:t>uhka</a:t>
            </a:r>
            <a:r>
              <a:rPr lang="cs-CZ" sz="2800" i="1" dirty="0">
                <a:latin typeface="Times New Roman"/>
                <a:ea typeface="MS Mincho"/>
              </a:rPr>
              <a:t>    : </a:t>
            </a:r>
            <a:r>
              <a:rPr lang="cs-CZ" sz="2800" i="1" dirty="0" err="1">
                <a:latin typeface="Times New Roman"/>
                <a:ea typeface="MS Mincho"/>
              </a:rPr>
              <a:t>uhan</a:t>
            </a:r>
            <a:r>
              <a:rPr lang="cs-CZ" sz="2800" i="1" dirty="0">
                <a:latin typeface="Times New Roman"/>
                <a:ea typeface="MS Mincho"/>
              </a:rPr>
              <a:t>    - </a:t>
            </a:r>
            <a:r>
              <a:rPr lang="cs-CZ" sz="2800" i="1" dirty="0" err="1">
                <a:latin typeface="Times New Roman"/>
                <a:ea typeface="MS Mincho"/>
              </a:rPr>
              <a:t>uhkan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        </a:t>
            </a:r>
            <a:r>
              <a:rPr lang="cs-CZ" sz="2800" i="1" dirty="0" err="1">
                <a:latin typeface="Times New Roman"/>
                <a:ea typeface="MS Mincho"/>
              </a:rPr>
              <a:t>vihko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vihon</a:t>
            </a:r>
            <a:r>
              <a:rPr lang="cs-CZ" sz="2800" i="1" dirty="0">
                <a:latin typeface="Times New Roman"/>
                <a:ea typeface="MS Mincho"/>
              </a:rPr>
              <a:t>  - </a:t>
            </a:r>
            <a:r>
              <a:rPr lang="cs-CZ" sz="2800" i="1" dirty="0" err="1">
                <a:latin typeface="Times New Roman"/>
                <a:ea typeface="MS Mincho"/>
              </a:rPr>
              <a:t>vihkon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812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ASTEVAIHTELUN ULKOPUOLELLA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2) </a:t>
            </a:r>
            <a:r>
              <a:rPr lang="cs-CZ" sz="2800" dirty="0" err="1">
                <a:latin typeface="Times New Roman"/>
                <a:ea typeface="MS Mincho"/>
              </a:rPr>
              <a:t>Eräät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henkilönimet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varsinkin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etunimet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Kauko</a:t>
            </a:r>
            <a:r>
              <a:rPr lang="cs-CZ" sz="2800" i="1" dirty="0">
                <a:latin typeface="Times New Roman"/>
                <a:ea typeface="MS Mincho"/>
              </a:rPr>
              <a:t>    : </a:t>
            </a:r>
            <a:r>
              <a:rPr lang="cs-CZ" sz="2800" i="1" dirty="0" err="1">
                <a:latin typeface="Times New Roman"/>
                <a:ea typeface="MS Mincho"/>
              </a:rPr>
              <a:t>Kaukon</a:t>
            </a:r>
            <a:r>
              <a:rPr lang="cs-CZ" sz="2800" i="1" dirty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Taito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Taiton</a:t>
            </a:r>
            <a:endParaRPr lang="cs-CZ" sz="3200" dirty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Jouko</a:t>
            </a:r>
            <a:r>
              <a:rPr lang="cs-CZ" sz="2800" i="1" dirty="0">
                <a:latin typeface="Times New Roman"/>
                <a:ea typeface="MS Mincho"/>
              </a:rPr>
              <a:t>     : </a:t>
            </a:r>
            <a:r>
              <a:rPr lang="cs-CZ" sz="2800" i="1" dirty="0" err="1">
                <a:latin typeface="Times New Roman"/>
                <a:ea typeface="MS Mincho"/>
              </a:rPr>
              <a:t>Joukolla</a:t>
            </a:r>
            <a:r>
              <a:rPr lang="cs-CZ" sz="2800" i="1" dirty="0">
                <a:latin typeface="Times New Roman"/>
                <a:ea typeface="MS Mincho"/>
              </a:rPr>
              <a:t>         </a:t>
            </a:r>
            <a:r>
              <a:rPr lang="cs-CZ" sz="2800" i="1" dirty="0" err="1">
                <a:latin typeface="Times New Roman"/>
                <a:ea typeface="MS Mincho"/>
              </a:rPr>
              <a:t>Eetu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Eetulle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Helka</a:t>
            </a:r>
            <a:r>
              <a:rPr lang="cs-CZ" sz="2800" i="1" dirty="0">
                <a:latin typeface="Times New Roman"/>
                <a:ea typeface="MS Mincho"/>
              </a:rPr>
              <a:t>     : </a:t>
            </a:r>
            <a:r>
              <a:rPr lang="cs-CZ" sz="2800" i="1" dirty="0" err="1">
                <a:latin typeface="Times New Roman"/>
                <a:ea typeface="MS Mincho"/>
              </a:rPr>
              <a:t>Helkan</a:t>
            </a:r>
            <a:r>
              <a:rPr lang="cs-CZ" sz="2800" i="1" dirty="0">
                <a:latin typeface="Times New Roman"/>
                <a:ea typeface="MS Mincho"/>
              </a:rPr>
              <a:t>           </a:t>
            </a:r>
            <a:r>
              <a:rPr lang="cs-CZ" sz="2800" i="1" dirty="0" err="1">
                <a:latin typeface="Times New Roman"/>
                <a:ea typeface="MS Mincho"/>
              </a:rPr>
              <a:t>Heta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Hetalla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Tupunen</a:t>
            </a:r>
            <a:r>
              <a:rPr lang="cs-CZ" sz="2800" i="1" dirty="0">
                <a:latin typeface="Times New Roman"/>
                <a:ea typeface="MS Mincho"/>
              </a:rPr>
              <a:t> : </a:t>
            </a:r>
            <a:r>
              <a:rPr lang="cs-CZ" sz="2800" i="1" dirty="0" err="1">
                <a:latin typeface="Times New Roman"/>
                <a:ea typeface="MS Mincho"/>
              </a:rPr>
              <a:t>Tupusta</a:t>
            </a:r>
            <a:r>
              <a:rPr lang="cs-CZ" sz="2800" i="1" dirty="0">
                <a:latin typeface="Times New Roman"/>
                <a:ea typeface="MS Mincho"/>
              </a:rPr>
              <a:t>         Alpo   : </a:t>
            </a:r>
            <a:r>
              <a:rPr lang="cs-CZ" sz="2800" i="1" dirty="0" err="1">
                <a:latin typeface="Times New Roman"/>
                <a:ea typeface="MS Mincho"/>
              </a:rPr>
              <a:t>Alpon</a:t>
            </a:r>
            <a:r>
              <a:rPr lang="cs-CZ" sz="2800" i="1" dirty="0">
                <a:latin typeface="Times New Roman"/>
                <a:ea typeface="MS Mincho"/>
              </a:rPr>
              <a:t>   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Rapo      : </a:t>
            </a:r>
            <a:r>
              <a:rPr lang="cs-CZ" sz="2800" i="1" dirty="0" err="1">
                <a:latin typeface="Times New Roman"/>
                <a:ea typeface="MS Mincho"/>
              </a:rPr>
              <a:t>Rapolla</a:t>
            </a:r>
            <a:r>
              <a:rPr lang="cs-CZ" sz="2800" i="1" dirty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Sirpa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 smtClean="0">
                <a:latin typeface="Times New Roman"/>
                <a:ea typeface="MS Mincho"/>
              </a:rPr>
              <a:t>Sirpalla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3) </a:t>
            </a:r>
            <a:r>
              <a:rPr lang="cs-CZ" sz="2800" b="1" dirty="0" err="1">
                <a:latin typeface="Times New Roman"/>
                <a:ea typeface="MS Mincho"/>
              </a:rPr>
              <a:t>Eräät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adverbit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muutkin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sanat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pikemmin</a:t>
            </a: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i="1" dirty="0" err="1">
                <a:latin typeface="Times New Roman"/>
                <a:ea typeface="MS Mincho"/>
              </a:rPr>
              <a:t>rapakko</a:t>
            </a:r>
            <a:r>
              <a:rPr lang="cs-CZ" sz="2800" i="1" dirty="0">
                <a:latin typeface="Times New Roman"/>
                <a:ea typeface="MS Mincho"/>
              </a:rPr>
              <a:t>      </a:t>
            </a:r>
            <a:r>
              <a:rPr lang="cs-CZ" sz="2800" i="1" dirty="0" err="1">
                <a:latin typeface="Times New Roman"/>
                <a:ea typeface="MS Mincho"/>
              </a:rPr>
              <a:t>sekoittaa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likellä</a:t>
            </a:r>
            <a:r>
              <a:rPr lang="cs-CZ" sz="2800" i="1" dirty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tykö</a:t>
            </a:r>
            <a:r>
              <a:rPr lang="cs-CZ" sz="2800" i="1" dirty="0">
                <a:latin typeface="Times New Roman"/>
                <a:ea typeface="MS Mincho"/>
              </a:rPr>
              <a:t>            </a:t>
            </a:r>
            <a:r>
              <a:rPr lang="cs-CZ" sz="2800" i="1" dirty="0" err="1">
                <a:latin typeface="Times New Roman"/>
                <a:ea typeface="MS Mincho"/>
              </a:rPr>
              <a:t>takimmainen</a:t>
            </a:r>
            <a:r>
              <a:rPr lang="cs-CZ" sz="2800" i="1" dirty="0">
                <a:latin typeface="Times New Roman"/>
                <a:ea typeface="MS Mincho"/>
              </a:rPr>
              <a:t>    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735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ASTEVAIHTELUN ULKOPUOLELLA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4) </a:t>
            </a:r>
            <a:r>
              <a:rPr lang="cs-CZ" sz="2800" b="1" dirty="0" err="1">
                <a:latin typeface="Times New Roman"/>
                <a:ea typeface="MS Mincho"/>
              </a:rPr>
              <a:t>Nuoret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lainasanat</a:t>
            </a:r>
            <a:r>
              <a:rPr lang="cs-CZ" sz="2800" b="1" dirty="0">
                <a:latin typeface="Times New Roman"/>
                <a:ea typeface="MS Mincho"/>
              </a:rPr>
              <a:t>, </a:t>
            </a:r>
            <a:r>
              <a:rPr lang="cs-CZ" sz="2800" b="1" dirty="0" err="1">
                <a:latin typeface="Times New Roman"/>
                <a:ea typeface="MS Mincho"/>
              </a:rPr>
              <a:t>slangin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hoivakielen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sanat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MS Mincho"/>
              </a:rPr>
              <a:t>auto  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autossa</a:t>
            </a:r>
            <a:r>
              <a:rPr lang="cs-CZ" sz="2800" i="1" dirty="0">
                <a:latin typeface="Times New Roman"/>
                <a:ea typeface="MS Mincho"/>
              </a:rPr>
              <a:t>       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MS Mincho"/>
              </a:rPr>
              <a:t>ope 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 smtClean="0">
                <a:latin typeface="Times New Roman"/>
                <a:ea typeface="MS Mincho"/>
              </a:rPr>
              <a:t>opella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paraati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paraatin</a:t>
            </a:r>
            <a:r>
              <a:rPr lang="cs-CZ" sz="2800" i="1" dirty="0">
                <a:latin typeface="Times New Roman"/>
                <a:ea typeface="MS Mincho"/>
              </a:rPr>
              <a:t>     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mopo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mopon</a:t>
            </a:r>
            <a:r>
              <a:rPr lang="cs-CZ" sz="2800" i="1" dirty="0">
                <a:latin typeface="Times New Roman"/>
                <a:ea typeface="MS Mincho"/>
              </a:rPr>
              <a:t>    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mörkö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mörköllä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kaarti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kaartin</a:t>
            </a:r>
            <a:r>
              <a:rPr lang="cs-CZ" sz="2800" i="1" dirty="0">
                <a:latin typeface="Times New Roman"/>
                <a:ea typeface="MS Mincho"/>
              </a:rPr>
              <a:t>        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buNone/>
            </a:pPr>
            <a:r>
              <a:rPr lang="cs-CZ" sz="2800" i="1" dirty="0" err="1">
                <a:latin typeface="Times New Roman"/>
                <a:ea typeface="MS Mincho"/>
              </a:rPr>
              <a:t>rööki</a:t>
            </a:r>
            <a:r>
              <a:rPr lang="cs-CZ" sz="2800" i="1" dirty="0">
                <a:latin typeface="Times New Roman"/>
                <a:ea typeface="MS Mincho"/>
              </a:rPr>
              <a:t> : </a:t>
            </a:r>
            <a:r>
              <a:rPr lang="cs-CZ" sz="2800" i="1" dirty="0" err="1" smtClean="0">
                <a:latin typeface="Times New Roman"/>
                <a:ea typeface="MS Mincho"/>
              </a:rPr>
              <a:t>röökin</a:t>
            </a:r>
            <a:endParaRPr lang="cs-CZ" sz="2800" i="1" dirty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muki</a:t>
            </a:r>
            <a:r>
              <a:rPr lang="cs-CZ" sz="2800" i="1" dirty="0" smtClean="0">
                <a:latin typeface="Times New Roman"/>
                <a:ea typeface="MS Mincho"/>
              </a:rPr>
              <a:t>  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mukissa</a:t>
            </a:r>
            <a:r>
              <a:rPr lang="cs-CZ" sz="2800" i="1" dirty="0">
                <a:latin typeface="Times New Roman"/>
                <a:ea typeface="MS Mincho"/>
              </a:rPr>
              <a:t>     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peti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 smtClean="0">
                <a:latin typeface="Times New Roman"/>
                <a:ea typeface="MS Mincho"/>
              </a:rPr>
              <a:t>petissä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MYÖS! </a:t>
            </a:r>
            <a:r>
              <a:rPr lang="cs-CZ" sz="2800" i="1" dirty="0" err="1">
                <a:latin typeface="Times New Roman"/>
                <a:ea typeface="MS Mincho"/>
              </a:rPr>
              <a:t>Stokkalla</a:t>
            </a:r>
            <a:r>
              <a:rPr lang="cs-CZ" sz="2800" dirty="0">
                <a:latin typeface="Times New Roman"/>
                <a:ea typeface="MS Mincho"/>
              </a:rPr>
              <a:t>   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492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SUFFIKSAALINEN ASTEVAIHTELU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931224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painollisen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vokaalin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jäljessä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solidFill>
                  <a:srgbClr val="FF0000"/>
                </a:solidFill>
                <a:latin typeface="Times New Roman"/>
                <a:ea typeface="MS Mincho"/>
              </a:rPr>
              <a:t>vahva</a:t>
            </a:r>
            <a:r>
              <a:rPr lang="cs-CZ" sz="2800" b="1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aste</a:t>
            </a:r>
            <a:endParaRPr lang="cs-CZ" sz="2800" b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painottoman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vokaalin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jäljessä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Times New Roman"/>
                <a:ea typeface="MS Mincho"/>
              </a:rPr>
              <a:t>heikko</a:t>
            </a:r>
            <a:r>
              <a:rPr lang="cs-CZ" sz="2800" b="1" dirty="0">
                <a:solidFill>
                  <a:srgbClr val="92D050"/>
                </a:solidFill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aste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Nykysuomen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suffiksaalisen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astevaihtelun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selvin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tapaus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</a:t>
            </a:r>
            <a:r>
              <a:rPr lang="cs-CZ" sz="2800" b="1" dirty="0" err="1" smtClean="0">
                <a:latin typeface="Times New Roman"/>
                <a:ea typeface="MS Mincho"/>
              </a:rPr>
              <a:t>artitiivin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päätteen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i="1" dirty="0">
                <a:latin typeface="Times New Roman"/>
                <a:ea typeface="MS Mincho"/>
              </a:rPr>
              <a:t>t :ø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d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</a:t>
            </a:r>
            <a:r>
              <a:rPr lang="cs-CZ" sz="2800" dirty="0" err="1">
                <a:latin typeface="Times New Roman"/>
                <a:ea typeface="MS Mincho"/>
              </a:rPr>
              <a:t>painollinen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tavu</a:t>
            </a:r>
            <a:r>
              <a:rPr lang="cs-CZ" sz="2800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puu</a:t>
            </a:r>
            <a:r>
              <a:rPr lang="cs-CZ" sz="2800" i="1" dirty="0">
                <a:latin typeface="Times New Roman"/>
                <a:ea typeface="MS Mincho"/>
              </a:rPr>
              <a:t>-ta</a:t>
            </a:r>
            <a:r>
              <a:rPr lang="cs-CZ" sz="2800" dirty="0">
                <a:latin typeface="Times New Roman"/>
                <a:ea typeface="MS Mincho"/>
              </a:rPr>
              <a:t>      </a:t>
            </a:r>
            <a:r>
              <a:rPr lang="cs-CZ" sz="2800" dirty="0" err="1">
                <a:latin typeface="Times New Roman"/>
                <a:ea typeface="MS Mincho"/>
              </a:rPr>
              <a:t>painoton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tavu</a:t>
            </a:r>
            <a:r>
              <a:rPr lang="cs-CZ" sz="2800" dirty="0">
                <a:latin typeface="Times New Roman"/>
                <a:ea typeface="MS Mincho"/>
              </a:rPr>
              <a:t>:  </a:t>
            </a:r>
            <a:r>
              <a:rPr lang="cs-CZ" sz="2800" i="1" dirty="0" err="1">
                <a:latin typeface="Times New Roman"/>
                <a:ea typeface="MS Mincho"/>
              </a:rPr>
              <a:t>ka</a:t>
            </a:r>
            <a:r>
              <a:rPr lang="cs-CZ" sz="2800" i="1" dirty="0">
                <a:latin typeface="Times New Roman"/>
                <a:ea typeface="MS Mincho"/>
              </a:rPr>
              <a:t>-la-a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            </a:t>
            </a:r>
            <a:r>
              <a:rPr lang="cs-CZ" sz="2800" i="1" dirty="0" err="1">
                <a:latin typeface="Times New Roman"/>
                <a:ea typeface="MS Mincho"/>
              </a:rPr>
              <a:t>hä</a:t>
            </a:r>
            <a:r>
              <a:rPr lang="cs-CZ" sz="2800" i="1" dirty="0">
                <a:latin typeface="Times New Roman"/>
                <a:ea typeface="MS Mincho"/>
              </a:rPr>
              <a:t>-</a:t>
            </a:r>
            <a:r>
              <a:rPr lang="cs-CZ" sz="2800" i="1" dirty="0" err="1">
                <a:latin typeface="Times New Roman"/>
                <a:ea typeface="MS Mincho"/>
              </a:rPr>
              <a:t>vi</a:t>
            </a:r>
            <a:r>
              <a:rPr lang="cs-CZ" sz="2800" i="1" dirty="0">
                <a:latin typeface="Times New Roman"/>
                <a:ea typeface="MS Mincho"/>
              </a:rPr>
              <a:t>-ö-</a:t>
            </a:r>
            <a:r>
              <a:rPr lang="cs-CZ" sz="2800" i="1" dirty="0" err="1">
                <a:latin typeface="Times New Roman"/>
                <a:ea typeface="MS Mincho"/>
              </a:rPr>
              <a:t>tä</a:t>
            </a:r>
            <a:r>
              <a:rPr lang="cs-CZ" sz="2800" i="1" dirty="0">
                <a:latin typeface="Times New Roman"/>
                <a:ea typeface="MS Mincho"/>
              </a:rPr>
              <a:t>                         mi-nu-a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Suffiksaalisesta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astevaihtelusta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johtuu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että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nykysuomessa</a:t>
            </a:r>
            <a:r>
              <a:rPr lang="cs-CZ" sz="2800" dirty="0" smtClean="0">
                <a:latin typeface="Times New Roman"/>
                <a:ea typeface="MS Mincho"/>
              </a:rPr>
              <a:t> on 2 </a:t>
            </a:r>
            <a:r>
              <a:rPr lang="cs-CZ" sz="2800" dirty="0" err="1">
                <a:latin typeface="Times New Roman"/>
                <a:ea typeface="MS Mincho"/>
              </a:rPr>
              <a:t>partitiivin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päätettä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Kuitenkin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partitiivin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solidFill>
                  <a:srgbClr val="92D050"/>
                </a:solidFill>
                <a:latin typeface="Times New Roman"/>
                <a:ea typeface="MS Mincho"/>
              </a:rPr>
              <a:t>heikkoasteinen</a:t>
            </a:r>
            <a:r>
              <a:rPr lang="cs-CZ" sz="2800" b="1" dirty="0">
                <a:solidFill>
                  <a:srgbClr val="92D050"/>
                </a:solidFill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variantti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i="1" dirty="0">
                <a:latin typeface="Times New Roman"/>
                <a:ea typeface="MS Mincho"/>
              </a:rPr>
              <a:t>A (&lt;*</a:t>
            </a:r>
            <a:r>
              <a:rPr lang="cs-CZ" sz="2800" b="1" i="1" dirty="0" err="1">
                <a:latin typeface="Times New Roman"/>
                <a:ea typeface="MS Mincho"/>
              </a:rPr>
              <a:t>δA</a:t>
            </a:r>
            <a:r>
              <a:rPr lang="cs-CZ" sz="2800" b="1" dirty="0">
                <a:latin typeface="Times New Roman"/>
                <a:ea typeface="MS Mincho"/>
              </a:rPr>
              <a:t>) </a:t>
            </a:r>
            <a:r>
              <a:rPr lang="cs-CZ" sz="2800" dirty="0">
                <a:latin typeface="Times New Roman"/>
                <a:ea typeface="MS Mincho"/>
              </a:rPr>
              <a:t>on</a:t>
            </a:r>
            <a:endParaRPr lang="cs-CZ" sz="3200" dirty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nykysuomessa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yleistynyt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myös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sivupainollisen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tavun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jälkeen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</a:t>
            </a:r>
            <a:r>
              <a:rPr lang="cs-CZ" sz="2800" i="1" dirty="0" err="1">
                <a:latin typeface="Times New Roman"/>
                <a:ea typeface="MS Mincho"/>
              </a:rPr>
              <a:t>Ju</a:t>
            </a:r>
            <a:r>
              <a:rPr lang="cs-CZ" sz="2800" i="1" dirty="0">
                <a:latin typeface="Times New Roman"/>
                <a:ea typeface="MS Mincho"/>
              </a:rPr>
              <a:t>-</a:t>
            </a:r>
            <a:r>
              <a:rPr lang="cs-CZ" sz="2800" i="1" dirty="0" err="1">
                <a:latin typeface="Times New Roman"/>
                <a:ea typeface="MS Mincho"/>
              </a:rPr>
              <a:t>ma</a:t>
            </a:r>
            <a:r>
              <a:rPr lang="cs-CZ" sz="2800" i="1" dirty="0">
                <a:latin typeface="Times New Roman"/>
                <a:ea typeface="MS Mincho"/>
              </a:rPr>
              <a:t>-la-ta &gt; </a:t>
            </a:r>
            <a:r>
              <a:rPr lang="cs-CZ" sz="2800" i="1" dirty="0" err="1">
                <a:latin typeface="Times New Roman"/>
                <a:ea typeface="MS Mincho"/>
              </a:rPr>
              <a:t>Ju</a:t>
            </a:r>
            <a:r>
              <a:rPr lang="cs-CZ" sz="2800" i="1" dirty="0">
                <a:latin typeface="Times New Roman"/>
                <a:ea typeface="MS Mincho"/>
              </a:rPr>
              <a:t>-</a:t>
            </a:r>
            <a:r>
              <a:rPr lang="cs-CZ" sz="2800" i="1" dirty="0" err="1">
                <a:latin typeface="Times New Roman"/>
                <a:ea typeface="MS Mincho"/>
              </a:rPr>
              <a:t>ma</a:t>
            </a:r>
            <a:r>
              <a:rPr lang="cs-CZ" sz="2800" i="1" dirty="0">
                <a:latin typeface="Times New Roman"/>
                <a:ea typeface="MS Mincho"/>
              </a:rPr>
              <a:t>-la-a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</a:t>
            </a:r>
            <a:r>
              <a:rPr lang="cs-CZ" sz="2800" i="1" dirty="0" err="1">
                <a:latin typeface="Times New Roman"/>
                <a:ea typeface="MS Mincho"/>
              </a:rPr>
              <a:t>hu</a:t>
            </a:r>
            <a:r>
              <a:rPr lang="cs-CZ" sz="2800" i="1" dirty="0">
                <a:latin typeface="Times New Roman"/>
                <a:ea typeface="MS Mincho"/>
              </a:rPr>
              <a:t>-na-</a:t>
            </a:r>
            <a:r>
              <a:rPr lang="cs-CZ" sz="2800" i="1" dirty="0" err="1">
                <a:latin typeface="Times New Roman"/>
                <a:ea typeface="MS Mincho"/>
              </a:rPr>
              <a:t>ja</a:t>
            </a:r>
            <a:r>
              <a:rPr lang="cs-CZ" sz="2800" i="1" dirty="0">
                <a:latin typeface="Times New Roman"/>
                <a:ea typeface="MS Mincho"/>
              </a:rPr>
              <a:t>-ta  &gt; </a:t>
            </a:r>
            <a:r>
              <a:rPr lang="cs-CZ" sz="2800" i="1" dirty="0" err="1">
                <a:latin typeface="Times New Roman"/>
                <a:ea typeface="MS Mincho"/>
              </a:rPr>
              <a:t>hu</a:t>
            </a:r>
            <a:r>
              <a:rPr lang="cs-CZ" sz="2800" i="1" dirty="0">
                <a:latin typeface="Times New Roman"/>
                <a:ea typeface="MS Mincho"/>
              </a:rPr>
              <a:t>-na-</a:t>
            </a:r>
            <a:r>
              <a:rPr lang="cs-CZ" sz="2800" i="1" dirty="0" err="1">
                <a:latin typeface="Times New Roman"/>
                <a:ea typeface="MS Mincho"/>
              </a:rPr>
              <a:t>ja</a:t>
            </a:r>
            <a:r>
              <a:rPr lang="cs-CZ" sz="2800" i="1" dirty="0">
                <a:latin typeface="Times New Roman"/>
                <a:ea typeface="MS Mincho"/>
              </a:rPr>
              <a:t>-a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21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ASTEVAIHTELU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fi-FI" dirty="0" smtClean="0"/>
              <a:t>stevaihtelun </a:t>
            </a:r>
            <a:r>
              <a:rPr lang="fi-FI" dirty="0"/>
              <a:t>alaisia ovat soinnittomat klusiilit - </a:t>
            </a:r>
            <a:r>
              <a:rPr lang="fi-FI" i="1" dirty="0"/>
              <a:t>k, p, t </a:t>
            </a:r>
            <a:r>
              <a:rPr lang="fi-FI" dirty="0" smtClean="0"/>
              <a:t>-</a:t>
            </a:r>
            <a:r>
              <a:rPr lang="cs-CZ" dirty="0" smtClean="0"/>
              <a:t> </a:t>
            </a:r>
            <a:r>
              <a:rPr lang="fi-FI" dirty="0" smtClean="0"/>
              <a:t>silloin </a:t>
            </a:r>
            <a:r>
              <a:rPr lang="fi-FI" dirty="0"/>
              <a:t>kun niitä edeltää vokaali, </a:t>
            </a:r>
            <a:r>
              <a:rPr lang="fi-FI" i="1" dirty="0"/>
              <a:t>m, n, ŋ</a:t>
            </a:r>
            <a:r>
              <a:rPr lang="fi-FI" dirty="0"/>
              <a:t>, tai </a:t>
            </a:r>
            <a:r>
              <a:rPr lang="fi-FI" i="1" dirty="0"/>
              <a:t>l</a:t>
            </a:r>
            <a:r>
              <a:rPr lang="fi-FI" dirty="0"/>
              <a:t>, </a:t>
            </a:r>
            <a:r>
              <a:rPr lang="cs-CZ" i="1" dirty="0" smtClean="0"/>
              <a:t>r</a:t>
            </a:r>
            <a:r>
              <a:rPr lang="fi-FI" dirty="0" smtClean="0"/>
              <a:t> </a:t>
            </a:r>
            <a:r>
              <a:rPr lang="fi-FI" dirty="0"/>
              <a:t>tai </a:t>
            </a:r>
            <a:r>
              <a:rPr lang="fi-FI" i="1" dirty="0" smtClean="0"/>
              <a:t>h</a:t>
            </a:r>
            <a:r>
              <a:rPr lang="fi-FI" dirty="0" smtClean="0"/>
              <a:t> </a:t>
            </a:r>
            <a:endParaRPr lang="fi-FI" dirty="0"/>
          </a:p>
          <a:p>
            <a:r>
              <a:rPr lang="cs-CZ" dirty="0" smtClean="0"/>
              <a:t>v</a:t>
            </a:r>
            <a:r>
              <a:rPr lang="fi-FI" dirty="0" smtClean="0"/>
              <a:t>aihtelussa </a:t>
            </a:r>
            <a:r>
              <a:rPr lang="fi-FI" dirty="0"/>
              <a:t>on kaksi astetta: </a:t>
            </a:r>
            <a:r>
              <a:rPr lang="fi-FI" dirty="0">
                <a:solidFill>
                  <a:srgbClr val="FF0000"/>
                </a:solidFill>
              </a:rPr>
              <a:t>vahva</a:t>
            </a:r>
            <a:r>
              <a:rPr lang="fi-FI" dirty="0"/>
              <a:t> ja </a:t>
            </a:r>
            <a:r>
              <a:rPr lang="fi-FI" dirty="0" smtClean="0">
                <a:solidFill>
                  <a:srgbClr val="92D050"/>
                </a:solidFill>
              </a:rPr>
              <a:t>heikko  </a:t>
            </a:r>
            <a:endParaRPr lang="cs-CZ" dirty="0" smtClean="0">
              <a:solidFill>
                <a:srgbClr val="92D050"/>
              </a:solidFill>
            </a:endParaRPr>
          </a:p>
          <a:p>
            <a:r>
              <a:rPr lang="cs-CZ" dirty="0" smtClean="0"/>
              <a:t>n</a:t>
            </a:r>
            <a:r>
              <a:rPr lang="fi-FI" dirty="0" smtClean="0"/>
              <a:t>ykykielessä </a:t>
            </a:r>
            <a:r>
              <a:rPr lang="fi-FI" dirty="0"/>
              <a:t>on </a:t>
            </a:r>
            <a:r>
              <a:rPr lang="fi-FI" dirty="0" smtClean="0"/>
              <a:t>vain</a:t>
            </a:r>
            <a:r>
              <a:rPr lang="cs-CZ" dirty="0" smtClean="0"/>
              <a:t> </a:t>
            </a:r>
            <a:r>
              <a:rPr lang="fi-FI" b="1" dirty="0" smtClean="0"/>
              <a:t>paradigmaattinen</a:t>
            </a:r>
            <a:r>
              <a:rPr lang="fi-FI" dirty="0" smtClean="0"/>
              <a:t> </a:t>
            </a:r>
            <a:r>
              <a:rPr lang="fi-FI" b="1" dirty="0"/>
              <a:t>astevaihtelu</a:t>
            </a:r>
            <a:r>
              <a:rPr lang="fi-FI" dirty="0"/>
              <a:t>, jossa vaihtelu riippuu </a:t>
            </a:r>
            <a:r>
              <a:rPr lang="fi-FI" dirty="0" smtClean="0"/>
              <a:t>seuraavan</a:t>
            </a:r>
            <a:r>
              <a:rPr lang="cs-CZ" dirty="0" smtClean="0"/>
              <a:t> </a:t>
            </a:r>
            <a:r>
              <a:rPr lang="fi-FI" dirty="0" smtClean="0"/>
              <a:t>tavun </a:t>
            </a:r>
            <a:r>
              <a:rPr lang="fi-FI" dirty="0"/>
              <a:t>avonaisuudesta tai umpinaisuudesta:</a:t>
            </a:r>
          </a:p>
          <a:p>
            <a:pPr marL="0" indent="0">
              <a:buNone/>
            </a:pPr>
            <a:r>
              <a:rPr lang="fi-FI" dirty="0"/>
              <a:t>   </a:t>
            </a:r>
            <a:r>
              <a:rPr lang="cs-CZ" dirty="0" smtClean="0"/>
              <a:t>	</a:t>
            </a:r>
            <a:r>
              <a:rPr lang="fi-FI" dirty="0" smtClean="0">
                <a:solidFill>
                  <a:srgbClr val="FF0000"/>
                </a:solidFill>
              </a:rPr>
              <a:t>vahva</a:t>
            </a:r>
            <a:r>
              <a:rPr lang="fi-FI" dirty="0" smtClean="0"/>
              <a:t> </a:t>
            </a:r>
            <a:r>
              <a:rPr lang="fi-FI" dirty="0"/>
              <a:t>aste </a:t>
            </a:r>
            <a:r>
              <a:rPr lang="fi-FI" b="1" dirty="0"/>
              <a:t>avotavun</a:t>
            </a:r>
            <a:r>
              <a:rPr lang="fi-FI" dirty="0"/>
              <a:t> edessä/ alussa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dirty="0" smtClean="0">
                <a:solidFill>
                  <a:srgbClr val="92D050"/>
                </a:solidFill>
              </a:rPr>
              <a:t>heikko</a:t>
            </a:r>
            <a:r>
              <a:rPr lang="fi-FI" dirty="0" smtClean="0"/>
              <a:t> </a:t>
            </a:r>
            <a:r>
              <a:rPr lang="fi-FI" dirty="0"/>
              <a:t>aste </a:t>
            </a:r>
            <a:r>
              <a:rPr lang="fi-FI" b="1" dirty="0"/>
              <a:t>umpitavun</a:t>
            </a:r>
            <a:r>
              <a:rPr lang="fi-FI" dirty="0"/>
              <a:t> edessä/ alussa</a:t>
            </a:r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6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KVANTITATIIVINEN ASTEVAIHTELU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Geminaattaklusiili (</a:t>
            </a:r>
            <a:r>
              <a:rPr lang="fi-FI" b="1" dirty="0"/>
              <a:t>kk</a:t>
            </a:r>
            <a:r>
              <a:rPr lang="fi-FI" dirty="0"/>
              <a:t>, </a:t>
            </a:r>
            <a:r>
              <a:rPr lang="fi-FI" b="1" dirty="0"/>
              <a:t>pp</a:t>
            </a:r>
            <a:r>
              <a:rPr lang="fi-FI" dirty="0"/>
              <a:t>, </a:t>
            </a:r>
            <a:r>
              <a:rPr lang="fi-FI" b="1" dirty="0"/>
              <a:t>tt</a:t>
            </a:r>
            <a:r>
              <a:rPr lang="fi-FI" dirty="0"/>
              <a:t>) vaihtelee                </a:t>
            </a:r>
            <a:r>
              <a:rPr lang="fi-FI" dirty="0" smtClean="0"/>
              <a:t>yksinäisklusiilin </a:t>
            </a:r>
            <a:r>
              <a:rPr lang="fi-FI" dirty="0"/>
              <a:t>kanssa (</a:t>
            </a:r>
            <a:r>
              <a:rPr lang="fi-FI" b="1" dirty="0"/>
              <a:t>k</a:t>
            </a:r>
            <a:r>
              <a:rPr lang="fi-FI" dirty="0"/>
              <a:t>, </a:t>
            </a:r>
            <a:r>
              <a:rPr lang="fi-FI" b="1" dirty="0"/>
              <a:t>p</a:t>
            </a:r>
            <a:r>
              <a:rPr lang="fi-FI" dirty="0"/>
              <a:t>, </a:t>
            </a:r>
            <a:r>
              <a:rPr lang="fi-FI" b="1" dirty="0"/>
              <a:t>t</a:t>
            </a:r>
            <a:r>
              <a:rPr lang="fi-FI" dirty="0"/>
              <a:t>).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b="1" i="1" dirty="0"/>
              <a:t>kk : k      </a:t>
            </a:r>
            <a:r>
              <a:rPr lang="fi-FI" i="1" dirty="0"/>
              <a:t>lakki     :  lakin</a:t>
            </a:r>
          </a:p>
          <a:p>
            <a:pPr marL="0" indent="0">
              <a:buNone/>
            </a:pPr>
            <a:r>
              <a:rPr lang="fi-FI" i="1" dirty="0"/>
              <a:t>                  nukkua    :  nukun            </a:t>
            </a:r>
          </a:p>
          <a:p>
            <a:pPr marL="0" indent="0">
              <a:buNone/>
            </a:pPr>
            <a:r>
              <a:rPr lang="fi-FI" b="1" i="1" dirty="0"/>
              <a:t>     tt : t        </a:t>
            </a:r>
            <a:r>
              <a:rPr lang="fi-FI" i="1" dirty="0"/>
              <a:t>hattu     :  hatut</a:t>
            </a:r>
          </a:p>
          <a:p>
            <a:pPr marL="0" indent="0">
              <a:buNone/>
            </a:pPr>
            <a:r>
              <a:rPr lang="fi-FI" i="1" dirty="0"/>
              <a:t>                    ottavat   :  otan </a:t>
            </a:r>
          </a:p>
          <a:p>
            <a:pPr marL="0" indent="0">
              <a:buNone/>
            </a:pPr>
            <a:r>
              <a:rPr lang="fi-FI" b="1" i="1" dirty="0"/>
              <a:t>     pp : p     </a:t>
            </a:r>
            <a:r>
              <a:rPr lang="fi-FI" i="1" dirty="0"/>
              <a:t>kaappi    :  kaapin</a:t>
            </a:r>
          </a:p>
          <a:p>
            <a:pPr marL="0" indent="0">
              <a:buNone/>
            </a:pPr>
            <a:r>
              <a:rPr lang="fi-FI" i="1" dirty="0"/>
              <a:t>                    oppia     :  opin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14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KVALITATTIIVINEN ASTEVAIHTELU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931224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Yksinäis</a:t>
            </a:r>
            <a:r>
              <a:rPr lang="cs-CZ" sz="2800" b="1" dirty="0" smtClean="0">
                <a:latin typeface="Times New Roman"/>
                <a:ea typeface="MS Mincho"/>
              </a:rPr>
              <a:t>-k</a:t>
            </a:r>
            <a:r>
              <a:rPr lang="cs-CZ" sz="2800" b="1" dirty="0">
                <a:latin typeface="Times New Roman"/>
                <a:ea typeface="MS Mincho"/>
              </a:rPr>
              <a:t>, -p, -t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vaihtelee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toisen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konsonantin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tai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nollan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kanssa</a:t>
            </a:r>
            <a:r>
              <a:rPr lang="cs-CZ" sz="2800" dirty="0">
                <a:latin typeface="Times New Roman"/>
                <a:ea typeface="MS Mincho"/>
              </a:rPr>
              <a:t>: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a)     </a:t>
            </a:r>
            <a:r>
              <a:rPr lang="cs-CZ" sz="2800" b="1" i="1" dirty="0">
                <a:latin typeface="Times New Roman"/>
                <a:ea typeface="MS Mincho"/>
              </a:rPr>
              <a:t>k : ø</a:t>
            </a:r>
            <a:r>
              <a:rPr lang="cs-CZ" sz="2800" i="1" dirty="0">
                <a:latin typeface="Times New Roman"/>
                <a:ea typeface="MS Mincho"/>
              </a:rPr>
              <a:t>   vika     :  </a:t>
            </a:r>
            <a:r>
              <a:rPr lang="cs-CZ" sz="2800" i="1" dirty="0" err="1">
                <a:latin typeface="Times New Roman"/>
                <a:ea typeface="MS Mincho"/>
              </a:rPr>
              <a:t>vian</a:t>
            </a:r>
            <a:r>
              <a:rPr lang="cs-CZ" sz="2800" i="1" dirty="0">
                <a:latin typeface="Times New Roman"/>
                <a:ea typeface="MS Mincho"/>
              </a:rPr>
              <a:t>   (*</a:t>
            </a:r>
            <a:r>
              <a:rPr lang="cs-CZ" sz="2800" i="1" dirty="0" err="1">
                <a:latin typeface="Times New Roman"/>
                <a:ea typeface="MS Mincho"/>
              </a:rPr>
              <a:t>viγan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</a:t>
            </a:r>
            <a:r>
              <a:rPr lang="cs-CZ" sz="2800" i="1" dirty="0" err="1">
                <a:latin typeface="Times New Roman"/>
                <a:ea typeface="MS Mincho"/>
              </a:rPr>
              <a:t>lukea</a:t>
            </a:r>
            <a:r>
              <a:rPr lang="cs-CZ" sz="2800" i="1" dirty="0">
                <a:latin typeface="Times New Roman"/>
                <a:ea typeface="MS Mincho"/>
              </a:rPr>
              <a:t>    :  </a:t>
            </a:r>
            <a:r>
              <a:rPr lang="cs-CZ" sz="2800" i="1" dirty="0" err="1">
                <a:latin typeface="Times New Roman"/>
                <a:ea typeface="MS Mincho"/>
              </a:rPr>
              <a:t>luen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</a:t>
            </a:r>
            <a:r>
              <a:rPr lang="cs-CZ" sz="2800" i="1" dirty="0" err="1">
                <a:latin typeface="Times New Roman"/>
                <a:ea typeface="MS Mincho"/>
              </a:rPr>
              <a:t>aika</a:t>
            </a:r>
            <a:r>
              <a:rPr lang="cs-CZ" sz="2800" i="1" dirty="0">
                <a:latin typeface="Times New Roman"/>
                <a:ea typeface="MS Mincho"/>
              </a:rPr>
              <a:t>      :  a-</a:t>
            </a:r>
            <a:r>
              <a:rPr lang="cs-CZ" sz="2800" i="1" dirty="0" err="1">
                <a:latin typeface="Times New Roman"/>
                <a:ea typeface="MS Mincho"/>
              </a:rPr>
              <a:t>jan</a:t>
            </a:r>
            <a:r>
              <a:rPr lang="cs-CZ" sz="2800" dirty="0">
                <a:latin typeface="Times New Roman"/>
                <a:ea typeface="MS Mincho"/>
              </a:rPr>
              <a:t>  (</a:t>
            </a:r>
            <a:r>
              <a:rPr lang="cs-CZ" sz="2800" dirty="0" err="1">
                <a:latin typeface="Times New Roman"/>
                <a:ea typeface="MS Mincho"/>
              </a:rPr>
              <a:t>vok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>
                <a:latin typeface="Times New Roman"/>
                <a:ea typeface="MS Mincho"/>
              </a:rPr>
              <a:t>välissä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i </a:t>
            </a:r>
            <a:r>
              <a:rPr lang="cs-CZ" sz="2800" dirty="0" smtClean="0">
                <a:latin typeface="Times New Roman"/>
                <a:ea typeface="MS Mincho"/>
              </a:rPr>
              <a:t>&gt;</a:t>
            </a:r>
            <a:r>
              <a:rPr lang="cs-CZ" sz="2800" i="1" dirty="0">
                <a:latin typeface="Times New Roman"/>
                <a:ea typeface="MS Mincho"/>
              </a:rPr>
              <a:t>j</a:t>
            </a:r>
            <a:r>
              <a:rPr lang="cs-CZ" sz="2800" dirty="0">
                <a:latin typeface="Times New Roman"/>
                <a:ea typeface="MS Mincho"/>
              </a:rPr>
              <a:t>; </a:t>
            </a:r>
            <a:r>
              <a:rPr lang="cs-CZ" sz="2800" dirty="0" err="1" smtClean="0">
                <a:latin typeface="Times New Roman"/>
                <a:ea typeface="MS Mincho"/>
              </a:rPr>
              <a:t>tavuraja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siirtyy</a:t>
            </a:r>
            <a:r>
              <a:rPr lang="cs-CZ" sz="2800" dirty="0">
                <a:latin typeface="Times New Roman"/>
                <a:ea typeface="MS Mincho"/>
              </a:rPr>
              <a:t>)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</a:t>
            </a:r>
            <a:r>
              <a:rPr lang="cs-CZ" sz="2800" i="1" dirty="0" err="1">
                <a:latin typeface="Times New Roman"/>
                <a:ea typeface="MS Mincho"/>
              </a:rPr>
              <a:t>reikä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rei-än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tavuraja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siirry</a:t>
            </a:r>
            <a:r>
              <a:rPr lang="cs-CZ" sz="2800" dirty="0">
                <a:latin typeface="Times New Roman"/>
                <a:ea typeface="MS Mincho"/>
              </a:rPr>
              <a:t>)   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</a:t>
            </a:r>
            <a:r>
              <a:rPr lang="cs-CZ" sz="2800" b="1" i="1" dirty="0">
                <a:latin typeface="Times New Roman"/>
                <a:ea typeface="MS Mincho"/>
              </a:rPr>
              <a:t>t : d</a:t>
            </a: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i="1" dirty="0" err="1">
                <a:latin typeface="Times New Roman"/>
                <a:ea typeface="MS Mincho"/>
              </a:rPr>
              <a:t>sota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sodan</a:t>
            </a:r>
            <a:r>
              <a:rPr lang="cs-CZ" sz="2800" i="1" dirty="0">
                <a:latin typeface="Times New Roman"/>
                <a:ea typeface="MS Mincho"/>
              </a:rPr>
              <a:t>  (*</a:t>
            </a:r>
            <a:r>
              <a:rPr lang="cs-CZ" sz="2800" i="1" dirty="0" err="1">
                <a:latin typeface="Times New Roman"/>
                <a:ea typeface="MS Mincho"/>
              </a:rPr>
              <a:t>soδan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</a:t>
            </a:r>
            <a:r>
              <a:rPr lang="cs-CZ" sz="2800" i="1" dirty="0" err="1">
                <a:latin typeface="Times New Roman"/>
                <a:ea typeface="MS Mincho"/>
              </a:rPr>
              <a:t>pitää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pidän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</a:t>
            </a:r>
            <a:r>
              <a:rPr lang="cs-CZ" sz="2800" i="1" dirty="0" err="1">
                <a:latin typeface="Times New Roman"/>
                <a:ea typeface="MS Mincho"/>
              </a:rPr>
              <a:t>ehtiä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ehdin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ht</a:t>
            </a:r>
            <a:r>
              <a:rPr lang="cs-CZ" sz="2800" dirty="0">
                <a:latin typeface="Times New Roman"/>
                <a:ea typeface="MS Mincho"/>
              </a:rPr>
              <a:t> : </a:t>
            </a:r>
            <a:r>
              <a:rPr lang="cs-CZ" sz="2800" dirty="0" err="1">
                <a:latin typeface="Times New Roman"/>
                <a:ea typeface="MS Mincho"/>
              </a:rPr>
              <a:t>hd</a:t>
            </a:r>
            <a:r>
              <a:rPr lang="cs-CZ" sz="2800" dirty="0">
                <a:latin typeface="Times New Roman"/>
                <a:ea typeface="MS Mincho"/>
              </a:rPr>
              <a:t>; </a:t>
            </a:r>
            <a:r>
              <a:rPr lang="cs-CZ" sz="2800" dirty="0" err="1">
                <a:latin typeface="Times New Roman"/>
                <a:ea typeface="MS Mincho"/>
              </a:rPr>
              <a:t>verbeissä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myös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ht</a:t>
            </a:r>
            <a:r>
              <a:rPr lang="cs-CZ" sz="2800" dirty="0">
                <a:latin typeface="Times New Roman"/>
                <a:ea typeface="MS Mincho"/>
              </a:rPr>
              <a:t> : h,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                     </a:t>
            </a:r>
            <a:r>
              <a:rPr lang="cs-CZ" sz="2800" dirty="0" err="1" smtClean="0">
                <a:latin typeface="Times New Roman"/>
                <a:ea typeface="MS Mincho"/>
              </a:rPr>
              <a:t>puhekielessä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ehi</a:t>
            </a:r>
            <a:r>
              <a:rPr lang="cs-CZ" sz="2800" i="1" dirty="0">
                <a:latin typeface="Times New Roman"/>
                <a:ea typeface="MS Mincho"/>
              </a:rPr>
              <a:t>-n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On </a:t>
            </a:r>
            <a:r>
              <a:rPr lang="cs-CZ" sz="2800" dirty="0" err="1">
                <a:latin typeface="Times New Roman"/>
                <a:ea typeface="MS Mincho"/>
              </a:rPr>
              <a:t>kehittynyt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rinnakkaismuotoja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pysähtyä</a:t>
            </a:r>
            <a:r>
              <a:rPr lang="cs-CZ" sz="2800" i="1" dirty="0">
                <a:latin typeface="Times New Roman"/>
                <a:ea typeface="MS Mincho"/>
              </a:rPr>
              <a:t> &gt; </a:t>
            </a:r>
            <a:r>
              <a:rPr lang="cs-CZ" sz="2800" i="1" dirty="0" err="1">
                <a:latin typeface="Times New Roman"/>
                <a:ea typeface="MS Mincho"/>
              </a:rPr>
              <a:t>pysähdys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pysäys</a:t>
            </a:r>
            <a:r>
              <a:rPr lang="cs-CZ" sz="2800" i="1" dirty="0">
                <a:latin typeface="Times New Roman"/>
                <a:ea typeface="MS Mincho"/>
              </a:rPr>
              <a:t>;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katsoa</a:t>
            </a:r>
            <a:r>
              <a:rPr lang="cs-CZ" sz="2800" i="1" dirty="0">
                <a:latin typeface="Times New Roman"/>
                <a:ea typeface="MS Mincho"/>
              </a:rPr>
              <a:t> &gt; </a:t>
            </a:r>
            <a:r>
              <a:rPr lang="cs-CZ" sz="2800" i="1" dirty="0" err="1">
                <a:latin typeface="Times New Roman"/>
                <a:ea typeface="MS Mincho"/>
              </a:rPr>
              <a:t>katsahtaa</a:t>
            </a:r>
            <a:r>
              <a:rPr lang="cs-CZ" sz="2800" i="1" dirty="0">
                <a:latin typeface="Times New Roman"/>
                <a:ea typeface="MS Mincho"/>
              </a:rPr>
              <a:t> &gt; </a:t>
            </a:r>
            <a:r>
              <a:rPr lang="cs-CZ" sz="2800" i="1" dirty="0" err="1">
                <a:latin typeface="Times New Roman"/>
                <a:ea typeface="MS Mincho"/>
              </a:rPr>
              <a:t>katsahdus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'mrknutí' /</a:t>
            </a:r>
            <a:r>
              <a:rPr lang="cs-CZ" sz="2800" i="1" dirty="0" err="1">
                <a:latin typeface="Times New Roman"/>
                <a:ea typeface="MS Mincho"/>
              </a:rPr>
              <a:t>katsaus</a:t>
            </a:r>
            <a:r>
              <a:rPr lang="cs-CZ" sz="2800" dirty="0">
                <a:latin typeface="Times New Roman"/>
                <a:ea typeface="MS Mincho"/>
              </a:rPr>
              <a:t> 'přehled'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       </a:t>
            </a:r>
            <a:r>
              <a:rPr lang="cs-CZ" sz="2800" b="1" i="1" dirty="0">
                <a:latin typeface="Times New Roman"/>
                <a:ea typeface="MS Mincho"/>
              </a:rPr>
              <a:t>p : v</a:t>
            </a: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i="1" dirty="0" err="1">
                <a:latin typeface="Times New Roman"/>
                <a:ea typeface="MS Mincho"/>
              </a:rPr>
              <a:t>halpa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halvan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</a:t>
            </a:r>
            <a:r>
              <a:rPr lang="cs-CZ" sz="2800" i="1" dirty="0" err="1">
                <a:latin typeface="Times New Roman"/>
                <a:ea typeface="MS Mincho"/>
              </a:rPr>
              <a:t>saapua</a:t>
            </a:r>
            <a:r>
              <a:rPr lang="cs-CZ" sz="2800" i="1" dirty="0">
                <a:latin typeface="Times New Roman"/>
                <a:ea typeface="MS Mincho"/>
              </a:rPr>
              <a:t>    :  </a:t>
            </a:r>
            <a:r>
              <a:rPr lang="cs-CZ" sz="2800" i="1" dirty="0" err="1">
                <a:latin typeface="Times New Roman"/>
                <a:ea typeface="MS Mincho"/>
              </a:rPr>
              <a:t>saavun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25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KVALITATTIIVINEN ASTEVAIHTELU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b) </a:t>
            </a:r>
            <a:r>
              <a:rPr lang="cs-CZ" sz="2800" b="1" dirty="0" err="1">
                <a:latin typeface="Times New Roman"/>
                <a:ea typeface="MS Mincho"/>
              </a:rPr>
              <a:t>Nasaali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klusiili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</a:t>
            </a:r>
            <a:r>
              <a:rPr lang="cs-CZ" sz="2800" b="1" i="1" dirty="0" err="1">
                <a:latin typeface="Times New Roman"/>
                <a:ea typeface="MS Mincho"/>
              </a:rPr>
              <a:t>nk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ng</a:t>
            </a: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aurinko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auringon</a:t>
            </a:r>
            <a:r>
              <a:rPr lang="cs-CZ" sz="2800" i="1" dirty="0">
                <a:latin typeface="Times New Roman"/>
                <a:ea typeface="MS Mincho"/>
              </a:rPr>
              <a:t>  ( k : ŋ )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</a:t>
            </a:r>
            <a:r>
              <a:rPr lang="cs-CZ" sz="2800" i="1" dirty="0" err="1">
                <a:latin typeface="Times New Roman"/>
                <a:ea typeface="MS Mincho"/>
              </a:rPr>
              <a:t>tunkea</a:t>
            </a:r>
            <a:r>
              <a:rPr lang="cs-CZ" sz="2800" i="1" dirty="0">
                <a:latin typeface="Times New Roman"/>
                <a:ea typeface="MS Mincho"/>
              </a:rPr>
              <a:t>    :  </a:t>
            </a:r>
            <a:r>
              <a:rPr lang="cs-CZ" sz="2800" i="1" dirty="0" err="1">
                <a:latin typeface="Times New Roman"/>
                <a:ea typeface="MS Mincho"/>
              </a:rPr>
              <a:t>tunget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</a:t>
            </a:r>
            <a:r>
              <a:rPr lang="cs-CZ" sz="2800" b="1" i="1" dirty="0" err="1">
                <a:latin typeface="Times New Roman"/>
                <a:ea typeface="MS Mincho"/>
              </a:rPr>
              <a:t>nt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nn</a:t>
            </a:r>
            <a:r>
              <a:rPr lang="cs-CZ" sz="2800" i="1" dirty="0">
                <a:latin typeface="Times New Roman"/>
                <a:ea typeface="MS Mincho"/>
              </a:rPr>
              <a:t>       </a:t>
            </a:r>
            <a:r>
              <a:rPr lang="cs-CZ" sz="2800" i="1" dirty="0" err="1">
                <a:latin typeface="Times New Roman"/>
                <a:ea typeface="MS Mincho"/>
              </a:rPr>
              <a:t>ranta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rannan</a:t>
            </a:r>
            <a:r>
              <a:rPr lang="cs-CZ" sz="2800" i="1" dirty="0">
                <a:latin typeface="Times New Roman"/>
                <a:ea typeface="MS Mincho"/>
              </a:rPr>
              <a:t>  (*</a:t>
            </a:r>
            <a:r>
              <a:rPr lang="cs-CZ" sz="2800" i="1" dirty="0" err="1">
                <a:latin typeface="Times New Roman"/>
                <a:ea typeface="MS Mincho"/>
              </a:rPr>
              <a:t>randan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</a:t>
            </a:r>
            <a:r>
              <a:rPr lang="cs-CZ" sz="2800" i="1" dirty="0" err="1">
                <a:latin typeface="Times New Roman"/>
                <a:ea typeface="MS Mincho"/>
              </a:rPr>
              <a:t>antavat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annan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</a:t>
            </a:r>
            <a:r>
              <a:rPr lang="cs-CZ" sz="2800" b="1" i="1" dirty="0">
                <a:latin typeface="Times New Roman"/>
                <a:ea typeface="MS Mincho"/>
              </a:rPr>
              <a:t>mp : mm</a:t>
            </a:r>
            <a:r>
              <a:rPr lang="cs-CZ" sz="2800" i="1" dirty="0">
                <a:latin typeface="Times New Roman"/>
                <a:ea typeface="MS Mincho"/>
              </a:rPr>
              <a:t>  rampa    :  </a:t>
            </a:r>
            <a:r>
              <a:rPr lang="cs-CZ" sz="2800" i="1" dirty="0" err="1">
                <a:latin typeface="Times New Roman"/>
                <a:ea typeface="MS Mincho"/>
              </a:rPr>
              <a:t>ramman</a:t>
            </a:r>
            <a:r>
              <a:rPr lang="cs-CZ" sz="2800" i="1" dirty="0">
                <a:latin typeface="Times New Roman"/>
                <a:ea typeface="MS Mincho"/>
              </a:rPr>
              <a:t>  (*</a:t>
            </a:r>
            <a:r>
              <a:rPr lang="cs-CZ" sz="2800" i="1" dirty="0" err="1">
                <a:latin typeface="Times New Roman"/>
                <a:ea typeface="MS Mincho"/>
              </a:rPr>
              <a:t>ramban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</a:t>
            </a:r>
            <a:r>
              <a:rPr lang="cs-CZ" sz="2800" i="1" dirty="0" err="1">
                <a:latin typeface="Times New Roman"/>
                <a:ea typeface="MS Mincho"/>
              </a:rPr>
              <a:t>ampuvat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ammun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11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KVALITATTIIVINEN ASTEVAIHTELU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c) </a:t>
            </a:r>
            <a:r>
              <a:rPr lang="cs-CZ" sz="2800" b="1" dirty="0">
                <a:latin typeface="Times New Roman"/>
                <a:ea typeface="MS Mincho"/>
              </a:rPr>
              <a:t>Likvida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klusiili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</a:t>
            </a:r>
            <a:r>
              <a:rPr lang="cs-CZ" sz="2800" b="1" i="1" dirty="0" err="1">
                <a:latin typeface="Times New Roman"/>
                <a:ea typeface="MS Mincho"/>
              </a:rPr>
              <a:t>lt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ll</a:t>
            </a:r>
            <a:r>
              <a:rPr lang="cs-CZ" sz="2800" i="1" dirty="0">
                <a:latin typeface="Times New Roman"/>
                <a:ea typeface="MS Mincho"/>
              </a:rPr>
              <a:t>           </a:t>
            </a:r>
            <a:r>
              <a:rPr lang="cs-CZ" sz="2800" i="1" dirty="0" err="1">
                <a:latin typeface="Times New Roman"/>
                <a:ea typeface="MS Mincho"/>
              </a:rPr>
              <a:t>silta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sillan</a:t>
            </a:r>
            <a:r>
              <a:rPr lang="cs-CZ" sz="2800" i="1" dirty="0">
                <a:latin typeface="Times New Roman"/>
                <a:ea typeface="MS Mincho"/>
              </a:rPr>
              <a:t>   (*</a:t>
            </a:r>
            <a:r>
              <a:rPr lang="cs-CZ" sz="2800" i="1" dirty="0" err="1">
                <a:latin typeface="Times New Roman"/>
                <a:ea typeface="MS Mincho"/>
              </a:rPr>
              <a:t>silδan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</a:t>
            </a:r>
            <a:r>
              <a:rPr lang="cs-CZ" sz="2800" i="1" dirty="0" err="1">
                <a:latin typeface="Times New Roman"/>
                <a:ea typeface="MS Mincho"/>
              </a:rPr>
              <a:t>puhaltaa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puhallan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i="1" dirty="0">
                <a:latin typeface="Times New Roman"/>
                <a:ea typeface="MS Mincho"/>
              </a:rPr>
              <a:t>      </a:t>
            </a:r>
            <a:r>
              <a:rPr lang="cs-CZ" sz="2800" b="1" i="1" dirty="0" err="1">
                <a:latin typeface="Times New Roman"/>
                <a:ea typeface="MS Mincho"/>
              </a:rPr>
              <a:t>rt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rr</a:t>
            </a:r>
            <a:r>
              <a:rPr lang="cs-CZ" sz="2800" i="1" dirty="0">
                <a:latin typeface="Times New Roman"/>
                <a:ea typeface="MS Mincho"/>
              </a:rPr>
              <a:t>          </a:t>
            </a:r>
            <a:r>
              <a:rPr lang="cs-CZ" sz="2800" i="1" dirty="0" err="1">
                <a:latin typeface="Times New Roman"/>
                <a:ea typeface="MS Mincho"/>
              </a:rPr>
              <a:t>virta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virran</a:t>
            </a:r>
            <a:r>
              <a:rPr lang="cs-CZ" sz="2800" i="1" dirty="0">
                <a:latin typeface="Times New Roman"/>
                <a:ea typeface="MS Mincho"/>
              </a:rPr>
              <a:t>   (*</a:t>
            </a:r>
            <a:r>
              <a:rPr lang="cs-CZ" sz="2800" i="1" dirty="0" err="1">
                <a:latin typeface="Times New Roman"/>
                <a:ea typeface="MS Mincho"/>
              </a:rPr>
              <a:t>virδan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</a:t>
            </a:r>
            <a:r>
              <a:rPr lang="cs-CZ" sz="2800" i="1" dirty="0" err="1">
                <a:latin typeface="Times New Roman"/>
                <a:ea typeface="MS Mincho"/>
              </a:rPr>
              <a:t>ymmärtää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ymmärrän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08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KVALITATTIIVINEN ASTEVAIHTELU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d)  </a:t>
            </a:r>
            <a:r>
              <a:rPr lang="cs-CZ" sz="2800" b="1" dirty="0" err="1">
                <a:latin typeface="Times New Roman"/>
                <a:ea typeface="MS Mincho"/>
              </a:rPr>
              <a:t>l+k+e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lke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b="1" i="1" dirty="0">
                <a:latin typeface="Times New Roman"/>
                <a:ea typeface="MS Mincho"/>
              </a:rPr>
              <a:t>: </a:t>
            </a:r>
            <a:r>
              <a:rPr lang="cs-CZ" sz="2800" b="1" i="1" dirty="0" err="1">
                <a:latin typeface="Times New Roman"/>
                <a:ea typeface="MS Mincho"/>
              </a:rPr>
              <a:t>lje</a:t>
            </a: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kulkevat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kuljen</a:t>
            </a:r>
            <a:r>
              <a:rPr lang="cs-CZ" sz="2800" i="1" dirty="0">
                <a:latin typeface="Times New Roman"/>
                <a:ea typeface="MS Mincho"/>
              </a:rPr>
              <a:t>   (*</a:t>
            </a:r>
            <a:r>
              <a:rPr lang="cs-CZ" sz="2800" i="1" dirty="0" err="1">
                <a:latin typeface="Times New Roman"/>
                <a:ea typeface="MS Mincho"/>
              </a:rPr>
              <a:t>kulγen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</a:t>
            </a:r>
            <a:r>
              <a:rPr lang="cs-CZ" sz="2800" i="1" dirty="0" err="1">
                <a:latin typeface="Times New Roman"/>
                <a:ea typeface="MS Mincho"/>
              </a:rPr>
              <a:t>sylki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syljen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b="1" i="1" dirty="0" err="1">
                <a:latin typeface="Times New Roman"/>
                <a:ea typeface="MS Mincho"/>
              </a:rPr>
              <a:t>r+k+e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rke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rje</a:t>
            </a:r>
            <a:r>
              <a:rPr lang="cs-CZ" sz="2800" i="1" dirty="0">
                <a:latin typeface="Times New Roman"/>
                <a:ea typeface="MS Mincho"/>
              </a:rPr>
              <a:t>  </a:t>
            </a:r>
            <a:r>
              <a:rPr lang="cs-CZ" sz="2800" i="1" dirty="0" err="1">
                <a:latin typeface="Times New Roman"/>
                <a:ea typeface="MS Mincho"/>
              </a:rPr>
              <a:t>kurkena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kurjet</a:t>
            </a:r>
            <a:r>
              <a:rPr lang="cs-CZ" sz="2800" i="1" dirty="0">
                <a:latin typeface="Times New Roman"/>
                <a:ea typeface="MS Mincho"/>
              </a:rPr>
              <a:t>   (*</a:t>
            </a:r>
            <a:r>
              <a:rPr lang="cs-CZ" sz="2800" i="1" dirty="0" err="1">
                <a:latin typeface="Times New Roman"/>
                <a:ea typeface="MS Mincho"/>
              </a:rPr>
              <a:t>kurγet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</a:t>
            </a:r>
            <a:r>
              <a:rPr lang="cs-CZ" sz="2800" i="1" dirty="0" err="1">
                <a:latin typeface="Times New Roman"/>
                <a:ea typeface="MS Mincho"/>
              </a:rPr>
              <a:t>särkevät</a:t>
            </a:r>
            <a:r>
              <a:rPr lang="cs-CZ" sz="2800" i="1" dirty="0">
                <a:latin typeface="Times New Roman"/>
                <a:ea typeface="MS Mincho"/>
              </a:rPr>
              <a:t>  :  </a:t>
            </a:r>
            <a:r>
              <a:rPr lang="cs-CZ" sz="2800" i="1" dirty="0" err="1">
                <a:latin typeface="Times New Roman"/>
                <a:ea typeface="MS Mincho"/>
              </a:rPr>
              <a:t>särjen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</a:t>
            </a:r>
            <a:r>
              <a:rPr lang="cs-CZ" sz="2800" b="1" i="1" dirty="0" err="1">
                <a:latin typeface="Times New Roman"/>
                <a:ea typeface="MS Mincho"/>
              </a:rPr>
              <a:t>h+k+e</a:t>
            </a:r>
            <a:r>
              <a:rPr lang="cs-CZ" sz="2800" b="1" i="1" dirty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hke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hje</a:t>
            </a:r>
            <a:r>
              <a:rPr lang="cs-CZ" sz="2800" i="1" dirty="0">
                <a:latin typeface="Times New Roman"/>
                <a:ea typeface="MS Mincho"/>
              </a:rPr>
              <a:t>  </a:t>
            </a:r>
            <a:r>
              <a:rPr lang="cs-CZ" sz="2800" i="1" dirty="0" err="1">
                <a:latin typeface="Times New Roman"/>
                <a:ea typeface="MS Mincho"/>
              </a:rPr>
              <a:t>puhkeaa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puhjennut</a:t>
            </a:r>
            <a:r>
              <a:rPr lang="cs-CZ" sz="2800" i="1" dirty="0">
                <a:latin typeface="Times New Roman"/>
                <a:ea typeface="MS Mincho"/>
              </a:rPr>
              <a:t> (*</a:t>
            </a:r>
            <a:r>
              <a:rPr lang="cs-CZ" sz="2800" i="1" dirty="0" err="1">
                <a:latin typeface="Times New Roman"/>
                <a:ea typeface="MS Mincho"/>
              </a:rPr>
              <a:t>puhγetnut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 </a:t>
            </a:r>
            <a:r>
              <a:rPr lang="cs-CZ" sz="2800" i="1" dirty="0" err="1">
                <a:latin typeface="Times New Roman"/>
                <a:ea typeface="MS Mincho"/>
              </a:rPr>
              <a:t>lahkeet</a:t>
            </a:r>
            <a:r>
              <a:rPr lang="cs-CZ" sz="2800" i="1" dirty="0">
                <a:latin typeface="Times New Roman"/>
                <a:ea typeface="MS Mincho"/>
              </a:rPr>
              <a:t>   :  </a:t>
            </a:r>
            <a:r>
              <a:rPr lang="cs-CZ" sz="2800" i="1" dirty="0" err="1">
                <a:latin typeface="Times New Roman"/>
                <a:ea typeface="MS Mincho"/>
              </a:rPr>
              <a:t>lahje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7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KVALITATTIIVINEN ASTEVAIHTELU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789512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e)  </a:t>
            </a:r>
            <a:r>
              <a:rPr lang="cs-CZ" sz="2800" b="1" dirty="0" err="1">
                <a:latin typeface="Times New Roman"/>
                <a:ea typeface="MS Mincho"/>
              </a:rPr>
              <a:t>U+k+U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uku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uvu</a:t>
            </a:r>
            <a:r>
              <a:rPr lang="cs-CZ" sz="2800" i="1" dirty="0">
                <a:latin typeface="Times New Roman"/>
                <a:ea typeface="MS Mincho"/>
              </a:rPr>
              <a:t>   luku      :  </a:t>
            </a:r>
            <a:r>
              <a:rPr lang="cs-CZ" sz="2800" i="1" dirty="0" err="1">
                <a:latin typeface="Times New Roman"/>
                <a:ea typeface="MS Mincho"/>
              </a:rPr>
              <a:t>luvut</a:t>
            </a:r>
            <a:r>
              <a:rPr lang="cs-CZ" sz="2800" i="1" dirty="0">
                <a:latin typeface="Times New Roman"/>
                <a:ea typeface="MS Mincho"/>
              </a:rPr>
              <a:t> (*</a:t>
            </a:r>
            <a:r>
              <a:rPr lang="cs-CZ" sz="2800" i="1" dirty="0" err="1">
                <a:latin typeface="Times New Roman"/>
                <a:ea typeface="MS Mincho"/>
              </a:rPr>
              <a:t>luγut</a:t>
            </a:r>
            <a:r>
              <a:rPr lang="cs-CZ" sz="2800" i="1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</a:t>
            </a:r>
            <a:r>
              <a:rPr lang="cs-CZ" sz="2800" b="1" i="1" dirty="0" err="1">
                <a:latin typeface="Times New Roman"/>
                <a:ea typeface="MS Mincho"/>
              </a:rPr>
              <a:t>yky</a:t>
            </a:r>
            <a:r>
              <a:rPr lang="cs-CZ" sz="2800" b="1" i="1" dirty="0">
                <a:latin typeface="Times New Roman"/>
                <a:ea typeface="MS Mincho"/>
              </a:rPr>
              <a:t> : </a:t>
            </a:r>
            <a:r>
              <a:rPr lang="cs-CZ" sz="2800" b="1" i="1" dirty="0" err="1">
                <a:latin typeface="Times New Roman"/>
                <a:ea typeface="MS Mincho"/>
              </a:rPr>
              <a:t>yvy</a:t>
            </a: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kyky</a:t>
            </a:r>
            <a:r>
              <a:rPr lang="cs-CZ" sz="2800" i="1" dirty="0">
                <a:latin typeface="Times New Roman"/>
                <a:ea typeface="MS Mincho"/>
              </a:rPr>
              <a:t>      :  </a:t>
            </a:r>
            <a:r>
              <a:rPr lang="cs-CZ" sz="2800" i="1" dirty="0" err="1">
                <a:latin typeface="Times New Roman"/>
                <a:ea typeface="MS Mincho"/>
              </a:rPr>
              <a:t>kyvyn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Huom</a:t>
            </a:r>
            <a:r>
              <a:rPr lang="cs-CZ" sz="2800" b="1" dirty="0">
                <a:latin typeface="Times New Roman"/>
                <a:ea typeface="MS Mincho"/>
              </a:rPr>
              <a:t>!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Jos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kysymys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diftongista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i="1" dirty="0" err="1">
                <a:latin typeface="Times New Roman"/>
                <a:ea typeface="MS Mincho"/>
              </a:rPr>
              <a:t>iu</a:t>
            </a:r>
            <a:r>
              <a:rPr lang="cs-CZ" sz="2800" dirty="0">
                <a:latin typeface="Times New Roman"/>
                <a:ea typeface="MS Mincho"/>
              </a:rPr>
              <a:t>), </a:t>
            </a:r>
            <a:r>
              <a:rPr lang="cs-CZ" sz="2800" dirty="0" err="1">
                <a:latin typeface="Times New Roman"/>
                <a:ea typeface="MS Mincho"/>
              </a:rPr>
              <a:t>niin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k &gt;</a:t>
            </a:r>
            <a:r>
              <a:rPr lang="cs-CZ" sz="2800" i="1" dirty="0" smtClean="0">
                <a:latin typeface="Times New Roman"/>
                <a:ea typeface="MS Mincho"/>
              </a:rPr>
              <a:t>ø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                   </a:t>
            </a:r>
            <a:r>
              <a:rPr lang="cs-CZ" sz="2800" i="1" dirty="0" err="1">
                <a:latin typeface="Times New Roman"/>
                <a:ea typeface="MS Mincho"/>
              </a:rPr>
              <a:t>tiuku</a:t>
            </a:r>
            <a:r>
              <a:rPr lang="cs-CZ" sz="2800" i="1" dirty="0">
                <a:latin typeface="Times New Roman"/>
                <a:ea typeface="MS Mincho"/>
              </a:rPr>
              <a:t>     :  </a:t>
            </a:r>
            <a:r>
              <a:rPr lang="cs-CZ" sz="2800" i="1" dirty="0" err="1">
                <a:latin typeface="Times New Roman"/>
                <a:ea typeface="MS Mincho"/>
              </a:rPr>
              <a:t>tiu'ut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Huomaa</a:t>
            </a:r>
            <a:r>
              <a:rPr lang="cs-CZ" sz="2800" dirty="0">
                <a:latin typeface="Times New Roman"/>
                <a:ea typeface="MS Mincho"/>
              </a:rPr>
              <a:t>! </a:t>
            </a:r>
            <a:r>
              <a:rPr lang="cs-CZ" sz="2800" dirty="0" err="1">
                <a:latin typeface="Times New Roman"/>
                <a:ea typeface="MS Mincho"/>
              </a:rPr>
              <a:t>ortografia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                    </a:t>
            </a:r>
            <a:r>
              <a:rPr lang="cs-CZ" sz="2800" i="1" dirty="0" err="1">
                <a:latin typeface="Times New Roman"/>
                <a:ea typeface="MS Mincho"/>
              </a:rPr>
              <a:t>liukua</a:t>
            </a:r>
            <a:r>
              <a:rPr lang="cs-CZ" sz="2800" i="1" dirty="0">
                <a:latin typeface="Times New Roman"/>
                <a:ea typeface="MS Mincho"/>
              </a:rPr>
              <a:t>    :  </a:t>
            </a:r>
            <a:r>
              <a:rPr lang="cs-CZ" sz="2800" i="1" dirty="0" err="1">
                <a:latin typeface="Times New Roman"/>
                <a:ea typeface="MS Mincho"/>
              </a:rPr>
              <a:t>liu'un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657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ASTEVAIHTELU NYKYSUOMESSA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800" dirty="0" smtClean="0">
                <a:latin typeface="Times New Roman"/>
                <a:ea typeface="MS Mincho"/>
              </a:rPr>
              <a:t>osin </a:t>
            </a:r>
            <a:r>
              <a:rPr lang="cs-CZ" sz="2800" b="1" dirty="0" err="1">
                <a:latin typeface="Times New Roman"/>
                <a:ea typeface="MS Mincho"/>
              </a:rPr>
              <a:t>morfologista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osin </a:t>
            </a:r>
            <a:r>
              <a:rPr lang="cs-CZ" sz="2800" b="1" dirty="0" err="1" smtClean="0">
                <a:latin typeface="Times New Roman"/>
                <a:ea typeface="MS Mincho"/>
              </a:rPr>
              <a:t>sanakohtaista</a:t>
            </a:r>
            <a:endParaRPr lang="cs-CZ" sz="28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b="1" dirty="0" err="1">
                <a:latin typeface="Times New Roman"/>
                <a:ea typeface="MS Mincho"/>
              </a:rPr>
              <a:t>p</a:t>
            </a:r>
            <a:r>
              <a:rPr lang="cs-CZ" sz="2800" b="1" dirty="0" err="1" smtClean="0">
                <a:latin typeface="Times New Roman"/>
                <a:ea typeface="MS Mincho"/>
              </a:rPr>
              <a:t>oikkeuksina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on </a:t>
            </a:r>
            <a:r>
              <a:rPr lang="cs-CZ" sz="2800" dirty="0" err="1">
                <a:solidFill>
                  <a:srgbClr val="FF0000"/>
                </a:solidFill>
                <a:latin typeface="Times New Roman"/>
                <a:ea typeface="MS Mincho"/>
              </a:rPr>
              <a:t>vahva</a:t>
            </a:r>
            <a:r>
              <a:rPr lang="cs-CZ" sz="28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aste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umpitavun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edessä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toisaalta</a:t>
            </a:r>
            <a:r>
              <a:rPr lang="cs-CZ" sz="32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solidFill>
                  <a:srgbClr val="92D050"/>
                </a:solidFill>
                <a:latin typeface="Times New Roman"/>
                <a:ea typeface="MS Mincho"/>
              </a:rPr>
              <a:t>heikko</a:t>
            </a:r>
            <a:r>
              <a:rPr lang="cs-CZ" sz="2800" dirty="0" smtClean="0">
                <a:solidFill>
                  <a:srgbClr val="92D05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aste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avotavun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edessä</a:t>
            </a:r>
            <a:endParaRPr lang="cs-CZ" sz="2800" dirty="0" smtClean="0">
              <a:latin typeface="Times New Roman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cs-CZ" sz="2800" dirty="0" smtClean="0">
                <a:latin typeface="Times New Roman"/>
                <a:ea typeface="MS Mincho"/>
              </a:rPr>
              <a:t>on </a:t>
            </a:r>
            <a:r>
              <a:rPr lang="cs-CZ" sz="2800" dirty="0" err="1">
                <a:latin typeface="Times New Roman"/>
                <a:ea typeface="MS Mincho"/>
              </a:rPr>
              <a:t>sanoja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jotka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jäävät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astevaihtelun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ulkopuolelle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tämä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ryhmä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kasvaa</a:t>
            </a:r>
            <a:r>
              <a:rPr lang="cs-CZ" sz="2800" b="1" dirty="0" smtClean="0">
                <a:latin typeface="Times New Roman"/>
                <a:ea typeface="MS Mincho"/>
              </a:rPr>
              <a:t>!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942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461</TotalTime>
  <Words>701</Words>
  <Application>Microsoft Office PowerPoint</Application>
  <PresentationFormat>Předvádění na obrazovce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MORFOLOGIA</vt:lpstr>
      <vt:lpstr>ASTEVAIHTELU</vt:lpstr>
      <vt:lpstr>KVANTITATIIVINEN ASTEVAIHTELU</vt:lpstr>
      <vt:lpstr>KVALITATTIIVINEN ASTEVAIHTELU</vt:lpstr>
      <vt:lpstr>KVALITATTIIVINEN ASTEVAIHTELU</vt:lpstr>
      <vt:lpstr>KVALITATTIIVINEN ASTEVAIHTELU</vt:lpstr>
      <vt:lpstr>KVALITATTIIVINEN ASTEVAIHTELU</vt:lpstr>
      <vt:lpstr>KVALITATTIIVINEN ASTEVAIHTELU</vt:lpstr>
      <vt:lpstr>ASTEVAIHTELU NYKYSUOMESSA</vt:lpstr>
      <vt:lpstr>VAHVA ASTE UMPITAVUN EDESSÄ</vt:lpstr>
      <vt:lpstr>SANAPARIT</vt:lpstr>
      <vt:lpstr>HEIKKO ASTE AVOTAVUN EDESSÄ</vt:lpstr>
      <vt:lpstr>HEIKKO ASTE AVOTAVUN EDESSÄ</vt:lpstr>
      <vt:lpstr>HEIKKO ASTE AVOTAVUN EDESSÄ</vt:lpstr>
      <vt:lpstr>ASTEVAIHTELUN ULKOPUOLELLA</vt:lpstr>
      <vt:lpstr>ASTEVAIHTELUN ULKOPUOLELLA</vt:lpstr>
      <vt:lpstr>ASTEVAIHTELUN ULKOPUOLELLA</vt:lpstr>
      <vt:lpstr>SUFFIKSAALINEN ASTEVAIHTELU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9</cp:revision>
  <dcterms:created xsi:type="dcterms:W3CDTF">2020-10-31T19:11:56Z</dcterms:created>
  <dcterms:modified xsi:type="dcterms:W3CDTF">2020-11-04T13:15:11Z</dcterms:modified>
</cp:coreProperties>
</file>