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4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2DF7-597E-41DA-82A7-7D9DC1DAF590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4971A00-2BE8-4378-B58B-A7EEDFCC099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2DF7-597E-41DA-82A7-7D9DC1DAF590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71A00-2BE8-4378-B58B-A7EEDFCC09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2DF7-597E-41DA-82A7-7D9DC1DAF590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71A00-2BE8-4378-B58B-A7EEDFCC09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2DF7-597E-41DA-82A7-7D9DC1DAF590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71A00-2BE8-4378-B58B-A7EEDFCC099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2DF7-597E-41DA-82A7-7D9DC1DAF590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4971A00-2BE8-4378-B58B-A7EEDFCC099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2DF7-597E-41DA-82A7-7D9DC1DAF590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71A00-2BE8-4378-B58B-A7EEDFCC099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2DF7-597E-41DA-82A7-7D9DC1DAF590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71A00-2BE8-4378-B58B-A7EEDFCC099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2DF7-597E-41DA-82A7-7D9DC1DAF590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71A00-2BE8-4378-B58B-A7EEDFCC09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2DF7-597E-41DA-82A7-7D9DC1DAF590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71A00-2BE8-4378-B58B-A7EEDFCC09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2DF7-597E-41DA-82A7-7D9DC1DAF590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71A00-2BE8-4378-B58B-A7EEDFCC099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2DF7-597E-41DA-82A7-7D9DC1DAF590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4971A00-2BE8-4378-B58B-A7EEDFCC099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532DF7-597E-41DA-82A7-7D9DC1DAF590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4971A00-2BE8-4378-B58B-A7EEDFCC099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ASTEVAIHTELU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MORFOLOGIA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460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VAHVA</a:t>
            </a:r>
            <a:r>
              <a:rPr lang="cs-CZ" dirty="0" smtClean="0"/>
              <a:t> ASTE UMPITAVUN EDESSÄ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a) </a:t>
            </a:r>
            <a:r>
              <a:rPr lang="cs-CZ" sz="2800" b="1" dirty="0" err="1">
                <a:latin typeface="Times New Roman"/>
                <a:ea typeface="MS Mincho"/>
              </a:rPr>
              <a:t>supistumavokaalin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ja</a:t>
            </a:r>
            <a:r>
              <a:rPr lang="cs-CZ" sz="2800" b="1" dirty="0">
                <a:latin typeface="Times New Roman"/>
                <a:ea typeface="MS Mincho"/>
              </a:rPr>
              <a:t> -</a:t>
            </a:r>
            <a:r>
              <a:rPr lang="cs-CZ" sz="2800" b="1" dirty="0" err="1">
                <a:latin typeface="Times New Roman"/>
                <a:ea typeface="MS Mincho"/>
              </a:rPr>
              <a:t>diftongin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edellä</a:t>
            </a:r>
            <a:r>
              <a:rPr lang="cs-CZ" sz="2800" dirty="0">
                <a:latin typeface="Times New Roman"/>
                <a:ea typeface="MS Mincho"/>
              </a:rPr>
              <a:t>: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>
                <a:latin typeface="Times New Roman"/>
                <a:ea typeface="MS Mincho"/>
              </a:rPr>
              <a:t>   </a:t>
            </a:r>
            <a:r>
              <a:rPr lang="cs-CZ" sz="2800" b="1" dirty="0" err="1">
                <a:latin typeface="Times New Roman"/>
                <a:ea typeface="MS Mincho"/>
              </a:rPr>
              <a:t>illatiivi</a:t>
            </a:r>
            <a:r>
              <a:rPr lang="cs-CZ" sz="2800" dirty="0">
                <a:latin typeface="Times New Roman"/>
                <a:ea typeface="MS Mincho"/>
              </a:rPr>
              <a:t>         </a:t>
            </a:r>
            <a:r>
              <a:rPr lang="cs-CZ" sz="2800" dirty="0" smtClean="0">
                <a:latin typeface="Times New Roman"/>
                <a:ea typeface="MS Mincho"/>
              </a:rPr>
              <a:t>		</a:t>
            </a:r>
            <a:r>
              <a:rPr lang="cs-CZ" sz="2800" i="1" dirty="0" err="1" smtClean="0">
                <a:latin typeface="Times New Roman"/>
                <a:ea typeface="MS Mincho"/>
              </a:rPr>
              <a:t>apuun</a:t>
            </a:r>
            <a:r>
              <a:rPr lang="cs-CZ" sz="2800" i="1" dirty="0" smtClean="0">
                <a:latin typeface="Times New Roman"/>
                <a:ea typeface="MS Mincho"/>
              </a:rPr>
              <a:t>     	:  </a:t>
            </a:r>
            <a:r>
              <a:rPr lang="cs-CZ" sz="2800" i="1" dirty="0" err="1">
                <a:latin typeface="Times New Roman"/>
                <a:ea typeface="MS Mincho"/>
              </a:rPr>
              <a:t>apu</a:t>
            </a:r>
            <a:r>
              <a:rPr lang="cs-CZ" sz="2800" i="1" dirty="0">
                <a:latin typeface="Times New Roman"/>
                <a:ea typeface="MS Mincho"/>
              </a:rPr>
              <a:t>           :  </a:t>
            </a:r>
            <a:r>
              <a:rPr lang="cs-CZ" sz="2800" i="1" dirty="0" err="1">
                <a:latin typeface="Times New Roman"/>
                <a:ea typeface="MS Mincho"/>
              </a:rPr>
              <a:t>avun</a:t>
            </a:r>
            <a:r>
              <a:rPr lang="cs-CZ" sz="2800" dirty="0">
                <a:latin typeface="Times New Roman"/>
                <a:ea typeface="MS Mincho"/>
              </a:rPr>
              <a:t>  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</a:t>
            </a:r>
            <a:r>
              <a:rPr lang="cs-CZ" sz="2800" b="1" dirty="0" err="1" smtClean="0">
                <a:latin typeface="Times New Roman"/>
                <a:ea typeface="MS Mincho"/>
              </a:rPr>
              <a:t>vokaalivartalo</a:t>
            </a:r>
            <a:r>
              <a:rPr lang="cs-CZ" sz="2800" dirty="0" smtClean="0">
                <a:latin typeface="Times New Roman"/>
                <a:ea typeface="MS Mincho"/>
              </a:rPr>
              <a:t>      	</a:t>
            </a:r>
            <a:r>
              <a:rPr lang="cs-CZ" sz="2800" i="1" dirty="0" err="1" smtClean="0">
                <a:latin typeface="Times New Roman"/>
                <a:ea typeface="MS Mincho"/>
              </a:rPr>
              <a:t>seipäästä</a:t>
            </a:r>
            <a:r>
              <a:rPr lang="cs-CZ" sz="2800" i="1" dirty="0" smtClean="0">
                <a:latin typeface="Times New Roman"/>
                <a:ea typeface="MS Mincho"/>
              </a:rPr>
              <a:t> 	:  </a:t>
            </a:r>
            <a:r>
              <a:rPr lang="cs-CZ" sz="2800" i="1" dirty="0" err="1">
                <a:latin typeface="Times New Roman"/>
                <a:ea typeface="MS Mincho"/>
              </a:rPr>
              <a:t>seiväs</a:t>
            </a:r>
            <a:r>
              <a:rPr lang="cs-CZ" sz="2800" i="1" dirty="0">
                <a:latin typeface="Times New Roman"/>
                <a:ea typeface="MS Mincho"/>
              </a:rPr>
              <a:t>      :  </a:t>
            </a:r>
            <a:r>
              <a:rPr lang="cs-CZ" sz="2800" i="1" dirty="0" err="1">
                <a:latin typeface="Times New Roman"/>
                <a:ea typeface="MS Mincho"/>
              </a:rPr>
              <a:t>seipääseen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</a:t>
            </a:r>
            <a:r>
              <a:rPr lang="cs-CZ" sz="2800" b="1" dirty="0" err="1" smtClean="0">
                <a:latin typeface="Times New Roman"/>
                <a:ea typeface="MS Mincho"/>
              </a:rPr>
              <a:t>supistumanomini</a:t>
            </a:r>
            <a:r>
              <a:rPr lang="cs-CZ" sz="2800" dirty="0" smtClean="0">
                <a:latin typeface="Times New Roman"/>
                <a:ea typeface="MS Mincho"/>
              </a:rPr>
              <a:t>   	</a:t>
            </a:r>
            <a:r>
              <a:rPr lang="cs-CZ" sz="2800" i="1" dirty="0" err="1" smtClean="0">
                <a:latin typeface="Times New Roman"/>
                <a:ea typeface="MS Mincho"/>
              </a:rPr>
              <a:t>kokeen</a:t>
            </a:r>
            <a:r>
              <a:rPr lang="cs-CZ" sz="2800" i="1" dirty="0" smtClean="0">
                <a:latin typeface="Times New Roman"/>
                <a:ea typeface="MS Mincho"/>
              </a:rPr>
              <a:t>    	:  </a:t>
            </a:r>
            <a:r>
              <a:rPr lang="cs-CZ" sz="2800" i="1" dirty="0" err="1">
                <a:latin typeface="Times New Roman"/>
                <a:ea typeface="MS Mincho"/>
              </a:rPr>
              <a:t>koetta</a:t>
            </a:r>
            <a:r>
              <a:rPr lang="cs-CZ" sz="2800" i="1" dirty="0">
                <a:latin typeface="Times New Roman"/>
                <a:ea typeface="MS Mincho"/>
              </a:rPr>
              <a:t>     :  </a:t>
            </a:r>
            <a:r>
              <a:rPr lang="cs-CZ" sz="2800" i="1" dirty="0" err="1">
                <a:latin typeface="Times New Roman"/>
                <a:ea typeface="MS Mincho"/>
              </a:rPr>
              <a:t>kokeita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</a:t>
            </a:r>
            <a:r>
              <a:rPr lang="cs-CZ" sz="2800" b="1" dirty="0" err="1" smtClean="0">
                <a:latin typeface="Times New Roman"/>
                <a:ea typeface="MS Mincho"/>
              </a:rPr>
              <a:t>supistumaverbi</a:t>
            </a:r>
            <a:r>
              <a:rPr lang="cs-CZ" sz="2800" dirty="0" smtClean="0">
                <a:latin typeface="Times New Roman"/>
                <a:ea typeface="MS Mincho"/>
              </a:rPr>
              <a:t>     	</a:t>
            </a:r>
            <a:r>
              <a:rPr lang="cs-CZ" sz="2800" i="1" dirty="0" err="1" smtClean="0">
                <a:latin typeface="Times New Roman"/>
                <a:ea typeface="MS Mincho"/>
              </a:rPr>
              <a:t>hakkaan</a:t>
            </a:r>
            <a:r>
              <a:rPr lang="cs-CZ" sz="2800" i="1" dirty="0" smtClean="0">
                <a:latin typeface="Times New Roman"/>
                <a:ea typeface="MS Mincho"/>
              </a:rPr>
              <a:t>   	:  </a:t>
            </a:r>
            <a:r>
              <a:rPr lang="cs-CZ" sz="2800" i="1" dirty="0" err="1">
                <a:latin typeface="Times New Roman"/>
                <a:ea typeface="MS Mincho"/>
              </a:rPr>
              <a:t>hakatkaa</a:t>
            </a:r>
            <a:r>
              <a:rPr lang="cs-CZ" sz="2800" i="1" dirty="0">
                <a:latin typeface="Times New Roman"/>
                <a:ea typeface="MS Mincho"/>
              </a:rPr>
              <a:t> :  </a:t>
            </a:r>
            <a:r>
              <a:rPr lang="cs-CZ" sz="2800" i="1" dirty="0" err="1">
                <a:latin typeface="Times New Roman"/>
                <a:ea typeface="MS Mincho"/>
              </a:rPr>
              <a:t>hakkaavat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b) </a:t>
            </a:r>
            <a:r>
              <a:rPr lang="cs-CZ" sz="2800" b="1" dirty="0" err="1">
                <a:latin typeface="Times New Roman"/>
                <a:ea typeface="MS Mincho"/>
              </a:rPr>
              <a:t>omistusliitteen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edellä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aina</a:t>
            </a:r>
            <a:r>
              <a:rPr lang="cs-CZ" sz="2800" dirty="0">
                <a:latin typeface="Times New Roman"/>
                <a:ea typeface="MS Mincho"/>
              </a:rPr>
              <a:t>: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i="1" dirty="0" err="1">
                <a:latin typeface="Times New Roman"/>
                <a:ea typeface="MS Mincho"/>
              </a:rPr>
              <a:t>poikamme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          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c) </a:t>
            </a:r>
            <a:r>
              <a:rPr lang="cs-CZ" sz="2800" b="1" i="1" dirty="0" err="1">
                <a:latin typeface="Times New Roman"/>
                <a:ea typeface="MS Mincho"/>
              </a:rPr>
              <a:t>is</a:t>
            </a:r>
            <a:r>
              <a:rPr lang="cs-CZ" sz="2800" b="1" dirty="0" err="1">
                <a:latin typeface="Times New Roman"/>
                <a:ea typeface="MS Mincho"/>
              </a:rPr>
              <a:t>-loppuisissa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konsonanttivartaloissa</a:t>
            </a:r>
            <a:r>
              <a:rPr lang="cs-CZ" sz="2800" dirty="0">
                <a:latin typeface="Times New Roman"/>
                <a:ea typeface="MS Mincho"/>
              </a:rPr>
              <a:t>: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           </a:t>
            </a:r>
            <a:r>
              <a:rPr lang="cs-CZ" sz="2800" dirty="0" smtClean="0">
                <a:latin typeface="Times New Roman"/>
                <a:ea typeface="MS Mincho"/>
              </a:rPr>
              <a:t>	</a:t>
            </a:r>
            <a:r>
              <a:rPr lang="cs-CZ" sz="2800" i="1" dirty="0" err="1" smtClean="0">
                <a:latin typeface="Times New Roman"/>
                <a:ea typeface="MS Mincho"/>
              </a:rPr>
              <a:t>henkinen</a:t>
            </a:r>
            <a:r>
              <a:rPr lang="cs-CZ" sz="2800" i="1" dirty="0" smtClean="0">
                <a:latin typeface="Times New Roman"/>
                <a:ea typeface="MS Mincho"/>
              </a:rPr>
              <a:t>     </a:t>
            </a:r>
            <a:r>
              <a:rPr lang="cs-CZ" sz="2800" i="1" dirty="0">
                <a:latin typeface="Times New Roman"/>
                <a:ea typeface="MS Mincho"/>
              </a:rPr>
              <a:t>:  </a:t>
            </a:r>
            <a:r>
              <a:rPr lang="cs-CZ" sz="2800" i="1" dirty="0" err="1">
                <a:latin typeface="Times New Roman"/>
                <a:ea typeface="MS Mincho"/>
              </a:rPr>
              <a:t>henk</a:t>
            </a:r>
            <a:r>
              <a:rPr lang="cs-CZ" sz="2800" b="1" i="1" dirty="0" err="1">
                <a:latin typeface="Times New Roman"/>
                <a:ea typeface="MS Mincho"/>
              </a:rPr>
              <a:t>is</a:t>
            </a:r>
            <a:r>
              <a:rPr lang="cs-CZ" sz="2800" i="1" dirty="0" err="1">
                <a:latin typeface="Times New Roman"/>
                <a:ea typeface="MS Mincho"/>
              </a:rPr>
              <a:t>tä</a:t>
            </a:r>
            <a:r>
              <a:rPr lang="cs-CZ" sz="2800" i="1" dirty="0">
                <a:latin typeface="Times New Roman"/>
                <a:ea typeface="MS Mincho"/>
              </a:rPr>
              <a:t>   :  </a:t>
            </a:r>
            <a:r>
              <a:rPr lang="cs-CZ" sz="2800" i="1" dirty="0" err="1">
                <a:latin typeface="Times New Roman"/>
                <a:ea typeface="MS Mincho"/>
              </a:rPr>
              <a:t>hengen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</a:t>
            </a:r>
            <a:r>
              <a:rPr lang="cs-CZ" sz="2800" dirty="0" err="1">
                <a:latin typeface="Times New Roman"/>
                <a:ea typeface="MS Mincho"/>
              </a:rPr>
              <a:t>verbit</a:t>
            </a:r>
            <a:r>
              <a:rPr lang="cs-CZ" sz="2800" dirty="0">
                <a:latin typeface="Times New Roman"/>
                <a:ea typeface="MS Mincho"/>
              </a:rPr>
              <a:t>       </a:t>
            </a:r>
            <a:r>
              <a:rPr lang="cs-CZ" sz="2800" dirty="0" smtClean="0">
                <a:latin typeface="Times New Roman"/>
                <a:ea typeface="MS Mincho"/>
              </a:rPr>
              <a:t>	</a:t>
            </a:r>
            <a:r>
              <a:rPr lang="cs-CZ" sz="2800" i="1" dirty="0" err="1" smtClean="0">
                <a:latin typeface="Times New Roman"/>
                <a:ea typeface="MS Mincho"/>
              </a:rPr>
              <a:t>vap</a:t>
            </a:r>
            <a:r>
              <a:rPr lang="cs-CZ" sz="2800" b="1" i="1" dirty="0" err="1" smtClean="0">
                <a:latin typeface="Times New Roman"/>
                <a:ea typeface="MS Mincho"/>
              </a:rPr>
              <a:t>is</a:t>
            </a:r>
            <a:r>
              <a:rPr lang="cs-CZ" sz="2800" i="1" dirty="0" err="1" smtClean="0">
                <a:latin typeface="Times New Roman"/>
                <a:ea typeface="MS Mincho"/>
              </a:rPr>
              <a:t>ta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kitist</a:t>
            </a:r>
            <a:r>
              <a:rPr lang="fi-FI" sz="2800" i="1" dirty="0">
                <a:latin typeface="Times New Roman"/>
                <a:ea typeface="MS Mincho"/>
              </a:rPr>
              <a:t>ä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i-FI" sz="2800" dirty="0">
                <a:latin typeface="Times New Roman"/>
                <a:ea typeface="MS Mincho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MUTTA!   </a:t>
            </a:r>
            <a:r>
              <a:rPr lang="cs-CZ" sz="2800" i="1" dirty="0" err="1">
                <a:latin typeface="Times New Roman"/>
                <a:ea typeface="MS Mincho"/>
              </a:rPr>
              <a:t>rangaista</a:t>
            </a:r>
            <a:r>
              <a:rPr lang="cs-CZ" sz="2800" i="1" dirty="0">
                <a:latin typeface="Times New Roman"/>
                <a:ea typeface="MS Mincho"/>
              </a:rPr>
              <a:t>  :  </a:t>
            </a:r>
            <a:r>
              <a:rPr lang="cs-CZ" sz="2800" i="1" dirty="0" err="1">
                <a:latin typeface="Times New Roman"/>
                <a:ea typeface="MS Mincho"/>
              </a:rPr>
              <a:t>rankaisen</a:t>
            </a:r>
            <a:r>
              <a:rPr lang="cs-CZ" sz="2800" dirty="0">
                <a:latin typeface="Times New Roman"/>
                <a:ea typeface="MS Mincho"/>
              </a:rPr>
              <a:t> (</a:t>
            </a:r>
            <a:r>
              <a:rPr lang="cs-CZ" sz="2800" dirty="0" err="1">
                <a:latin typeface="Times New Roman"/>
                <a:ea typeface="MS Mincho"/>
              </a:rPr>
              <a:t>säännöllinen</a:t>
            </a:r>
            <a:r>
              <a:rPr lang="cs-CZ" sz="2800" dirty="0">
                <a:latin typeface="Times New Roman"/>
                <a:ea typeface="MS Mincho"/>
              </a:rPr>
              <a:t>)</a:t>
            </a:r>
            <a:endParaRPr lang="cs-CZ" sz="28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5704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SANAPARIT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 err="1">
                <a:latin typeface="Times New Roman"/>
                <a:ea typeface="MS Mincho"/>
              </a:rPr>
              <a:t>Muutamia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sanapareja</a:t>
            </a:r>
            <a:r>
              <a:rPr lang="cs-CZ" sz="2800" dirty="0">
                <a:latin typeface="Times New Roman"/>
                <a:ea typeface="MS Mincho"/>
              </a:rPr>
              <a:t>, </a:t>
            </a:r>
            <a:r>
              <a:rPr lang="cs-CZ" sz="2800" dirty="0" err="1">
                <a:latin typeface="Times New Roman"/>
                <a:ea typeface="MS Mincho"/>
              </a:rPr>
              <a:t>joissa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toiseen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sanaan</a:t>
            </a:r>
            <a:r>
              <a:rPr lang="cs-CZ" sz="2800" dirty="0">
                <a:latin typeface="Times New Roman"/>
                <a:ea typeface="MS Mincho"/>
              </a:rPr>
              <a:t> on </a:t>
            </a:r>
            <a:r>
              <a:rPr lang="cs-CZ" sz="2800" dirty="0" err="1">
                <a:latin typeface="Times New Roman"/>
                <a:ea typeface="MS Mincho"/>
              </a:rPr>
              <a:t>vakiintunut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Times New Roman"/>
                <a:ea typeface="MS Mincho"/>
              </a:rPr>
              <a:t>vahva</a:t>
            </a:r>
            <a:r>
              <a:rPr lang="cs-CZ" sz="2800" dirty="0" smtClean="0">
                <a:solidFill>
                  <a:srgbClr val="FF0000"/>
                </a:solidFill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aste</a:t>
            </a:r>
            <a:r>
              <a:rPr lang="cs-CZ" sz="2800" dirty="0">
                <a:latin typeface="Times New Roman"/>
                <a:ea typeface="MS Mincho"/>
              </a:rPr>
              <a:t>, </a:t>
            </a:r>
            <a:r>
              <a:rPr lang="cs-CZ" sz="2800" dirty="0" err="1">
                <a:latin typeface="Times New Roman"/>
                <a:ea typeface="MS Mincho"/>
              </a:rPr>
              <a:t>toiseen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solidFill>
                  <a:srgbClr val="92D050"/>
                </a:solidFill>
                <a:latin typeface="Times New Roman"/>
                <a:ea typeface="MS Mincho"/>
              </a:rPr>
              <a:t>heikko</a:t>
            </a:r>
            <a:r>
              <a:rPr lang="cs-CZ" sz="2800" dirty="0">
                <a:solidFill>
                  <a:srgbClr val="92D050"/>
                </a:solidFill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ja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joilla</a:t>
            </a:r>
            <a:r>
              <a:rPr lang="cs-CZ" sz="2800" dirty="0">
                <a:latin typeface="Times New Roman"/>
                <a:ea typeface="MS Mincho"/>
              </a:rPr>
              <a:t> on </a:t>
            </a:r>
            <a:r>
              <a:rPr lang="cs-CZ" sz="2800" b="1" dirty="0" err="1">
                <a:latin typeface="Times New Roman"/>
                <a:ea typeface="MS Mincho"/>
              </a:rPr>
              <a:t>eri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merkitys</a:t>
            </a:r>
            <a:r>
              <a:rPr lang="cs-CZ" sz="2800" dirty="0">
                <a:latin typeface="Times New Roman"/>
                <a:ea typeface="MS Mincho"/>
              </a:rPr>
              <a:t>: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(</a:t>
            </a:r>
            <a:r>
              <a:rPr lang="cs-CZ" sz="2800" i="1" dirty="0" err="1">
                <a:latin typeface="Times New Roman"/>
                <a:ea typeface="MS Mincho"/>
              </a:rPr>
              <a:t>valkoinen</a:t>
            </a:r>
            <a:r>
              <a:rPr lang="cs-CZ" sz="2800" i="1" dirty="0">
                <a:latin typeface="Times New Roman"/>
                <a:ea typeface="MS Mincho"/>
              </a:rPr>
              <a:t>)  </a:t>
            </a:r>
            <a:r>
              <a:rPr lang="cs-CZ" sz="2800" i="1" dirty="0" err="1">
                <a:latin typeface="Times New Roman"/>
                <a:ea typeface="MS Mincho"/>
              </a:rPr>
              <a:t>valkaista</a:t>
            </a:r>
            <a:r>
              <a:rPr lang="cs-CZ" sz="2800" i="1" dirty="0">
                <a:latin typeface="Times New Roman"/>
                <a:ea typeface="MS Mincho"/>
              </a:rPr>
              <a:t>       -  </a:t>
            </a:r>
            <a:r>
              <a:rPr lang="cs-CZ" sz="2800" i="1" dirty="0" err="1">
                <a:latin typeface="Times New Roman"/>
                <a:ea typeface="MS Mincho"/>
              </a:rPr>
              <a:t>valaista</a:t>
            </a:r>
            <a:r>
              <a:rPr lang="cs-CZ" sz="2800" i="1" dirty="0">
                <a:latin typeface="Times New Roman"/>
                <a:ea typeface="MS Mincho"/>
              </a:rPr>
              <a:t>  (</a:t>
            </a:r>
            <a:r>
              <a:rPr lang="cs-CZ" sz="2800" i="1" dirty="0" err="1">
                <a:latin typeface="Times New Roman"/>
                <a:ea typeface="MS Mincho"/>
              </a:rPr>
              <a:t>valo</a:t>
            </a:r>
            <a:r>
              <a:rPr lang="cs-CZ" sz="2800" i="1" dirty="0">
                <a:latin typeface="Times New Roman"/>
                <a:ea typeface="MS Mincho"/>
              </a:rPr>
              <a:t>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 (</a:t>
            </a:r>
            <a:r>
              <a:rPr lang="cs-CZ" sz="2800" i="1" dirty="0" err="1">
                <a:latin typeface="Times New Roman"/>
                <a:ea typeface="MS Mincho"/>
              </a:rPr>
              <a:t>ikä</a:t>
            </a:r>
            <a:r>
              <a:rPr lang="cs-CZ" sz="2800" i="1" dirty="0">
                <a:latin typeface="Times New Roman"/>
                <a:ea typeface="MS Mincho"/>
              </a:rPr>
              <a:t>)  </a:t>
            </a:r>
            <a:r>
              <a:rPr lang="cs-CZ" sz="2800" i="1" dirty="0" err="1">
                <a:latin typeface="Times New Roman"/>
                <a:ea typeface="MS Mincho"/>
              </a:rPr>
              <a:t>ikäinen</a:t>
            </a:r>
            <a:r>
              <a:rPr lang="cs-CZ" sz="2800" i="1" dirty="0">
                <a:latin typeface="Times New Roman"/>
                <a:ea typeface="MS Mincho"/>
              </a:rPr>
              <a:t>         -  </a:t>
            </a:r>
            <a:r>
              <a:rPr lang="cs-CZ" sz="2800" i="1" dirty="0" err="1">
                <a:latin typeface="Times New Roman"/>
                <a:ea typeface="MS Mincho"/>
              </a:rPr>
              <a:t>iäinen</a:t>
            </a:r>
            <a:r>
              <a:rPr lang="cs-CZ" sz="2800" i="1" dirty="0">
                <a:latin typeface="Times New Roman"/>
                <a:ea typeface="MS Mincho"/>
              </a:rPr>
              <a:t>  (</a:t>
            </a:r>
            <a:r>
              <a:rPr lang="cs-CZ" sz="2800" i="1" dirty="0" err="1">
                <a:latin typeface="Times New Roman"/>
                <a:ea typeface="MS Mincho"/>
              </a:rPr>
              <a:t>iäisyysongelma</a:t>
            </a:r>
            <a:r>
              <a:rPr lang="cs-CZ" sz="2800" i="1" dirty="0">
                <a:latin typeface="Times New Roman"/>
                <a:ea typeface="MS Mincho"/>
              </a:rPr>
              <a:t>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(</a:t>
            </a:r>
            <a:r>
              <a:rPr lang="cs-CZ" sz="2800" i="1" dirty="0" err="1">
                <a:latin typeface="Times New Roman"/>
                <a:ea typeface="MS Mincho"/>
              </a:rPr>
              <a:t>teräs</a:t>
            </a:r>
            <a:r>
              <a:rPr lang="cs-CZ" sz="2800" i="1" dirty="0">
                <a:latin typeface="Times New Roman"/>
                <a:ea typeface="MS Mincho"/>
              </a:rPr>
              <a:t>)  </a:t>
            </a:r>
            <a:r>
              <a:rPr lang="cs-CZ" sz="2800" i="1" dirty="0" err="1">
                <a:latin typeface="Times New Roman"/>
                <a:ea typeface="MS Mincho"/>
              </a:rPr>
              <a:t>karkaista</a:t>
            </a:r>
            <a:r>
              <a:rPr lang="cs-CZ" sz="2800" i="1" dirty="0">
                <a:latin typeface="Times New Roman"/>
                <a:ea typeface="MS Mincho"/>
              </a:rPr>
              <a:t>       -  </a:t>
            </a:r>
            <a:r>
              <a:rPr lang="cs-CZ" sz="2800" i="1" dirty="0" err="1">
                <a:latin typeface="Times New Roman"/>
                <a:ea typeface="MS Mincho"/>
              </a:rPr>
              <a:t>karaista</a:t>
            </a:r>
            <a:r>
              <a:rPr lang="cs-CZ" sz="2800" i="1" dirty="0">
                <a:latin typeface="Times New Roman"/>
                <a:ea typeface="MS Mincho"/>
              </a:rPr>
              <a:t>  (</a:t>
            </a:r>
            <a:r>
              <a:rPr lang="cs-CZ" sz="2800" i="1" dirty="0" err="1">
                <a:latin typeface="Times New Roman"/>
                <a:ea typeface="MS Mincho"/>
              </a:rPr>
              <a:t>keho</a:t>
            </a:r>
            <a:r>
              <a:rPr lang="cs-CZ" sz="2800" i="1" dirty="0">
                <a:latin typeface="Times New Roman"/>
                <a:ea typeface="MS Mincho"/>
              </a:rPr>
              <a:t>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      </a:t>
            </a:r>
            <a:r>
              <a:rPr lang="cs-CZ" sz="2800" i="1" dirty="0" err="1">
                <a:latin typeface="Times New Roman"/>
                <a:ea typeface="MS Mincho"/>
              </a:rPr>
              <a:t>uutis</a:t>
            </a:r>
            <a:r>
              <a:rPr lang="cs-CZ" sz="2800" i="1" dirty="0">
                <a:latin typeface="Times New Roman"/>
                <a:ea typeface="MS Mincho"/>
              </a:rPr>
              <a:t>-(</a:t>
            </a:r>
            <a:r>
              <a:rPr lang="cs-CZ" sz="2800" i="1" dirty="0" err="1">
                <a:latin typeface="Times New Roman"/>
                <a:ea typeface="MS Mincho"/>
              </a:rPr>
              <a:t>katsaus</a:t>
            </a:r>
            <a:r>
              <a:rPr lang="cs-CZ" sz="2800" i="1" dirty="0">
                <a:latin typeface="Times New Roman"/>
                <a:ea typeface="MS Mincho"/>
              </a:rPr>
              <a:t>) -  </a:t>
            </a:r>
            <a:r>
              <a:rPr lang="cs-CZ" sz="2800" i="1" dirty="0" err="1">
                <a:latin typeface="Times New Roman"/>
                <a:ea typeface="MS Mincho"/>
              </a:rPr>
              <a:t>uudis</a:t>
            </a:r>
            <a:r>
              <a:rPr lang="cs-CZ" sz="2800" i="1" dirty="0">
                <a:latin typeface="Times New Roman"/>
                <a:ea typeface="MS Mincho"/>
              </a:rPr>
              <a:t>-(</a:t>
            </a:r>
            <a:r>
              <a:rPr lang="cs-CZ" sz="2800" i="1" dirty="0" err="1">
                <a:latin typeface="Times New Roman"/>
                <a:ea typeface="MS Mincho"/>
              </a:rPr>
              <a:t>asukas</a:t>
            </a:r>
            <a:r>
              <a:rPr lang="cs-CZ" sz="2800" i="1" dirty="0">
                <a:latin typeface="Times New Roman"/>
                <a:ea typeface="MS Mincho"/>
              </a:rPr>
              <a:t>)         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               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 err="1">
                <a:latin typeface="Times New Roman"/>
                <a:ea typeface="MS Mincho"/>
              </a:rPr>
              <a:t>Deminutiiviset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i="1" dirty="0" err="1">
                <a:latin typeface="Times New Roman"/>
                <a:ea typeface="MS Mincho"/>
              </a:rPr>
              <a:t>nen</a:t>
            </a:r>
            <a:r>
              <a:rPr lang="cs-CZ" sz="2800" b="1" dirty="0" err="1">
                <a:latin typeface="Times New Roman"/>
                <a:ea typeface="MS Mincho"/>
              </a:rPr>
              <a:t>-johdokset</a:t>
            </a:r>
            <a:r>
              <a:rPr lang="cs-CZ" sz="2800" dirty="0">
                <a:latin typeface="Times New Roman"/>
                <a:ea typeface="MS Mincho"/>
              </a:rPr>
              <a:t>: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   </a:t>
            </a:r>
            <a:r>
              <a:rPr lang="cs-CZ" sz="2800" i="1" dirty="0" err="1">
                <a:latin typeface="Times New Roman"/>
                <a:ea typeface="MS Mincho"/>
              </a:rPr>
              <a:t>kukkanen</a:t>
            </a:r>
            <a:r>
              <a:rPr lang="cs-CZ" sz="2800" i="1" dirty="0">
                <a:latin typeface="Times New Roman"/>
                <a:ea typeface="MS Mincho"/>
              </a:rPr>
              <a:t>  :  </a:t>
            </a:r>
            <a:r>
              <a:rPr lang="cs-CZ" sz="2800" i="1" dirty="0" err="1">
                <a:latin typeface="Times New Roman"/>
                <a:ea typeface="MS Mincho"/>
              </a:rPr>
              <a:t>kukkasta</a:t>
            </a:r>
            <a:r>
              <a:rPr lang="cs-CZ" sz="2800" i="1" dirty="0">
                <a:latin typeface="Times New Roman"/>
                <a:ea typeface="MS Mincho"/>
              </a:rPr>
              <a:t>   :  *</a:t>
            </a:r>
            <a:r>
              <a:rPr lang="cs-CZ" sz="2800" i="1" dirty="0" err="1">
                <a:latin typeface="Times New Roman"/>
                <a:ea typeface="MS Mincho"/>
              </a:rPr>
              <a:t>kukkaista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cs-CZ" sz="2800" dirty="0">
                <a:latin typeface="Times New Roman"/>
                <a:ea typeface="MS Mincho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810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92D050"/>
                </a:solidFill>
              </a:rPr>
              <a:t>HEIKKO</a:t>
            </a:r>
            <a:r>
              <a:rPr lang="cs-CZ" dirty="0"/>
              <a:t> ASTE AVOTAVUN EDESSÄ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a) </a:t>
            </a:r>
            <a:r>
              <a:rPr lang="cs-CZ" sz="2800" b="1" dirty="0">
                <a:latin typeface="Times New Roman"/>
                <a:ea typeface="MS Mincho"/>
              </a:rPr>
              <a:t>0-morfeemeissa </a:t>
            </a:r>
            <a:r>
              <a:rPr lang="cs-CZ" sz="2800" b="1" dirty="0" err="1">
                <a:latin typeface="Times New Roman"/>
                <a:ea typeface="MS Mincho"/>
              </a:rPr>
              <a:t>jäännöslopukkeen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edellä</a:t>
            </a:r>
            <a:r>
              <a:rPr lang="cs-CZ" sz="2800" dirty="0">
                <a:latin typeface="Times New Roman"/>
                <a:ea typeface="MS Mincho"/>
              </a:rPr>
              <a:t>: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</a:t>
            </a:r>
            <a:r>
              <a:rPr lang="cs-CZ" sz="2800" b="1" dirty="0">
                <a:latin typeface="Times New Roman"/>
                <a:ea typeface="MS Mincho"/>
              </a:rPr>
              <a:t>e-</a:t>
            </a:r>
            <a:r>
              <a:rPr lang="cs-CZ" sz="2800" b="1" dirty="0" err="1">
                <a:latin typeface="Times New Roman"/>
                <a:ea typeface="MS Mincho"/>
              </a:rPr>
              <a:t>loppuiset</a:t>
            </a:r>
            <a:r>
              <a:rPr lang="cs-CZ" sz="2800" b="1" dirty="0">
                <a:latin typeface="Times New Roman"/>
                <a:ea typeface="MS Mincho"/>
              </a:rPr>
              <a:t> N</a:t>
            </a:r>
            <a:r>
              <a:rPr lang="cs-CZ" sz="2800" dirty="0">
                <a:latin typeface="Times New Roman"/>
                <a:ea typeface="MS Mincho"/>
              </a:rPr>
              <a:t>  </a:t>
            </a:r>
            <a:r>
              <a:rPr lang="cs-CZ" sz="2800" i="1" dirty="0" err="1" smtClean="0">
                <a:latin typeface="Times New Roman"/>
                <a:ea typeface="MS Mincho"/>
              </a:rPr>
              <a:t>murre</a:t>
            </a:r>
            <a:r>
              <a:rPr lang="cs-CZ" sz="2800" i="1" dirty="0" smtClean="0">
                <a:latin typeface="Times New Roman"/>
                <a:ea typeface="MS Mincho"/>
              </a:rPr>
              <a:t>‘   </a:t>
            </a:r>
            <a:r>
              <a:rPr lang="cs-CZ" sz="2800" i="1" dirty="0">
                <a:latin typeface="Times New Roman"/>
                <a:ea typeface="MS Mincho"/>
              </a:rPr>
              <a:t>:  </a:t>
            </a:r>
            <a:r>
              <a:rPr lang="cs-CZ" sz="2800" i="1" dirty="0" err="1">
                <a:latin typeface="Times New Roman"/>
                <a:ea typeface="MS Mincho"/>
              </a:rPr>
              <a:t>murteesta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</a:t>
            </a:r>
            <a:r>
              <a:rPr lang="cs-CZ" sz="2800" b="1" dirty="0" err="1">
                <a:latin typeface="Times New Roman"/>
                <a:ea typeface="MS Mincho"/>
              </a:rPr>
              <a:t>imperat</a:t>
            </a:r>
            <a:r>
              <a:rPr lang="cs-CZ" sz="2800" dirty="0">
                <a:latin typeface="Times New Roman"/>
                <a:ea typeface="MS Mincho"/>
              </a:rPr>
              <a:t>.          </a:t>
            </a:r>
            <a:r>
              <a:rPr lang="cs-CZ" sz="2800" i="1" dirty="0" err="1">
                <a:latin typeface="Times New Roman"/>
                <a:ea typeface="MS Mincho"/>
              </a:rPr>
              <a:t>a</a:t>
            </a:r>
            <a:r>
              <a:rPr lang="cs-CZ" sz="2800" i="1" dirty="0" err="1" smtClean="0">
                <a:latin typeface="Times New Roman"/>
                <a:ea typeface="MS Mincho"/>
              </a:rPr>
              <a:t>nna</a:t>
            </a:r>
            <a:r>
              <a:rPr lang="cs-CZ" sz="2800" i="1" dirty="0" smtClean="0">
                <a:latin typeface="Times New Roman"/>
                <a:ea typeface="MS Mincho"/>
              </a:rPr>
              <a:t>‘</a:t>
            </a:r>
            <a:r>
              <a:rPr lang="cs-CZ" sz="2800" i="1" dirty="0" smtClean="0">
                <a:latin typeface="Times New Roman"/>
                <a:ea typeface="MS Mincho"/>
              </a:rPr>
              <a:t>     </a:t>
            </a:r>
            <a:r>
              <a:rPr lang="cs-CZ" sz="2800" i="1" dirty="0">
                <a:latin typeface="Times New Roman"/>
                <a:ea typeface="MS Mincho"/>
              </a:rPr>
              <a:t>:  </a:t>
            </a:r>
            <a:r>
              <a:rPr lang="cs-CZ" sz="2800" i="1" dirty="0" err="1">
                <a:latin typeface="Times New Roman"/>
                <a:ea typeface="MS Mincho"/>
              </a:rPr>
              <a:t>antavat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</a:t>
            </a:r>
            <a:r>
              <a:rPr lang="cs-CZ" sz="2800" b="1" dirty="0" err="1">
                <a:latin typeface="Times New Roman"/>
                <a:ea typeface="MS Mincho"/>
              </a:rPr>
              <a:t>kieltov</a:t>
            </a:r>
            <a:r>
              <a:rPr lang="cs-CZ" sz="2800" dirty="0">
                <a:latin typeface="Times New Roman"/>
                <a:ea typeface="MS Mincho"/>
              </a:rPr>
              <a:t>.           </a:t>
            </a:r>
            <a:r>
              <a:rPr lang="cs-CZ" sz="2800" i="1" dirty="0">
                <a:latin typeface="Times New Roman"/>
                <a:ea typeface="MS Mincho"/>
              </a:rPr>
              <a:t>en </a:t>
            </a:r>
            <a:r>
              <a:rPr lang="cs-CZ" sz="2800" i="1" dirty="0" err="1" smtClean="0">
                <a:latin typeface="Times New Roman"/>
                <a:ea typeface="MS Mincho"/>
              </a:rPr>
              <a:t>tee</a:t>
            </a:r>
            <a:r>
              <a:rPr lang="cs-CZ" sz="2800" i="1" dirty="0" smtClean="0">
                <a:latin typeface="Times New Roman"/>
                <a:ea typeface="MS Mincho"/>
              </a:rPr>
              <a:t>‘</a:t>
            </a:r>
            <a:r>
              <a:rPr lang="cs-CZ" sz="2800" i="1" dirty="0" smtClean="0">
                <a:latin typeface="Times New Roman"/>
                <a:ea typeface="MS Mincho"/>
              </a:rPr>
              <a:t>   </a:t>
            </a:r>
            <a:r>
              <a:rPr lang="cs-CZ" sz="2800" i="1" dirty="0">
                <a:latin typeface="Times New Roman"/>
                <a:ea typeface="MS Mincho"/>
              </a:rPr>
              <a:t>:  </a:t>
            </a:r>
            <a:r>
              <a:rPr lang="cs-CZ" sz="2800" i="1" dirty="0" err="1">
                <a:latin typeface="Times New Roman"/>
                <a:ea typeface="MS Mincho"/>
              </a:rPr>
              <a:t>tekevät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186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92D050"/>
                </a:solidFill>
              </a:rPr>
              <a:t>HEIKKO</a:t>
            </a:r>
            <a:r>
              <a:rPr lang="cs-CZ" dirty="0"/>
              <a:t> ASTE AVOTAVUN EDESSÄ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5184576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b) </a:t>
            </a:r>
            <a:r>
              <a:rPr lang="cs-CZ" sz="2800" b="1" dirty="0" err="1">
                <a:latin typeface="Times New Roman"/>
                <a:ea typeface="MS Mincho"/>
              </a:rPr>
              <a:t>sivupainolliseen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>
                <a:latin typeface="Times New Roman"/>
                <a:ea typeface="MS Mincho"/>
              </a:rPr>
              <a:t>i-</a:t>
            </a:r>
            <a:r>
              <a:rPr lang="cs-CZ" sz="2800" b="1" dirty="0" err="1">
                <a:latin typeface="Times New Roman"/>
                <a:ea typeface="MS Mincho"/>
              </a:rPr>
              <a:t>loppuiseen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diftongiin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päättyvän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tavun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edessä</a:t>
            </a:r>
            <a:r>
              <a:rPr lang="cs-CZ" sz="2800" dirty="0">
                <a:latin typeface="Times New Roman"/>
                <a:ea typeface="MS Mincho"/>
              </a:rPr>
              <a:t>: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b1) </a:t>
            </a:r>
            <a:r>
              <a:rPr lang="cs-CZ" sz="2800" b="1" dirty="0">
                <a:latin typeface="Times New Roman"/>
                <a:ea typeface="MS Mincho"/>
              </a:rPr>
              <a:t>4-tavuisissa </a:t>
            </a:r>
            <a:r>
              <a:rPr lang="cs-CZ" sz="2800" b="1" dirty="0" err="1">
                <a:latin typeface="Times New Roman"/>
                <a:ea typeface="MS Mincho"/>
              </a:rPr>
              <a:t>monikon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partitiivi</a:t>
            </a:r>
            <a:r>
              <a:rPr lang="cs-CZ" sz="2800" b="1" dirty="0">
                <a:latin typeface="Times New Roman"/>
                <a:ea typeface="MS Mincho"/>
              </a:rPr>
              <a:t>-, </a:t>
            </a:r>
            <a:r>
              <a:rPr lang="cs-CZ" sz="2800" b="1" dirty="0" err="1">
                <a:latin typeface="Times New Roman"/>
                <a:ea typeface="MS Mincho"/>
              </a:rPr>
              <a:t>genetiivi</a:t>
            </a:r>
            <a:r>
              <a:rPr lang="cs-CZ" sz="2800" b="1" dirty="0">
                <a:latin typeface="Times New Roman"/>
                <a:ea typeface="MS Mincho"/>
              </a:rPr>
              <a:t>, </a:t>
            </a:r>
            <a:r>
              <a:rPr lang="cs-CZ" sz="2800" b="1" dirty="0" err="1">
                <a:latin typeface="Times New Roman"/>
                <a:ea typeface="MS Mincho"/>
              </a:rPr>
              <a:t>essiivi</a:t>
            </a:r>
            <a:r>
              <a:rPr lang="cs-CZ" sz="2800" b="1" dirty="0">
                <a:latin typeface="Times New Roman"/>
                <a:ea typeface="MS Mincho"/>
              </a:rPr>
              <a:t>- </a:t>
            </a:r>
            <a:r>
              <a:rPr lang="cs-CZ" sz="2800" dirty="0" err="1" smtClean="0">
                <a:latin typeface="Times New Roman"/>
                <a:ea typeface="MS Mincho"/>
              </a:rPr>
              <a:t>ja</a:t>
            </a:r>
            <a:r>
              <a:rPr lang="cs-CZ" sz="2800" b="1" dirty="0" smtClean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illatiivimuodoissa</a:t>
            </a:r>
            <a:r>
              <a:rPr lang="cs-CZ" sz="2800" dirty="0">
                <a:latin typeface="Times New Roman"/>
                <a:ea typeface="MS Mincho"/>
              </a:rPr>
              <a:t>: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</a:t>
            </a:r>
            <a:r>
              <a:rPr lang="cs-CZ" sz="2800" i="1" dirty="0" err="1">
                <a:latin typeface="Times New Roman"/>
                <a:ea typeface="MS Mincho"/>
              </a:rPr>
              <a:t>mustikoita</a:t>
            </a:r>
            <a:r>
              <a:rPr lang="cs-CZ" sz="2800" i="1" dirty="0">
                <a:latin typeface="Times New Roman"/>
                <a:ea typeface="MS Mincho"/>
              </a:rPr>
              <a:t> - </a:t>
            </a:r>
            <a:r>
              <a:rPr lang="cs-CZ" sz="2800" i="1" dirty="0" err="1">
                <a:latin typeface="Times New Roman"/>
                <a:ea typeface="MS Mincho"/>
              </a:rPr>
              <a:t>mustikoiden</a:t>
            </a:r>
            <a:r>
              <a:rPr lang="cs-CZ" sz="2800" i="1" dirty="0">
                <a:latin typeface="Times New Roman"/>
                <a:ea typeface="MS Mincho"/>
              </a:rPr>
              <a:t> - </a:t>
            </a:r>
            <a:r>
              <a:rPr lang="cs-CZ" sz="2800" i="1" dirty="0" err="1">
                <a:latin typeface="Times New Roman"/>
                <a:ea typeface="MS Mincho"/>
              </a:rPr>
              <a:t>mustikoina</a:t>
            </a:r>
            <a:r>
              <a:rPr lang="cs-CZ" sz="2800" i="1" dirty="0">
                <a:latin typeface="Times New Roman"/>
                <a:ea typeface="MS Mincho"/>
              </a:rPr>
              <a:t>  - </a:t>
            </a:r>
            <a:r>
              <a:rPr lang="cs-CZ" sz="2800" i="1" dirty="0" err="1" smtClean="0">
                <a:latin typeface="Times New Roman"/>
                <a:ea typeface="MS Mincho"/>
              </a:rPr>
              <a:t>mustikoihin</a:t>
            </a:r>
            <a:r>
              <a:rPr lang="cs-CZ" sz="2800" i="1" dirty="0" smtClean="0">
                <a:latin typeface="Times New Roman"/>
                <a:ea typeface="MS Mincho"/>
              </a:rPr>
              <a:t> 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MYÖS!  </a:t>
            </a:r>
            <a:r>
              <a:rPr lang="cs-CZ" sz="2800" i="1" dirty="0" err="1">
                <a:latin typeface="Times New Roman"/>
                <a:ea typeface="MS Mincho"/>
              </a:rPr>
              <a:t>mustikkoja</a:t>
            </a:r>
            <a:r>
              <a:rPr lang="cs-CZ" sz="2800" i="1" dirty="0">
                <a:latin typeface="Times New Roman"/>
                <a:ea typeface="MS Mincho"/>
              </a:rPr>
              <a:t> - </a:t>
            </a:r>
            <a:r>
              <a:rPr lang="cs-CZ" sz="2800" i="1" dirty="0" err="1">
                <a:latin typeface="Times New Roman"/>
                <a:ea typeface="MS Mincho"/>
              </a:rPr>
              <a:t>mustikkojen</a:t>
            </a:r>
            <a:r>
              <a:rPr lang="cs-CZ" sz="2800" i="1" dirty="0">
                <a:latin typeface="Times New Roman"/>
                <a:ea typeface="MS Mincho"/>
              </a:rPr>
              <a:t> - </a:t>
            </a:r>
            <a:r>
              <a:rPr lang="cs-CZ" sz="2800" i="1" dirty="0" err="1">
                <a:latin typeface="Times New Roman"/>
                <a:ea typeface="MS Mincho"/>
              </a:rPr>
              <a:t>mustikkoina</a:t>
            </a:r>
            <a:r>
              <a:rPr lang="cs-CZ" sz="2800" i="1" dirty="0">
                <a:latin typeface="Times New Roman"/>
                <a:ea typeface="MS Mincho"/>
              </a:rPr>
              <a:t> </a:t>
            </a:r>
            <a:r>
              <a:rPr lang="cs-CZ" sz="2800" i="1" dirty="0" smtClean="0">
                <a:latin typeface="Times New Roman"/>
                <a:ea typeface="MS Mincho"/>
              </a:rPr>
              <a:t>– </a:t>
            </a:r>
            <a:r>
              <a:rPr lang="cs-CZ" sz="2800" i="1" dirty="0" err="1" smtClean="0">
                <a:latin typeface="Times New Roman"/>
                <a:ea typeface="MS Mincho"/>
              </a:rPr>
              <a:t>mustikkoihin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 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b2) </a:t>
            </a:r>
            <a:r>
              <a:rPr lang="cs-CZ" sz="2800" b="1" i="1" dirty="0" err="1">
                <a:latin typeface="Times New Roman"/>
                <a:ea typeface="MS Mincho"/>
              </a:rPr>
              <a:t>inen</a:t>
            </a:r>
            <a:r>
              <a:rPr lang="cs-CZ" sz="2800" b="1" dirty="0" err="1">
                <a:latin typeface="Times New Roman"/>
                <a:ea typeface="MS Mincho"/>
              </a:rPr>
              <a:t>-loppuisissa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johdoksissa</a:t>
            </a:r>
            <a:r>
              <a:rPr lang="cs-CZ" sz="2800" dirty="0" smtClean="0">
                <a:latin typeface="Times New Roman"/>
                <a:ea typeface="MS Mincho"/>
              </a:rPr>
              <a:t>: </a:t>
            </a: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smtClean="0">
                <a:latin typeface="Times New Roman"/>
                <a:ea typeface="MS Mincho"/>
              </a:rPr>
              <a:t>	</a:t>
            </a:r>
            <a:r>
              <a:rPr lang="cs-CZ" sz="2800" i="1" dirty="0" err="1" smtClean="0">
                <a:latin typeface="Times New Roman"/>
                <a:ea typeface="MS Mincho"/>
              </a:rPr>
              <a:t>esikoinen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r>
              <a:rPr lang="cs-CZ" sz="2800" i="1" dirty="0">
                <a:latin typeface="Times New Roman"/>
                <a:ea typeface="MS Mincho"/>
              </a:rPr>
              <a:t>(&lt; </a:t>
            </a:r>
            <a:r>
              <a:rPr lang="cs-CZ" sz="2800" i="1" dirty="0" err="1">
                <a:latin typeface="Times New Roman"/>
                <a:ea typeface="MS Mincho"/>
              </a:rPr>
              <a:t>esikko</a:t>
            </a:r>
            <a:r>
              <a:rPr lang="cs-CZ" sz="2800" i="1" dirty="0">
                <a:latin typeface="Times New Roman"/>
                <a:ea typeface="MS Mincho"/>
              </a:rPr>
              <a:t>), 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</a:t>
            </a:r>
            <a:r>
              <a:rPr lang="cs-CZ" sz="2800" i="1" dirty="0" smtClean="0">
                <a:latin typeface="Times New Roman"/>
                <a:ea typeface="MS Mincho"/>
              </a:rPr>
              <a:t>	</a:t>
            </a:r>
            <a:r>
              <a:rPr lang="cs-CZ" sz="2800" i="1" dirty="0" err="1" smtClean="0">
                <a:latin typeface="Times New Roman"/>
                <a:ea typeface="MS Mincho"/>
              </a:rPr>
              <a:t>synnynnäinen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r>
              <a:rPr lang="cs-CZ" sz="2800" i="1" dirty="0">
                <a:latin typeface="Times New Roman"/>
                <a:ea typeface="MS Mincho"/>
              </a:rPr>
              <a:t>(&lt; </a:t>
            </a:r>
            <a:r>
              <a:rPr lang="cs-CZ" sz="2800" i="1" dirty="0" err="1">
                <a:latin typeface="Times New Roman"/>
                <a:ea typeface="MS Mincho"/>
              </a:rPr>
              <a:t>synnyntä</a:t>
            </a:r>
            <a:r>
              <a:rPr lang="cs-CZ" sz="2800" i="1" dirty="0" smtClean="0">
                <a:latin typeface="Times New Roman"/>
                <a:ea typeface="MS Mincho"/>
              </a:rPr>
              <a:t>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MUTTA!  </a:t>
            </a:r>
            <a:r>
              <a:rPr lang="cs-CZ" sz="2800" i="1" dirty="0" err="1">
                <a:latin typeface="Times New Roman"/>
                <a:ea typeface="MS Mincho"/>
              </a:rPr>
              <a:t>aurinkoinen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kivikkoinen</a:t>
            </a:r>
            <a:r>
              <a:rPr lang="cs-CZ" sz="2800" dirty="0">
                <a:latin typeface="Times New Roman"/>
                <a:ea typeface="MS Mincho"/>
              </a:rPr>
              <a:t> - (</a:t>
            </a:r>
            <a:r>
              <a:rPr lang="cs-CZ" sz="2800" dirty="0" err="1">
                <a:latin typeface="Times New Roman"/>
                <a:ea typeface="MS Mincho"/>
              </a:rPr>
              <a:t>säännöllisiä</a:t>
            </a:r>
            <a:r>
              <a:rPr lang="cs-CZ" sz="2800" dirty="0">
                <a:latin typeface="Times New Roman"/>
                <a:ea typeface="MS Mincho"/>
              </a:rPr>
              <a:t>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b3) </a:t>
            </a:r>
            <a:r>
              <a:rPr lang="cs-CZ" sz="2800" b="1" dirty="0" err="1">
                <a:latin typeface="Times New Roman"/>
                <a:ea typeface="MS Mincho"/>
              </a:rPr>
              <a:t>vartaloltaan</a:t>
            </a:r>
            <a:r>
              <a:rPr lang="cs-CZ" sz="2800" b="1" dirty="0">
                <a:latin typeface="Times New Roman"/>
                <a:ea typeface="MS Mincho"/>
              </a:rPr>
              <a:t> 3-tavuisissa </a:t>
            </a:r>
            <a:r>
              <a:rPr lang="cs-CZ" sz="2800" b="1" i="1" dirty="0" err="1" smtClean="0">
                <a:latin typeface="Times New Roman"/>
                <a:ea typeface="MS Mincho"/>
              </a:rPr>
              <a:t>Oi</a:t>
            </a:r>
            <a:r>
              <a:rPr lang="cs-CZ" sz="2800" b="1" dirty="0" err="1" smtClean="0">
                <a:latin typeface="Times New Roman"/>
                <a:ea typeface="MS Mincho"/>
              </a:rPr>
              <a:t>-verbeissä</a:t>
            </a:r>
            <a:r>
              <a:rPr lang="cs-CZ" sz="2800" dirty="0">
                <a:latin typeface="Times New Roman"/>
                <a:ea typeface="MS Mincho"/>
              </a:rPr>
              <a:t>: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err="1" smtClean="0">
                <a:latin typeface="Times New Roman"/>
                <a:ea typeface="MS Mincho"/>
              </a:rPr>
              <a:t>isännöidä</a:t>
            </a:r>
            <a:r>
              <a:rPr lang="cs-CZ" sz="2800" i="1" dirty="0" smtClean="0">
                <a:latin typeface="Times New Roman"/>
                <a:ea typeface="MS Mincho"/>
              </a:rPr>
              <a:t> (&lt; </a:t>
            </a:r>
            <a:r>
              <a:rPr lang="cs-CZ" sz="2800" i="1" dirty="0" err="1" smtClean="0">
                <a:latin typeface="Times New Roman"/>
                <a:ea typeface="MS Mincho"/>
              </a:rPr>
              <a:t>isäntä</a:t>
            </a:r>
            <a:r>
              <a:rPr lang="cs-CZ" sz="2800" i="1" dirty="0" smtClean="0">
                <a:latin typeface="Times New Roman"/>
                <a:ea typeface="MS Mincho"/>
              </a:rPr>
              <a:t>)</a:t>
            </a: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err="1" smtClean="0">
                <a:latin typeface="Times New Roman"/>
                <a:ea typeface="MS Mincho"/>
              </a:rPr>
              <a:t>luennoida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r>
              <a:rPr lang="cs-CZ" sz="2800" i="1" dirty="0">
                <a:latin typeface="Times New Roman"/>
                <a:ea typeface="MS Mincho"/>
              </a:rPr>
              <a:t>(&lt; </a:t>
            </a:r>
            <a:r>
              <a:rPr lang="cs-CZ" sz="2800" i="1" dirty="0" err="1" smtClean="0">
                <a:latin typeface="Times New Roman"/>
                <a:ea typeface="MS Mincho"/>
              </a:rPr>
              <a:t>luento</a:t>
            </a:r>
            <a:r>
              <a:rPr lang="cs-CZ" sz="2800" i="1" dirty="0" smtClean="0">
                <a:latin typeface="Times New Roman"/>
                <a:ea typeface="MS Mincho"/>
              </a:rPr>
              <a:t>)</a:t>
            </a: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err="1" smtClean="0">
                <a:latin typeface="Times New Roman"/>
                <a:ea typeface="MS Mincho"/>
              </a:rPr>
              <a:t>lusikoida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r>
              <a:rPr lang="cs-CZ" sz="2800" i="1" dirty="0">
                <a:latin typeface="Times New Roman"/>
                <a:ea typeface="MS Mincho"/>
              </a:rPr>
              <a:t>(&lt; </a:t>
            </a:r>
            <a:r>
              <a:rPr lang="cs-CZ" sz="2800" i="1" dirty="0" err="1">
                <a:latin typeface="Times New Roman"/>
                <a:ea typeface="MS Mincho"/>
              </a:rPr>
              <a:t>lusikka</a:t>
            </a:r>
            <a:r>
              <a:rPr lang="cs-CZ" sz="2800" i="1" dirty="0" smtClean="0">
                <a:latin typeface="Times New Roman"/>
                <a:ea typeface="MS Mincho"/>
              </a:rPr>
              <a:t>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44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92D050"/>
                </a:solidFill>
              </a:rPr>
              <a:t>HEIKKO</a:t>
            </a:r>
            <a:r>
              <a:rPr lang="cs-CZ" dirty="0"/>
              <a:t> ASTE AVOTAVUN EDESSÄ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c)  on </a:t>
            </a:r>
            <a:r>
              <a:rPr lang="cs-CZ" sz="2800" dirty="0" err="1">
                <a:latin typeface="Times New Roman"/>
                <a:ea typeface="MS Mincho"/>
              </a:rPr>
              <a:t>tapauksia</a:t>
            </a:r>
            <a:r>
              <a:rPr lang="cs-CZ" sz="2800" dirty="0">
                <a:latin typeface="Times New Roman"/>
                <a:ea typeface="MS Mincho"/>
              </a:rPr>
              <a:t>, </a:t>
            </a:r>
            <a:r>
              <a:rPr lang="cs-CZ" sz="2800" dirty="0" err="1">
                <a:latin typeface="Times New Roman"/>
                <a:ea typeface="MS Mincho"/>
              </a:rPr>
              <a:t>jolloin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klusiilin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sisältävä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tavu</a:t>
            </a:r>
            <a:r>
              <a:rPr lang="cs-CZ" sz="2800" dirty="0">
                <a:latin typeface="Times New Roman"/>
                <a:ea typeface="MS Mincho"/>
              </a:rPr>
              <a:t> on </a:t>
            </a:r>
            <a:r>
              <a:rPr lang="cs-CZ" sz="2800" b="1" dirty="0" err="1">
                <a:latin typeface="Times New Roman"/>
                <a:ea typeface="MS Mincho"/>
              </a:rPr>
              <a:t>vuoroin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avonainen</a:t>
            </a:r>
            <a:r>
              <a:rPr lang="cs-CZ" sz="2800" b="1" dirty="0">
                <a:latin typeface="Times New Roman"/>
                <a:ea typeface="MS Mincho"/>
              </a:rPr>
              <a:t>, </a:t>
            </a:r>
            <a:r>
              <a:rPr lang="cs-CZ" sz="2800" b="1" dirty="0" err="1">
                <a:latin typeface="Times New Roman"/>
                <a:ea typeface="MS Mincho"/>
              </a:rPr>
              <a:t>vuoroin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umpinainen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seuraavan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tavun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rajalla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olevan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geminaattaklusiilin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astevaihtelun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takia</a:t>
            </a:r>
            <a:r>
              <a:rPr lang="cs-CZ" sz="2800" dirty="0" smtClean="0">
                <a:latin typeface="Times New Roman"/>
                <a:ea typeface="MS Mincho"/>
              </a:rPr>
              <a:t>: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</a:t>
            </a:r>
            <a:r>
              <a:rPr lang="cs-CZ" sz="2800" i="1" dirty="0" err="1">
                <a:latin typeface="Times New Roman"/>
                <a:ea typeface="MS Mincho"/>
              </a:rPr>
              <a:t>a</a:t>
            </a:r>
            <a:r>
              <a:rPr lang="cs-CZ" sz="2800" b="1" i="1" dirty="0" err="1">
                <a:latin typeface="Times New Roman"/>
                <a:ea typeface="MS Mincho"/>
              </a:rPr>
              <a:t>v</a:t>
            </a:r>
            <a:r>
              <a:rPr lang="cs-CZ" sz="2800" i="1" dirty="0" err="1">
                <a:latin typeface="Times New Roman"/>
                <a:ea typeface="MS Mincho"/>
              </a:rPr>
              <a:t>u</a:t>
            </a:r>
            <a:r>
              <a:rPr lang="cs-CZ" sz="2800" b="1" i="1" dirty="0" err="1">
                <a:latin typeface="Times New Roman"/>
                <a:ea typeface="MS Mincho"/>
              </a:rPr>
              <a:t>t</a:t>
            </a:r>
            <a:r>
              <a:rPr lang="cs-CZ" sz="2800" i="1" dirty="0" err="1">
                <a:latin typeface="Times New Roman"/>
                <a:ea typeface="MS Mincho"/>
              </a:rPr>
              <a:t>on</a:t>
            </a:r>
            <a:r>
              <a:rPr lang="cs-CZ" sz="2800" i="1" dirty="0">
                <a:latin typeface="Times New Roman"/>
                <a:ea typeface="MS Mincho"/>
              </a:rPr>
              <a:t>     :  </a:t>
            </a:r>
            <a:r>
              <a:rPr lang="cs-CZ" sz="2800" i="1" dirty="0" err="1">
                <a:latin typeface="Times New Roman"/>
                <a:ea typeface="MS Mincho"/>
              </a:rPr>
              <a:t>a</a:t>
            </a:r>
            <a:r>
              <a:rPr lang="cs-CZ" sz="2800" b="1" i="1" dirty="0" err="1">
                <a:latin typeface="Times New Roman"/>
                <a:ea typeface="MS Mincho"/>
              </a:rPr>
              <a:t>v</a:t>
            </a:r>
            <a:r>
              <a:rPr lang="cs-CZ" sz="2800" i="1" dirty="0" err="1">
                <a:latin typeface="Times New Roman"/>
                <a:ea typeface="MS Mincho"/>
              </a:rPr>
              <a:t>u</a:t>
            </a:r>
            <a:r>
              <a:rPr lang="cs-CZ" sz="2800" b="1" i="1" dirty="0" err="1">
                <a:latin typeface="Times New Roman"/>
                <a:ea typeface="MS Mincho"/>
              </a:rPr>
              <a:t>tt</a:t>
            </a:r>
            <a:r>
              <a:rPr lang="cs-CZ" sz="2800" i="1" dirty="0" err="1">
                <a:latin typeface="Times New Roman"/>
                <a:ea typeface="MS Mincho"/>
              </a:rPr>
              <a:t>oman</a:t>
            </a:r>
            <a:r>
              <a:rPr lang="cs-CZ" sz="2800" i="1" dirty="0">
                <a:latin typeface="Times New Roman"/>
                <a:ea typeface="MS Mincho"/>
              </a:rPr>
              <a:t>     : &lt; </a:t>
            </a:r>
            <a:r>
              <a:rPr lang="cs-CZ" sz="2800" i="1" dirty="0" err="1">
                <a:latin typeface="Times New Roman"/>
                <a:ea typeface="MS Mincho"/>
              </a:rPr>
              <a:t>a</a:t>
            </a:r>
            <a:r>
              <a:rPr lang="cs-CZ" sz="2800" b="1" i="1" dirty="0" err="1">
                <a:latin typeface="Times New Roman"/>
                <a:ea typeface="MS Mincho"/>
              </a:rPr>
              <a:t>p</a:t>
            </a:r>
            <a:r>
              <a:rPr lang="cs-CZ" sz="2800" i="1" dirty="0" err="1">
                <a:latin typeface="Times New Roman"/>
                <a:ea typeface="MS Mincho"/>
              </a:rPr>
              <a:t>u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</a:t>
            </a:r>
            <a:r>
              <a:rPr lang="cs-CZ" sz="2800" i="1" dirty="0" err="1">
                <a:latin typeface="Times New Roman"/>
                <a:ea typeface="MS Mincho"/>
              </a:rPr>
              <a:t>kuni</a:t>
            </a:r>
            <a:r>
              <a:rPr lang="cs-CZ" sz="2800" b="1" i="1" dirty="0" err="1">
                <a:latin typeface="Times New Roman"/>
                <a:ea typeface="MS Mincho"/>
              </a:rPr>
              <a:t>ng</a:t>
            </a:r>
            <a:r>
              <a:rPr lang="cs-CZ" sz="2800" i="1" dirty="0" err="1">
                <a:latin typeface="Times New Roman"/>
                <a:ea typeface="MS Mincho"/>
              </a:rPr>
              <a:t>a</a:t>
            </a:r>
            <a:r>
              <a:rPr lang="cs-CZ" sz="2800" b="1" i="1" dirty="0" err="1">
                <a:latin typeface="Times New Roman"/>
                <a:ea typeface="MS Mincho"/>
              </a:rPr>
              <a:t>t</a:t>
            </a:r>
            <a:r>
              <a:rPr lang="cs-CZ" sz="2800" i="1" dirty="0" err="1">
                <a:latin typeface="Times New Roman"/>
                <a:ea typeface="MS Mincho"/>
              </a:rPr>
              <a:t>ar</a:t>
            </a:r>
            <a:r>
              <a:rPr lang="cs-CZ" sz="2800" i="1" dirty="0">
                <a:latin typeface="Times New Roman"/>
                <a:ea typeface="MS Mincho"/>
              </a:rPr>
              <a:t> :  </a:t>
            </a:r>
            <a:r>
              <a:rPr lang="cs-CZ" sz="2800" i="1" dirty="0" err="1">
                <a:latin typeface="Times New Roman"/>
                <a:ea typeface="MS Mincho"/>
              </a:rPr>
              <a:t>kuni</a:t>
            </a:r>
            <a:r>
              <a:rPr lang="cs-CZ" sz="2800" b="1" i="1" dirty="0" err="1">
                <a:latin typeface="Times New Roman"/>
                <a:ea typeface="MS Mincho"/>
              </a:rPr>
              <a:t>ng</a:t>
            </a:r>
            <a:r>
              <a:rPr lang="cs-CZ" sz="2800" i="1" dirty="0" err="1">
                <a:latin typeface="Times New Roman"/>
                <a:ea typeface="MS Mincho"/>
              </a:rPr>
              <a:t>a</a:t>
            </a:r>
            <a:r>
              <a:rPr lang="cs-CZ" sz="2800" b="1" i="1" dirty="0" err="1">
                <a:latin typeface="Times New Roman"/>
                <a:ea typeface="MS Mincho"/>
              </a:rPr>
              <a:t>tt</a:t>
            </a:r>
            <a:r>
              <a:rPr lang="cs-CZ" sz="2800" i="1" dirty="0" err="1">
                <a:latin typeface="Times New Roman"/>
                <a:ea typeface="MS Mincho"/>
              </a:rPr>
              <a:t>aren</a:t>
            </a:r>
            <a:r>
              <a:rPr lang="cs-CZ" sz="2800" i="1" dirty="0">
                <a:latin typeface="Times New Roman"/>
                <a:ea typeface="MS Mincho"/>
              </a:rPr>
              <a:t> : &lt; </a:t>
            </a:r>
            <a:r>
              <a:rPr lang="cs-CZ" sz="2800" i="1" dirty="0" err="1">
                <a:latin typeface="Times New Roman"/>
                <a:ea typeface="MS Mincho"/>
              </a:rPr>
              <a:t>kuni</a:t>
            </a:r>
            <a:r>
              <a:rPr lang="cs-CZ" sz="2800" b="1" i="1" dirty="0" err="1">
                <a:latin typeface="Times New Roman"/>
                <a:ea typeface="MS Mincho"/>
              </a:rPr>
              <a:t>nk</a:t>
            </a:r>
            <a:r>
              <a:rPr lang="cs-CZ" sz="2800" i="1" dirty="0" err="1">
                <a:latin typeface="Times New Roman"/>
                <a:ea typeface="MS Mincho"/>
              </a:rPr>
              <a:t>aan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(</a:t>
            </a:r>
            <a:r>
              <a:rPr lang="cs-CZ" sz="2800" dirty="0" err="1">
                <a:latin typeface="Times New Roman"/>
                <a:ea typeface="MS Mincho"/>
              </a:rPr>
              <a:t>Avotavua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seuraava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konsonantti</a:t>
            </a:r>
            <a:r>
              <a:rPr lang="cs-CZ" sz="2800" dirty="0">
                <a:latin typeface="Times New Roman"/>
                <a:ea typeface="MS Mincho"/>
              </a:rPr>
              <a:t> on </a:t>
            </a:r>
            <a:r>
              <a:rPr lang="cs-CZ" sz="2800" dirty="0" err="1">
                <a:latin typeface="Times New Roman"/>
                <a:ea typeface="MS Mincho"/>
              </a:rPr>
              <a:t>alkuaan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ollut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ns</a:t>
            </a:r>
            <a:r>
              <a:rPr lang="cs-CZ" sz="2800" dirty="0">
                <a:latin typeface="Times New Roman"/>
                <a:ea typeface="MS Mincho"/>
              </a:rPr>
              <a:t>. </a:t>
            </a:r>
            <a:r>
              <a:rPr lang="cs-CZ" sz="2800" dirty="0" err="1">
                <a:latin typeface="Times New Roman"/>
                <a:ea typeface="MS Mincho"/>
              </a:rPr>
              <a:t>l</a:t>
            </a:r>
            <a:r>
              <a:rPr lang="cs-CZ" sz="2800" dirty="0" err="1" smtClean="0">
                <a:latin typeface="Times New Roman"/>
                <a:ea typeface="MS Mincho"/>
              </a:rPr>
              <a:t>yhytalkuinen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geminaatta</a:t>
            </a:r>
            <a:r>
              <a:rPr lang="cs-CZ" sz="2800" dirty="0">
                <a:latin typeface="Times New Roman"/>
                <a:ea typeface="MS Mincho"/>
              </a:rPr>
              <a:t>, </a:t>
            </a:r>
            <a:r>
              <a:rPr lang="cs-CZ" sz="2800" dirty="0" err="1">
                <a:latin typeface="Times New Roman"/>
                <a:ea typeface="MS Mincho"/>
              </a:rPr>
              <a:t>joka</a:t>
            </a:r>
            <a:r>
              <a:rPr lang="cs-CZ" sz="2800" dirty="0">
                <a:latin typeface="Times New Roman"/>
                <a:ea typeface="MS Mincho"/>
              </a:rPr>
              <a:t> on </a:t>
            </a:r>
            <a:r>
              <a:rPr lang="cs-CZ" sz="2800" dirty="0" err="1">
                <a:latin typeface="Times New Roman"/>
                <a:ea typeface="MS Mincho"/>
              </a:rPr>
              <a:t>sulkenut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tavun</a:t>
            </a:r>
            <a:r>
              <a:rPr lang="cs-CZ" sz="2800" dirty="0" smtClean="0">
                <a:latin typeface="Times New Roman"/>
                <a:ea typeface="MS Mincho"/>
              </a:rPr>
              <a:t>:  </a:t>
            </a:r>
            <a:r>
              <a:rPr lang="cs-CZ" sz="2800" i="1" dirty="0" err="1">
                <a:latin typeface="Times New Roman"/>
                <a:ea typeface="MS Mincho"/>
              </a:rPr>
              <a:t>avuton</a:t>
            </a:r>
            <a:r>
              <a:rPr lang="cs-CZ" sz="2800" i="1" dirty="0">
                <a:latin typeface="Times New Roman"/>
                <a:ea typeface="MS Mincho"/>
              </a:rPr>
              <a:t> &lt; *aβ</a:t>
            </a:r>
            <a:r>
              <a:rPr lang="cs-CZ" sz="2800" i="1" dirty="0" err="1">
                <a:latin typeface="Times New Roman"/>
                <a:ea typeface="MS Mincho"/>
              </a:rPr>
              <a:t>uťtoin</a:t>
            </a:r>
            <a:r>
              <a:rPr lang="cs-CZ" sz="2800" dirty="0">
                <a:latin typeface="Times New Roman"/>
                <a:ea typeface="MS Mincho"/>
              </a:rPr>
              <a:t>).</a:t>
            </a:r>
            <a:endParaRPr lang="cs-CZ" sz="28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65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 fontScale="90000"/>
          </a:bodyPr>
          <a:lstStyle/>
          <a:p>
            <a:r>
              <a:rPr lang="cs-CZ" dirty="0"/>
              <a:t>ASTEVAIHTELUN ULKOPUOLELLA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8147248" cy="5400600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1) </a:t>
            </a:r>
            <a:r>
              <a:rPr lang="cs-CZ" sz="2800" b="1" dirty="0" err="1">
                <a:latin typeface="Times New Roman"/>
                <a:ea typeface="MS Mincho"/>
              </a:rPr>
              <a:t>konsonanttiryhmä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i="1" dirty="0" err="1">
                <a:latin typeface="Times New Roman"/>
                <a:ea typeface="MS Mincho"/>
              </a:rPr>
              <a:t>hk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a) </a:t>
            </a:r>
            <a:r>
              <a:rPr lang="cs-CZ" sz="2800" dirty="0" err="1">
                <a:latin typeface="Times New Roman"/>
                <a:ea typeface="MS Mincho"/>
              </a:rPr>
              <a:t>aina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toisen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tavun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jälkeen</a:t>
            </a:r>
            <a:r>
              <a:rPr lang="cs-CZ" sz="2800" dirty="0" smtClean="0">
                <a:latin typeface="Times New Roman"/>
                <a:ea typeface="MS Mincho"/>
              </a:rPr>
              <a:t>: </a:t>
            </a:r>
            <a:r>
              <a:rPr lang="cs-CZ" sz="2800" i="1" dirty="0" err="1" smtClean="0">
                <a:latin typeface="Times New Roman"/>
                <a:ea typeface="MS Mincho"/>
              </a:rPr>
              <a:t>nuorehko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r>
              <a:rPr lang="cs-CZ" sz="2800" i="1" dirty="0">
                <a:latin typeface="Times New Roman"/>
                <a:ea typeface="MS Mincho"/>
              </a:rPr>
              <a:t>: </a:t>
            </a:r>
            <a:r>
              <a:rPr lang="cs-CZ" sz="2800" i="1" dirty="0" err="1">
                <a:latin typeface="Times New Roman"/>
                <a:ea typeface="MS Mincho"/>
              </a:rPr>
              <a:t>nuorehkon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b) </a:t>
            </a:r>
            <a:r>
              <a:rPr lang="cs-CZ" sz="2800" b="1" dirty="0" err="1">
                <a:latin typeface="Times New Roman"/>
                <a:ea typeface="MS Mincho"/>
              </a:rPr>
              <a:t>ensi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ja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toisen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tavun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rajalla</a:t>
            </a:r>
            <a:r>
              <a:rPr lang="cs-CZ" sz="2800" dirty="0">
                <a:latin typeface="Times New Roman"/>
                <a:ea typeface="MS Mincho"/>
              </a:rPr>
              <a:t>, </a:t>
            </a:r>
            <a:r>
              <a:rPr lang="cs-CZ" sz="2800" dirty="0" err="1">
                <a:latin typeface="Times New Roman"/>
                <a:ea typeface="MS Mincho"/>
              </a:rPr>
              <a:t>jos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vaihtelu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aiheuttaisi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paradigmojen</a:t>
            </a:r>
            <a:r>
              <a:rPr lang="cs-CZ" sz="2800" b="1" dirty="0" smtClean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sekaantumista</a:t>
            </a:r>
            <a:r>
              <a:rPr lang="cs-CZ" sz="2800" dirty="0" smtClean="0">
                <a:latin typeface="Times New Roman"/>
                <a:ea typeface="MS Mincho"/>
              </a:rPr>
              <a:t>: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</a:t>
            </a:r>
            <a:r>
              <a:rPr lang="cs-CZ" sz="2800" i="1" dirty="0" err="1">
                <a:latin typeface="Times New Roman"/>
                <a:ea typeface="MS Mincho"/>
              </a:rPr>
              <a:t>lahko</a:t>
            </a:r>
            <a:r>
              <a:rPr lang="cs-CZ" sz="2800" i="1" dirty="0">
                <a:latin typeface="Times New Roman"/>
                <a:ea typeface="MS Mincho"/>
              </a:rPr>
              <a:t>    : </a:t>
            </a:r>
            <a:r>
              <a:rPr lang="cs-CZ" sz="2800" i="1" dirty="0" err="1">
                <a:latin typeface="Times New Roman"/>
                <a:ea typeface="MS Mincho"/>
              </a:rPr>
              <a:t>lahkon</a:t>
            </a:r>
            <a:r>
              <a:rPr lang="cs-CZ" sz="2800" i="1" dirty="0">
                <a:latin typeface="Times New Roman"/>
                <a:ea typeface="MS Mincho"/>
              </a:rPr>
              <a:t>           vrt.   </a:t>
            </a:r>
            <a:r>
              <a:rPr lang="cs-CZ" sz="2800" i="1" dirty="0" err="1">
                <a:latin typeface="Times New Roman"/>
                <a:ea typeface="MS Mincho"/>
              </a:rPr>
              <a:t>laho</a:t>
            </a:r>
            <a:r>
              <a:rPr lang="cs-CZ" sz="2800" i="1" dirty="0">
                <a:latin typeface="Times New Roman"/>
                <a:ea typeface="MS Mincho"/>
              </a:rPr>
              <a:t>  : </a:t>
            </a:r>
            <a:r>
              <a:rPr lang="cs-CZ" sz="2800" i="1" dirty="0" err="1">
                <a:latin typeface="Times New Roman"/>
                <a:ea typeface="MS Mincho"/>
              </a:rPr>
              <a:t>lahon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</a:t>
            </a:r>
            <a:r>
              <a:rPr lang="cs-CZ" sz="2800" i="1" dirty="0" err="1">
                <a:latin typeface="Times New Roman"/>
                <a:ea typeface="MS Mincho"/>
              </a:rPr>
              <a:t>pahka</a:t>
            </a:r>
            <a:r>
              <a:rPr lang="cs-CZ" sz="2800" i="1" dirty="0">
                <a:latin typeface="Times New Roman"/>
                <a:ea typeface="MS Mincho"/>
              </a:rPr>
              <a:t>   : </a:t>
            </a:r>
            <a:r>
              <a:rPr lang="cs-CZ" sz="2800" i="1" dirty="0" err="1">
                <a:latin typeface="Times New Roman"/>
                <a:ea typeface="MS Mincho"/>
              </a:rPr>
              <a:t>pahkan</a:t>
            </a:r>
            <a:r>
              <a:rPr lang="cs-CZ" sz="2800" i="1" dirty="0">
                <a:latin typeface="Times New Roman"/>
                <a:ea typeface="MS Mincho"/>
              </a:rPr>
              <a:t>           vrt.  </a:t>
            </a:r>
            <a:r>
              <a:rPr lang="cs-CZ" sz="2800" i="1" dirty="0" err="1">
                <a:latin typeface="Times New Roman"/>
                <a:ea typeface="MS Mincho"/>
              </a:rPr>
              <a:t>paha</a:t>
            </a:r>
            <a:r>
              <a:rPr lang="cs-CZ" sz="2800" i="1" dirty="0">
                <a:latin typeface="Times New Roman"/>
                <a:ea typeface="MS Mincho"/>
              </a:rPr>
              <a:t>  : </a:t>
            </a:r>
            <a:r>
              <a:rPr lang="cs-CZ" sz="2800" i="1" dirty="0" err="1">
                <a:latin typeface="Times New Roman"/>
                <a:ea typeface="MS Mincho"/>
              </a:rPr>
              <a:t>pahan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</a:t>
            </a:r>
            <a:r>
              <a:rPr lang="cs-CZ" sz="2800" i="1" dirty="0" err="1">
                <a:latin typeface="Times New Roman"/>
                <a:ea typeface="MS Mincho"/>
              </a:rPr>
              <a:t>pihka</a:t>
            </a:r>
            <a:r>
              <a:rPr lang="cs-CZ" sz="2800" i="1" dirty="0">
                <a:latin typeface="Times New Roman"/>
                <a:ea typeface="MS Mincho"/>
              </a:rPr>
              <a:t>   : </a:t>
            </a:r>
            <a:r>
              <a:rPr lang="cs-CZ" sz="2800" i="1" dirty="0" err="1">
                <a:latin typeface="Times New Roman"/>
                <a:ea typeface="MS Mincho"/>
              </a:rPr>
              <a:t>pihkan</a:t>
            </a:r>
            <a:r>
              <a:rPr lang="cs-CZ" sz="2800" i="1" dirty="0">
                <a:latin typeface="Times New Roman"/>
                <a:ea typeface="MS Mincho"/>
              </a:rPr>
              <a:t>            vrt.   piha  : </a:t>
            </a:r>
            <a:r>
              <a:rPr lang="cs-CZ" sz="2800" i="1" dirty="0" err="1">
                <a:latin typeface="Times New Roman"/>
                <a:ea typeface="MS Mincho"/>
              </a:rPr>
              <a:t>pihan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</a:t>
            </a:r>
            <a:r>
              <a:rPr lang="cs-CZ" sz="2800" i="1" dirty="0" err="1">
                <a:latin typeface="Times New Roman"/>
                <a:ea typeface="MS Mincho"/>
              </a:rPr>
              <a:t>rahka</a:t>
            </a:r>
            <a:r>
              <a:rPr lang="cs-CZ" sz="2800" i="1" dirty="0">
                <a:latin typeface="Times New Roman"/>
                <a:ea typeface="MS Mincho"/>
              </a:rPr>
              <a:t>   : </a:t>
            </a:r>
            <a:r>
              <a:rPr lang="cs-CZ" sz="2800" i="1" dirty="0" err="1">
                <a:latin typeface="Times New Roman"/>
                <a:ea typeface="MS Mincho"/>
              </a:rPr>
              <a:t>rahkan</a:t>
            </a:r>
            <a:r>
              <a:rPr lang="cs-CZ" sz="2800" i="1" dirty="0">
                <a:latin typeface="Times New Roman"/>
                <a:ea typeface="MS Mincho"/>
              </a:rPr>
              <a:t>              vrt. </a:t>
            </a:r>
            <a:r>
              <a:rPr lang="cs-CZ" sz="2800" i="1" dirty="0" err="1">
                <a:latin typeface="Times New Roman"/>
                <a:ea typeface="MS Mincho"/>
              </a:rPr>
              <a:t>raha</a:t>
            </a:r>
            <a:r>
              <a:rPr lang="cs-CZ" sz="2800" i="1" dirty="0">
                <a:latin typeface="Times New Roman"/>
                <a:ea typeface="MS Mincho"/>
              </a:rPr>
              <a:t>  : </a:t>
            </a:r>
            <a:r>
              <a:rPr lang="cs-CZ" sz="2800" i="1" dirty="0" err="1">
                <a:latin typeface="Times New Roman"/>
                <a:ea typeface="MS Mincho"/>
              </a:rPr>
              <a:t>rahan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</a:t>
            </a:r>
            <a:r>
              <a:rPr lang="cs-CZ" sz="2800" b="1" dirty="0" err="1">
                <a:latin typeface="Times New Roman"/>
                <a:ea typeface="MS Mincho"/>
              </a:rPr>
              <a:t>joskus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muutenkin</a:t>
            </a:r>
            <a:r>
              <a:rPr lang="cs-CZ" sz="2800" dirty="0">
                <a:latin typeface="Times New Roman"/>
                <a:ea typeface="MS Mincho"/>
              </a:rPr>
              <a:t>  </a:t>
            </a:r>
            <a:r>
              <a:rPr lang="cs-CZ" sz="2800" i="1" dirty="0" err="1">
                <a:latin typeface="Times New Roman"/>
                <a:ea typeface="MS Mincho"/>
              </a:rPr>
              <a:t>keuhko</a:t>
            </a:r>
            <a:r>
              <a:rPr lang="cs-CZ" sz="2800" i="1" dirty="0">
                <a:latin typeface="Times New Roman"/>
                <a:ea typeface="MS Mincho"/>
              </a:rPr>
              <a:t>  : </a:t>
            </a:r>
            <a:r>
              <a:rPr lang="cs-CZ" sz="2800" i="1" dirty="0" err="1" smtClean="0">
                <a:latin typeface="Times New Roman"/>
                <a:ea typeface="MS Mincho"/>
              </a:rPr>
              <a:t>keuhkot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                   </a:t>
            </a:r>
            <a:r>
              <a:rPr lang="cs-CZ" sz="2800" i="1" dirty="0" err="1">
                <a:latin typeface="Times New Roman"/>
                <a:ea typeface="MS Mincho"/>
              </a:rPr>
              <a:t>haahka</a:t>
            </a:r>
            <a:r>
              <a:rPr lang="cs-CZ" sz="2800" i="1" dirty="0">
                <a:latin typeface="Times New Roman"/>
                <a:ea typeface="MS Mincho"/>
              </a:rPr>
              <a:t>  : </a:t>
            </a:r>
            <a:r>
              <a:rPr lang="cs-CZ" sz="2800" i="1" dirty="0" err="1">
                <a:latin typeface="Times New Roman"/>
                <a:ea typeface="MS Mincho"/>
              </a:rPr>
              <a:t>haahkat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                            V </a:t>
            </a:r>
            <a:r>
              <a:rPr lang="cs-CZ" sz="2800" i="1" dirty="0" err="1">
                <a:latin typeface="Times New Roman"/>
                <a:ea typeface="MS Mincho"/>
              </a:rPr>
              <a:t>leuhkia</a:t>
            </a:r>
            <a:r>
              <a:rPr lang="cs-CZ" sz="2800" i="1" dirty="0">
                <a:latin typeface="Times New Roman"/>
                <a:ea typeface="MS Mincho"/>
              </a:rPr>
              <a:t> : </a:t>
            </a:r>
            <a:r>
              <a:rPr lang="cs-CZ" sz="2800" i="1" dirty="0" err="1">
                <a:latin typeface="Times New Roman"/>
                <a:ea typeface="MS Mincho"/>
              </a:rPr>
              <a:t>leuhkit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</a:t>
            </a:r>
            <a:r>
              <a:rPr lang="cs-CZ" sz="2800" b="1" dirty="0" err="1">
                <a:latin typeface="Times New Roman"/>
                <a:ea typeface="MS Mincho"/>
              </a:rPr>
              <a:t>hk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vaihtelee</a:t>
            </a:r>
            <a:r>
              <a:rPr lang="cs-CZ" sz="2800" dirty="0">
                <a:latin typeface="Times New Roman"/>
                <a:ea typeface="MS Mincho"/>
              </a:rPr>
              <a:t>:     </a:t>
            </a:r>
            <a:r>
              <a:rPr lang="cs-CZ" sz="2800" i="1" dirty="0" err="1">
                <a:latin typeface="Times New Roman"/>
                <a:ea typeface="MS Mincho"/>
              </a:rPr>
              <a:t>pyyhkiä</a:t>
            </a:r>
            <a:r>
              <a:rPr lang="cs-CZ" sz="2800" i="1" dirty="0">
                <a:latin typeface="Times New Roman"/>
                <a:ea typeface="MS Mincho"/>
              </a:rPr>
              <a:t> : </a:t>
            </a:r>
            <a:r>
              <a:rPr lang="cs-CZ" sz="2800" i="1" dirty="0" err="1">
                <a:latin typeface="Times New Roman"/>
                <a:ea typeface="MS Mincho"/>
              </a:rPr>
              <a:t>pyyhin</a:t>
            </a:r>
            <a:r>
              <a:rPr lang="cs-CZ" sz="2800" i="1" dirty="0">
                <a:latin typeface="Times New Roman"/>
                <a:ea typeface="MS Mincho"/>
              </a:rPr>
              <a:t> - </a:t>
            </a:r>
            <a:r>
              <a:rPr lang="cs-CZ" sz="2800" i="1" dirty="0" err="1">
                <a:latin typeface="Times New Roman"/>
                <a:ea typeface="MS Mincho"/>
              </a:rPr>
              <a:t>pyyhkii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               </a:t>
            </a:r>
            <a:r>
              <a:rPr lang="cs-CZ" sz="2800" i="1" dirty="0" err="1">
                <a:latin typeface="Times New Roman"/>
                <a:ea typeface="MS Mincho"/>
              </a:rPr>
              <a:t>vihkiä</a:t>
            </a:r>
            <a:r>
              <a:rPr lang="cs-CZ" sz="2800" i="1" dirty="0">
                <a:latin typeface="Times New Roman"/>
                <a:ea typeface="MS Mincho"/>
              </a:rPr>
              <a:t>  : </a:t>
            </a:r>
            <a:r>
              <a:rPr lang="cs-CZ" sz="2800" i="1" dirty="0" err="1">
                <a:latin typeface="Times New Roman"/>
                <a:ea typeface="MS Mincho"/>
              </a:rPr>
              <a:t>vihin</a:t>
            </a:r>
            <a:r>
              <a:rPr lang="cs-CZ" sz="2800" i="1" dirty="0">
                <a:latin typeface="Times New Roman"/>
                <a:ea typeface="MS Mincho"/>
              </a:rPr>
              <a:t>   - </a:t>
            </a:r>
            <a:r>
              <a:rPr lang="cs-CZ" sz="2800" i="1" dirty="0" err="1">
                <a:latin typeface="Times New Roman"/>
                <a:ea typeface="MS Mincho"/>
              </a:rPr>
              <a:t>vihkii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              </a:t>
            </a:r>
            <a:r>
              <a:rPr lang="cs-CZ" sz="2800" i="1" dirty="0" err="1">
                <a:latin typeface="Times New Roman"/>
                <a:ea typeface="MS Mincho"/>
              </a:rPr>
              <a:t>nahka</a:t>
            </a:r>
            <a:r>
              <a:rPr lang="cs-CZ" sz="2800" i="1" dirty="0">
                <a:latin typeface="Times New Roman"/>
                <a:ea typeface="MS Mincho"/>
              </a:rPr>
              <a:t>   : </a:t>
            </a:r>
            <a:r>
              <a:rPr lang="cs-CZ" sz="2800" i="1" dirty="0" err="1">
                <a:latin typeface="Times New Roman"/>
                <a:ea typeface="MS Mincho"/>
              </a:rPr>
              <a:t>nahan</a:t>
            </a:r>
            <a:r>
              <a:rPr lang="cs-CZ" sz="2800" i="1" dirty="0">
                <a:latin typeface="Times New Roman"/>
                <a:ea typeface="MS Mincho"/>
              </a:rPr>
              <a:t>  - </a:t>
            </a:r>
            <a:r>
              <a:rPr lang="cs-CZ" sz="2800" i="1" dirty="0" err="1">
                <a:latin typeface="Times New Roman"/>
                <a:ea typeface="MS Mincho"/>
              </a:rPr>
              <a:t>nahkan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  </a:t>
            </a:r>
            <a:r>
              <a:rPr lang="cs-CZ" sz="2800" i="1" dirty="0" err="1">
                <a:latin typeface="Times New Roman"/>
                <a:ea typeface="MS Mincho"/>
              </a:rPr>
              <a:t>uhata</a:t>
            </a:r>
            <a:r>
              <a:rPr lang="cs-CZ" sz="2800" i="1" dirty="0">
                <a:latin typeface="Times New Roman"/>
                <a:ea typeface="MS Mincho"/>
              </a:rPr>
              <a:t> :  </a:t>
            </a:r>
            <a:r>
              <a:rPr lang="cs-CZ" sz="2800" i="1" dirty="0" err="1">
                <a:latin typeface="Times New Roman"/>
                <a:ea typeface="MS Mincho"/>
              </a:rPr>
              <a:t>uhka</a:t>
            </a:r>
            <a:r>
              <a:rPr lang="cs-CZ" sz="2800" i="1" dirty="0">
                <a:latin typeface="Times New Roman"/>
                <a:ea typeface="MS Mincho"/>
              </a:rPr>
              <a:t>    : </a:t>
            </a:r>
            <a:r>
              <a:rPr lang="cs-CZ" sz="2800" i="1" dirty="0" err="1">
                <a:latin typeface="Times New Roman"/>
                <a:ea typeface="MS Mincho"/>
              </a:rPr>
              <a:t>uhan</a:t>
            </a:r>
            <a:r>
              <a:rPr lang="cs-CZ" sz="2800" i="1" dirty="0">
                <a:latin typeface="Times New Roman"/>
                <a:ea typeface="MS Mincho"/>
              </a:rPr>
              <a:t>    - </a:t>
            </a:r>
            <a:r>
              <a:rPr lang="cs-CZ" sz="2800" i="1" dirty="0" err="1">
                <a:latin typeface="Times New Roman"/>
                <a:ea typeface="MS Mincho"/>
              </a:rPr>
              <a:t>uhkan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               </a:t>
            </a:r>
            <a:r>
              <a:rPr lang="cs-CZ" sz="2800" i="1" dirty="0" err="1">
                <a:latin typeface="Times New Roman"/>
                <a:ea typeface="MS Mincho"/>
              </a:rPr>
              <a:t>vihko</a:t>
            </a:r>
            <a:r>
              <a:rPr lang="cs-CZ" sz="2800" i="1" dirty="0">
                <a:latin typeface="Times New Roman"/>
                <a:ea typeface="MS Mincho"/>
              </a:rPr>
              <a:t>   : </a:t>
            </a:r>
            <a:r>
              <a:rPr lang="cs-CZ" sz="2800" i="1" dirty="0" err="1">
                <a:latin typeface="Times New Roman"/>
                <a:ea typeface="MS Mincho"/>
              </a:rPr>
              <a:t>vihon</a:t>
            </a:r>
            <a:r>
              <a:rPr lang="cs-CZ" sz="2800" i="1" dirty="0">
                <a:latin typeface="Times New Roman"/>
                <a:ea typeface="MS Mincho"/>
              </a:rPr>
              <a:t>  - </a:t>
            </a:r>
            <a:r>
              <a:rPr lang="cs-CZ" sz="2800" i="1" dirty="0" err="1">
                <a:latin typeface="Times New Roman"/>
                <a:ea typeface="MS Mincho"/>
              </a:rPr>
              <a:t>vihkon</a:t>
            </a:r>
            <a:endParaRPr lang="cs-CZ" sz="28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812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ASTEVAIHTELUN ULKOPUOLELLA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2) </a:t>
            </a:r>
            <a:r>
              <a:rPr lang="cs-CZ" sz="2800" dirty="0" err="1">
                <a:latin typeface="Times New Roman"/>
                <a:ea typeface="MS Mincho"/>
              </a:rPr>
              <a:t>Eräät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henkilönimet</a:t>
            </a:r>
            <a:r>
              <a:rPr lang="cs-CZ" sz="2800" dirty="0">
                <a:latin typeface="Times New Roman"/>
                <a:ea typeface="MS Mincho"/>
              </a:rPr>
              <a:t>, </a:t>
            </a:r>
            <a:r>
              <a:rPr lang="cs-CZ" sz="2800" dirty="0" err="1">
                <a:latin typeface="Times New Roman"/>
                <a:ea typeface="MS Mincho"/>
              </a:rPr>
              <a:t>varsinkin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etunimet</a:t>
            </a:r>
            <a:r>
              <a:rPr lang="cs-CZ" sz="2800" dirty="0">
                <a:latin typeface="Times New Roman"/>
                <a:ea typeface="MS Mincho"/>
              </a:rPr>
              <a:t>: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</a:t>
            </a:r>
            <a:r>
              <a:rPr lang="cs-CZ" sz="2800" i="1" dirty="0" err="1">
                <a:latin typeface="Times New Roman"/>
                <a:ea typeface="MS Mincho"/>
              </a:rPr>
              <a:t>Kauko</a:t>
            </a:r>
            <a:r>
              <a:rPr lang="cs-CZ" sz="2800" i="1" dirty="0">
                <a:latin typeface="Times New Roman"/>
                <a:ea typeface="MS Mincho"/>
              </a:rPr>
              <a:t>    : </a:t>
            </a:r>
            <a:r>
              <a:rPr lang="cs-CZ" sz="2800" i="1" dirty="0" err="1">
                <a:latin typeface="Times New Roman"/>
                <a:ea typeface="MS Mincho"/>
              </a:rPr>
              <a:t>Kaukon</a:t>
            </a:r>
            <a:r>
              <a:rPr lang="cs-CZ" sz="2800" i="1" dirty="0">
                <a:latin typeface="Times New Roman"/>
                <a:ea typeface="MS Mincho"/>
              </a:rPr>
              <a:t>          </a:t>
            </a:r>
            <a:r>
              <a:rPr lang="cs-CZ" sz="2800" i="1" dirty="0" err="1">
                <a:latin typeface="Times New Roman"/>
                <a:ea typeface="MS Mincho"/>
              </a:rPr>
              <a:t>Taito</a:t>
            </a:r>
            <a:r>
              <a:rPr lang="cs-CZ" sz="2800" i="1" dirty="0">
                <a:latin typeface="Times New Roman"/>
                <a:ea typeface="MS Mincho"/>
              </a:rPr>
              <a:t>  : </a:t>
            </a:r>
            <a:r>
              <a:rPr lang="cs-CZ" sz="2800" i="1" dirty="0" err="1">
                <a:latin typeface="Times New Roman"/>
                <a:ea typeface="MS Mincho"/>
              </a:rPr>
              <a:t>Taiton</a:t>
            </a:r>
            <a:endParaRPr lang="cs-CZ" sz="3200" dirty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</a:t>
            </a:r>
            <a:r>
              <a:rPr lang="cs-CZ" sz="2800" i="1" dirty="0" err="1">
                <a:latin typeface="Times New Roman"/>
                <a:ea typeface="MS Mincho"/>
              </a:rPr>
              <a:t>Jouko</a:t>
            </a:r>
            <a:r>
              <a:rPr lang="cs-CZ" sz="2800" i="1" dirty="0">
                <a:latin typeface="Times New Roman"/>
                <a:ea typeface="MS Mincho"/>
              </a:rPr>
              <a:t>     : </a:t>
            </a:r>
            <a:r>
              <a:rPr lang="cs-CZ" sz="2800" i="1" dirty="0" err="1">
                <a:latin typeface="Times New Roman"/>
                <a:ea typeface="MS Mincho"/>
              </a:rPr>
              <a:t>Joukolla</a:t>
            </a:r>
            <a:r>
              <a:rPr lang="cs-CZ" sz="2800" i="1" dirty="0">
                <a:latin typeface="Times New Roman"/>
                <a:ea typeface="MS Mincho"/>
              </a:rPr>
              <a:t>         </a:t>
            </a:r>
            <a:r>
              <a:rPr lang="cs-CZ" sz="2800" i="1" dirty="0" err="1">
                <a:latin typeface="Times New Roman"/>
                <a:ea typeface="MS Mincho"/>
              </a:rPr>
              <a:t>Eetu</a:t>
            </a:r>
            <a:r>
              <a:rPr lang="cs-CZ" sz="2800" i="1" dirty="0">
                <a:latin typeface="Times New Roman"/>
                <a:ea typeface="MS Mincho"/>
              </a:rPr>
              <a:t>   : </a:t>
            </a:r>
            <a:r>
              <a:rPr lang="cs-CZ" sz="2800" i="1" dirty="0" err="1">
                <a:latin typeface="Times New Roman"/>
                <a:ea typeface="MS Mincho"/>
              </a:rPr>
              <a:t>Eetulle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</a:t>
            </a:r>
            <a:r>
              <a:rPr lang="cs-CZ" sz="2800" i="1" dirty="0" err="1">
                <a:latin typeface="Times New Roman"/>
                <a:ea typeface="MS Mincho"/>
              </a:rPr>
              <a:t>Helka</a:t>
            </a:r>
            <a:r>
              <a:rPr lang="cs-CZ" sz="2800" i="1" dirty="0">
                <a:latin typeface="Times New Roman"/>
                <a:ea typeface="MS Mincho"/>
              </a:rPr>
              <a:t>     : </a:t>
            </a:r>
            <a:r>
              <a:rPr lang="cs-CZ" sz="2800" i="1" dirty="0" err="1">
                <a:latin typeface="Times New Roman"/>
                <a:ea typeface="MS Mincho"/>
              </a:rPr>
              <a:t>Helkan</a:t>
            </a:r>
            <a:r>
              <a:rPr lang="cs-CZ" sz="2800" i="1" dirty="0">
                <a:latin typeface="Times New Roman"/>
                <a:ea typeface="MS Mincho"/>
              </a:rPr>
              <a:t>           </a:t>
            </a:r>
            <a:r>
              <a:rPr lang="cs-CZ" sz="2800" i="1" dirty="0" err="1">
                <a:latin typeface="Times New Roman"/>
                <a:ea typeface="MS Mincho"/>
              </a:rPr>
              <a:t>Heta</a:t>
            </a:r>
            <a:r>
              <a:rPr lang="cs-CZ" sz="2800" i="1" dirty="0">
                <a:latin typeface="Times New Roman"/>
                <a:ea typeface="MS Mincho"/>
              </a:rPr>
              <a:t>   : </a:t>
            </a:r>
            <a:r>
              <a:rPr lang="cs-CZ" sz="2800" i="1" dirty="0" err="1">
                <a:latin typeface="Times New Roman"/>
                <a:ea typeface="MS Mincho"/>
              </a:rPr>
              <a:t>Hetalla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</a:t>
            </a:r>
            <a:r>
              <a:rPr lang="cs-CZ" sz="2800" i="1" dirty="0" err="1">
                <a:latin typeface="Times New Roman"/>
                <a:ea typeface="MS Mincho"/>
              </a:rPr>
              <a:t>Tupunen</a:t>
            </a:r>
            <a:r>
              <a:rPr lang="cs-CZ" sz="2800" i="1" dirty="0">
                <a:latin typeface="Times New Roman"/>
                <a:ea typeface="MS Mincho"/>
              </a:rPr>
              <a:t> : </a:t>
            </a:r>
            <a:r>
              <a:rPr lang="cs-CZ" sz="2800" i="1" dirty="0" err="1">
                <a:latin typeface="Times New Roman"/>
                <a:ea typeface="MS Mincho"/>
              </a:rPr>
              <a:t>Tupusta</a:t>
            </a:r>
            <a:r>
              <a:rPr lang="cs-CZ" sz="2800" i="1" dirty="0">
                <a:latin typeface="Times New Roman"/>
                <a:ea typeface="MS Mincho"/>
              </a:rPr>
              <a:t>         Alpo   : </a:t>
            </a:r>
            <a:r>
              <a:rPr lang="cs-CZ" sz="2800" i="1" dirty="0" err="1">
                <a:latin typeface="Times New Roman"/>
                <a:ea typeface="MS Mincho"/>
              </a:rPr>
              <a:t>Alpon</a:t>
            </a:r>
            <a:r>
              <a:rPr lang="cs-CZ" sz="2800" i="1" dirty="0">
                <a:latin typeface="Times New Roman"/>
                <a:ea typeface="MS Mincho"/>
              </a:rPr>
              <a:t>       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Rapo      : </a:t>
            </a:r>
            <a:r>
              <a:rPr lang="cs-CZ" sz="2800" i="1" dirty="0" err="1">
                <a:latin typeface="Times New Roman"/>
                <a:ea typeface="MS Mincho"/>
              </a:rPr>
              <a:t>Rapolla</a:t>
            </a:r>
            <a:r>
              <a:rPr lang="cs-CZ" sz="2800" i="1" dirty="0">
                <a:latin typeface="Times New Roman"/>
                <a:ea typeface="MS Mincho"/>
              </a:rPr>
              <a:t>          </a:t>
            </a:r>
            <a:r>
              <a:rPr lang="cs-CZ" sz="2800" i="1" dirty="0" err="1">
                <a:latin typeface="Times New Roman"/>
                <a:ea typeface="MS Mincho"/>
              </a:rPr>
              <a:t>Sirpa</a:t>
            </a:r>
            <a:r>
              <a:rPr lang="cs-CZ" sz="2800" i="1" dirty="0">
                <a:latin typeface="Times New Roman"/>
                <a:ea typeface="MS Mincho"/>
              </a:rPr>
              <a:t>  : </a:t>
            </a:r>
            <a:r>
              <a:rPr lang="cs-CZ" sz="2800" i="1" dirty="0" err="1" smtClean="0">
                <a:latin typeface="Times New Roman"/>
                <a:ea typeface="MS Mincho"/>
              </a:rPr>
              <a:t>Sirpalla</a:t>
            </a:r>
            <a:endParaRPr lang="cs-CZ" sz="2800" i="1" dirty="0" smtClean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3) </a:t>
            </a:r>
            <a:r>
              <a:rPr lang="cs-CZ" sz="2800" b="1" dirty="0" err="1">
                <a:latin typeface="Times New Roman"/>
                <a:ea typeface="MS Mincho"/>
              </a:rPr>
              <a:t>Eräät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adverbit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ja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muutkin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sanat</a:t>
            </a:r>
            <a:r>
              <a:rPr lang="cs-CZ" sz="2800" dirty="0">
                <a:latin typeface="Times New Roman"/>
                <a:ea typeface="MS Mincho"/>
              </a:rPr>
              <a:t>: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</a:t>
            </a:r>
            <a:r>
              <a:rPr lang="cs-CZ" sz="2800" i="1" dirty="0" err="1">
                <a:latin typeface="Times New Roman"/>
                <a:ea typeface="MS Mincho"/>
              </a:rPr>
              <a:t>pikemmin</a:t>
            </a:r>
            <a:r>
              <a:rPr lang="cs-CZ" sz="2800" i="1" dirty="0">
                <a:latin typeface="Times New Roman"/>
                <a:ea typeface="MS Mincho"/>
              </a:rPr>
              <a:t>    </a:t>
            </a:r>
            <a:r>
              <a:rPr lang="cs-CZ" sz="2800" i="1" dirty="0" err="1">
                <a:latin typeface="Times New Roman"/>
                <a:ea typeface="MS Mincho"/>
              </a:rPr>
              <a:t>rapakko</a:t>
            </a:r>
            <a:r>
              <a:rPr lang="cs-CZ" sz="2800" i="1" dirty="0">
                <a:latin typeface="Times New Roman"/>
                <a:ea typeface="MS Mincho"/>
              </a:rPr>
              <a:t>      </a:t>
            </a:r>
            <a:r>
              <a:rPr lang="cs-CZ" sz="2800" i="1" dirty="0" err="1">
                <a:latin typeface="Times New Roman"/>
                <a:ea typeface="MS Mincho"/>
              </a:rPr>
              <a:t>sekoittaa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</a:t>
            </a:r>
            <a:r>
              <a:rPr lang="cs-CZ" sz="2800" i="1" dirty="0" err="1">
                <a:latin typeface="Times New Roman"/>
                <a:ea typeface="MS Mincho"/>
              </a:rPr>
              <a:t>likellä</a:t>
            </a:r>
            <a:r>
              <a:rPr lang="cs-CZ" sz="2800" i="1" dirty="0">
                <a:latin typeface="Times New Roman"/>
                <a:ea typeface="MS Mincho"/>
              </a:rPr>
              <a:t>          </a:t>
            </a:r>
            <a:r>
              <a:rPr lang="cs-CZ" sz="2800" i="1" dirty="0" err="1">
                <a:latin typeface="Times New Roman"/>
                <a:ea typeface="MS Mincho"/>
              </a:rPr>
              <a:t>tykö</a:t>
            </a:r>
            <a:r>
              <a:rPr lang="cs-CZ" sz="2800" i="1" dirty="0">
                <a:latin typeface="Times New Roman"/>
                <a:ea typeface="MS Mincho"/>
              </a:rPr>
              <a:t>            </a:t>
            </a:r>
            <a:r>
              <a:rPr lang="cs-CZ" sz="2800" i="1" dirty="0" err="1">
                <a:latin typeface="Times New Roman"/>
                <a:ea typeface="MS Mincho"/>
              </a:rPr>
              <a:t>takimmainen</a:t>
            </a:r>
            <a:r>
              <a:rPr lang="cs-CZ" sz="2800" i="1" dirty="0">
                <a:latin typeface="Times New Roman"/>
                <a:ea typeface="MS Mincho"/>
              </a:rPr>
              <a:t>    </a:t>
            </a:r>
            <a:endParaRPr lang="cs-CZ" sz="28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735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ASTEVAIHTELUN ULKOPUOLELLA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4) </a:t>
            </a:r>
            <a:r>
              <a:rPr lang="cs-CZ" sz="2800" b="1" dirty="0" err="1">
                <a:latin typeface="Times New Roman"/>
                <a:ea typeface="MS Mincho"/>
              </a:rPr>
              <a:t>Nuoret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lainasanat</a:t>
            </a:r>
            <a:r>
              <a:rPr lang="cs-CZ" sz="2800" b="1" dirty="0">
                <a:latin typeface="Times New Roman"/>
                <a:ea typeface="MS Mincho"/>
              </a:rPr>
              <a:t>, </a:t>
            </a:r>
            <a:r>
              <a:rPr lang="cs-CZ" sz="2800" b="1" dirty="0" err="1">
                <a:latin typeface="Times New Roman"/>
                <a:ea typeface="MS Mincho"/>
              </a:rPr>
              <a:t>slangin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ja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hoivakielen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sanat</a:t>
            </a:r>
            <a:r>
              <a:rPr lang="cs-CZ" sz="2800" dirty="0">
                <a:latin typeface="Times New Roman"/>
                <a:ea typeface="MS Mincho"/>
              </a:rPr>
              <a:t>: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smtClean="0">
                <a:latin typeface="Times New Roman"/>
                <a:ea typeface="MS Mincho"/>
              </a:rPr>
              <a:t>auto    </a:t>
            </a:r>
            <a:r>
              <a:rPr lang="cs-CZ" sz="2800" i="1" dirty="0">
                <a:latin typeface="Times New Roman"/>
                <a:ea typeface="MS Mincho"/>
              </a:rPr>
              <a:t>: </a:t>
            </a:r>
            <a:r>
              <a:rPr lang="cs-CZ" sz="2800" i="1" dirty="0" err="1">
                <a:latin typeface="Times New Roman"/>
                <a:ea typeface="MS Mincho"/>
              </a:rPr>
              <a:t>autossa</a:t>
            </a:r>
            <a:r>
              <a:rPr lang="cs-CZ" sz="2800" i="1" dirty="0">
                <a:latin typeface="Times New Roman"/>
                <a:ea typeface="MS Mincho"/>
              </a:rPr>
              <a:t>       </a:t>
            </a:r>
            <a:endParaRPr lang="cs-CZ" sz="2800" i="1" dirty="0" smtClean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smtClean="0">
                <a:latin typeface="Times New Roman"/>
                <a:ea typeface="MS Mincho"/>
              </a:rPr>
              <a:t>ope   </a:t>
            </a:r>
            <a:r>
              <a:rPr lang="cs-CZ" sz="2800" i="1" dirty="0">
                <a:latin typeface="Times New Roman"/>
                <a:ea typeface="MS Mincho"/>
              </a:rPr>
              <a:t>: </a:t>
            </a:r>
            <a:r>
              <a:rPr lang="cs-CZ" sz="2800" i="1" dirty="0" err="1" smtClean="0">
                <a:latin typeface="Times New Roman"/>
                <a:ea typeface="MS Mincho"/>
              </a:rPr>
              <a:t>opella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err="1" smtClean="0">
                <a:latin typeface="Times New Roman"/>
                <a:ea typeface="MS Mincho"/>
              </a:rPr>
              <a:t>paraati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r>
              <a:rPr lang="cs-CZ" sz="2800" i="1" dirty="0">
                <a:latin typeface="Times New Roman"/>
                <a:ea typeface="MS Mincho"/>
              </a:rPr>
              <a:t>: </a:t>
            </a:r>
            <a:r>
              <a:rPr lang="cs-CZ" sz="2800" i="1" dirty="0" err="1">
                <a:latin typeface="Times New Roman"/>
                <a:ea typeface="MS Mincho"/>
              </a:rPr>
              <a:t>paraatin</a:t>
            </a:r>
            <a:r>
              <a:rPr lang="cs-CZ" sz="2800" i="1" dirty="0">
                <a:latin typeface="Times New Roman"/>
                <a:ea typeface="MS Mincho"/>
              </a:rPr>
              <a:t>     </a:t>
            </a:r>
            <a:endParaRPr lang="cs-CZ" sz="2800" i="1" dirty="0" smtClean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err="1" smtClean="0">
                <a:latin typeface="Times New Roman"/>
                <a:ea typeface="MS Mincho"/>
              </a:rPr>
              <a:t>mopo</a:t>
            </a:r>
            <a:r>
              <a:rPr lang="cs-CZ" sz="2800" i="1" dirty="0" smtClean="0">
                <a:latin typeface="Times New Roman"/>
                <a:ea typeface="MS Mincho"/>
              </a:rPr>
              <a:t>  </a:t>
            </a:r>
            <a:r>
              <a:rPr lang="cs-CZ" sz="2800" i="1" dirty="0">
                <a:latin typeface="Times New Roman"/>
                <a:ea typeface="MS Mincho"/>
              </a:rPr>
              <a:t>: </a:t>
            </a:r>
            <a:r>
              <a:rPr lang="cs-CZ" sz="2800" i="1" dirty="0" err="1">
                <a:latin typeface="Times New Roman"/>
                <a:ea typeface="MS Mincho"/>
              </a:rPr>
              <a:t>mopon</a:t>
            </a:r>
            <a:r>
              <a:rPr lang="cs-CZ" sz="2800" i="1" dirty="0">
                <a:latin typeface="Times New Roman"/>
                <a:ea typeface="MS Mincho"/>
              </a:rPr>
              <a:t>    </a:t>
            </a:r>
            <a:endParaRPr lang="cs-CZ" sz="2800" i="1" dirty="0" smtClean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err="1" smtClean="0">
                <a:latin typeface="Times New Roman"/>
                <a:ea typeface="MS Mincho"/>
              </a:rPr>
              <a:t>mörkö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r>
              <a:rPr lang="cs-CZ" sz="2800" i="1" dirty="0">
                <a:latin typeface="Times New Roman"/>
                <a:ea typeface="MS Mincho"/>
              </a:rPr>
              <a:t>: </a:t>
            </a:r>
            <a:r>
              <a:rPr lang="cs-CZ" sz="2800" i="1" dirty="0" err="1">
                <a:latin typeface="Times New Roman"/>
                <a:ea typeface="MS Mincho"/>
              </a:rPr>
              <a:t>mörköllä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err="1" smtClean="0">
                <a:latin typeface="Times New Roman"/>
                <a:ea typeface="MS Mincho"/>
              </a:rPr>
              <a:t>kaarti</a:t>
            </a:r>
            <a:r>
              <a:rPr lang="cs-CZ" sz="2800" i="1" dirty="0" smtClean="0">
                <a:latin typeface="Times New Roman"/>
                <a:ea typeface="MS Mincho"/>
              </a:rPr>
              <a:t>  </a:t>
            </a:r>
            <a:r>
              <a:rPr lang="cs-CZ" sz="2800" i="1" dirty="0">
                <a:latin typeface="Times New Roman"/>
                <a:ea typeface="MS Mincho"/>
              </a:rPr>
              <a:t>: </a:t>
            </a:r>
            <a:r>
              <a:rPr lang="cs-CZ" sz="2800" i="1" dirty="0" err="1">
                <a:latin typeface="Times New Roman"/>
                <a:ea typeface="MS Mincho"/>
              </a:rPr>
              <a:t>kaartin</a:t>
            </a:r>
            <a:r>
              <a:rPr lang="cs-CZ" sz="2800" i="1" dirty="0">
                <a:latin typeface="Times New Roman"/>
                <a:ea typeface="MS Mincho"/>
              </a:rPr>
              <a:t>        </a:t>
            </a:r>
            <a:endParaRPr lang="cs-CZ" sz="2800" i="1" dirty="0" smtClean="0">
              <a:latin typeface="Times New Roman"/>
              <a:ea typeface="MS Mincho"/>
            </a:endParaRPr>
          </a:p>
          <a:p>
            <a:pPr marL="0" indent="0">
              <a:buNone/>
            </a:pPr>
            <a:r>
              <a:rPr lang="cs-CZ" sz="2800" i="1" dirty="0" err="1">
                <a:latin typeface="Times New Roman"/>
                <a:ea typeface="MS Mincho"/>
              </a:rPr>
              <a:t>rööki</a:t>
            </a:r>
            <a:r>
              <a:rPr lang="cs-CZ" sz="2800" i="1" dirty="0">
                <a:latin typeface="Times New Roman"/>
                <a:ea typeface="MS Mincho"/>
              </a:rPr>
              <a:t> : </a:t>
            </a:r>
            <a:r>
              <a:rPr lang="cs-CZ" sz="2800" i="1" dirty="0" err="1" smtClean="0">
                <a:latin typeface="Times New Roman"/>
                <a:ea typeface="MS Mincho"/>
              </a:rPr>
              <a:t>röökin</a:t>
            </a:r>
            <a:endParaRPr lang="cs-CZ" sz="2800" i="1" dirty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err="1" smtClean="0">
                <a:latin typeface="Times New Roman"/>
                <a:ea typeface="MS Mincho"/>
              </a:rPr>
              <a:t>muki</a:t>
            </a:r>
            <a:r>
              <a:rPr lang="cs-CZ" sz="2800" i="1" dirty="0" smtClean="0">
                <a:latin typeface="Times New Roman"/>
                <a:ea typeface="MS Mincho"/>
              </a:rPr>
              <a:t>    </a:t>
            </a:r>
            <a:r>
              <a:rPr lang="cs-CZ" sz="2800" i="1" dirty="0">
                <a:latin typeface="Times New Roman"/>
                <a:ea typeface="MS Mincho"/>
              </a:rPr>
              <a:t>: </a:t>
            </a:r>
            <a:r>
              <a:rPr lang="cs-CZ" sz="2800" i="1" dirty="0" err="1">
                <a:latin typeface="Times New Roman"/>
                <a:ea typeface="MS Mincho"/>
              </a:rPr>
              <a:t>mukissa</a:t>
            </a:r>
            <a:r>
              <a:rPr lang="cs-CZ" sz="2800" i="1" dirty="0">
                <a:latin typeface="Times New Roman"/>
                <a:ea typeface="MS Mincho"/>
              </a:rPr>
              <a:t>     </a:t>
            </a:r>
            <a:endParaRPr lang="cs-CZ" sz="2800" i="1" dirty="0" smtClean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err="1" smtClean="0">
                <a:latin typeface="Times New Roman"/>
                <a:ea typeface="MS Mincho"/>
              </a:rPr>
              <a:t>peti</a:t>
            </a:r>
            <a:r>
              <a:rPr lang="cs-CZ" sz="2800" i="1" dirty="0" smtClean="0">
                <a:latin typeface="Times New Roman"/>
                <a:ea typeface="MS Mincho"/>
              </a:rPr>
              <a:t>  </a:t>
            </a:r>
            <a:r>
              <a:rPr lang="cs-CZ" sz="2800" i="1" dirty="0">
                <a:latin typeface="Times New Roman"/>
                <a:ea typeface="MS Mincho"/>
              </a:rPr>
              <a:t>: </a:t>
            </a:r>
            <a:r>
              <a:rPr lang="cs-CZ" sz="2800" i="1" dirty="0" err="1" smtClean="0">
                <a:latin typeface="Times New Roman"/>
                <a:ea typeface="MS Mincho"/>
              </a:rPr>
              <a:t>petissä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MYÖS! </a:t>
            </a:r>
            <a:r>
              <a:rPr lang="cs-CZ" sz="2800" i="1" dirty="0" err="1">
                <a:latin typeface="Times New Roman"/>
                <a:ea typeface="MS Mincho"/>
              </a:rPr>
              <a:t>Stokkalla</a:t>
            </a:r>
            <a:r>
              <a:rPr lang="cs-CZ" sz="2800" dirty="0">
                <a:latin typeface="Times New Roman"/>
                <a:ea typeface="MS Mincho"/>
              </a:rPr>
              <a:t>   </a:t>
            </a:r>
            <a:endParaRPr lang="cs-CZ" sz="28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492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SUFFIKSAALINEN ASTEVAIHTELU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340768"/>
            <a:ext cx="7931224" cy="5184576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b="1" dirty="0" err="1">
                <a:latin typeface="Times New Roman"/>
                <a:ea typeface="MS Mincho"/>
              </a:rPr>
              <a:t>painollisen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tavun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vokaalin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jäljessä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solidFill>
                  <a:srgbClr val="FF0000"/>
                </a:solidFill>
                <a:latin typeface="Times New Roman"/>
                <a:ea typeface="MS Mincho"/>
              </a:rPr>
              <a:t>vahva</a:t>
            </a:r>
            <a:r>
              <a:rPr lang="cs-CZ" sz="2800" b="1" dirty="0">
                <a:solidFill>
                  <a:srgbClr val="FF0000"/>
                </a:solidFill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aste</a:t>
            </a:r>
            <a:endParaRPr lang="cs-CZ" sz="2800" b="1" dirty="0" smtClean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 err="1" smtClean="0">
                <a:latin typeface="Times New Roman"/>
                <a:ea typeface="MS Mincho"/>
              </a:rPr>
              <a:t>painottoman</a:t>
            </a:r>
            <a:r>
              <a:rPr lang="cs-CZ" sz="2800" b="1" dirty="0" smtClean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tavun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vokaalin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jäljessä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solidFill>
                  <a:srgbClr val="92D050"/>
                </a:solidFill>
                <a:latin typeface="Times New Roman"/>
                <a:ea typeface="MS Mincho"/>
              </a:rPr>
              <a:t>heikko</a:t>
            </a:r>
            <a:r>
              <a:rPr lang="cs-CZ" sz="2800" b="1" dirty="0">
                <a:solidFill>
                  <a:srgbClr val="92D050"/>
                </a:solidFill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aste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>
                <a:latin typeface="Times New Roman"/>
                <a:ea typeface="MS Mincho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err="1">
                <a:latin typeface="Times New Roman"/>
                <a:ea typeface="MS Mincho"/>
              </a:rPr>
              <a:t>Nykysuomen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suffiksaalisen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astevaihtelun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selvin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tapaus</a:t>
            </a:r>
            <a:r>
              <a:rPr lang="cs-CZ" sz="2800" dirty="0">
                <a:latin typeface="Times New Roman"/>
                <a:ea typeface="MS Mincho"/>
              </a:rPr>
              <a:t>: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p</a:t>
            </a:r>
            <a:r>
              <a:rPr lang="cs-CZ" sz="2800" b="1" dirty="0" err="1" smtClean="0">
                <a:latin typeface="Times New Roman"/>
                <a:ea typeface="MS Mincho"/>
              </a:rPr>
              <a:t>artitiivin</a:t>
            </a:r>
            <a:r>
              <a:rPr lang="cs-CZ" sz="2800" b="1" dirty="0" smtClean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päätteen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i="1" dirty="0">
                <a:latin typeface="Times New Roman"/>
                <a:ea typeface="MS Mincho"/>
              </a:rPr>
              <a:t>t :ø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dirty="0">
                <a:latin typeface="Times New Roman"/>
                <a:ea typeface="MS Mincho"/>
              </a:rPr>
              <a:t> (</a:t>
            </a:r>
            <a:r>
              <a:rPr lang="cs-CZ" sz="2800" dirty="0" err="1">
                <a:latin typeface="Times New Roman"/>
                <a:ea typeface="MS Mincho"/>
              </a:rPr>
              <a:t>ei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i="1" dirty="0">
                <a:latin typeface="Times New Roman"/>
                <a:ea typeface="MS Mincho"/>
              </a:rPr>
              <a:t>d</a:t>
            </a:r>
            <a:r>
              <a:rPr lang="cs-CZ" sz="2800" dirty="0">
                <a:latin typeface="Times New Roman"/>
                <a:ea typeface="MS Mincho"/>
              </a:rPr>
              <a:t>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</a:t>
            </a:r>
            <a:r>
              <a:rPr lang="cs-CZ" sz="2800" dirty="0" err="1">
                <a:latin typeface="Times New Roman"/>
                <a:ea typeface="MS Mincho"/>
              </a:rPr>
              <a:t>painollinen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tavu</a:t>
            </a:r>
            <a:r>
              <a:rPr lang="cs-CZ" sz="2800" dirty="0">
                <a:latin typeface="Times New Roman"/>
                <a:ea typeface="MS Mincho"/>
              </a:rPr>
              <a:t>:  </a:t>
            </a:r>
            <a:r>
              <a:rPr lang="cs-CZ" sz="2800" i="1" dirty="0" err="1">
                <a:latin typeface="Times New Roman"/>
                <a:ea typeface="MS Mincho"/>
              </a:rPr>
              <a:t>puu</a:t>
            </a:r>
            <a:r>
              <a:rPr lang="cs-CZ" sz="2800" i="1" dirty="0">
                <a:latin typeface="Times New Roman"/>
                <a:ea typeface="MS Mincho"/>
              </a:rPr>
              <a:t>-ta</a:t>
            </a:r>
            <a:r>
              <a:rPr lang="cs-CZ" sz="2800" dirty="0">
                <a:latin typeface="Times New Roman"/>
                <a:ea typeface="MS Mincho"/>
              </a:rPr>
              <a:t>      </a:t>
            </a:r>
            <a:r>
              <a:rPr lang="cs-CZ" sz="2800" dirty="0" err="1">
                <a:latin typeface="Times New Roman"/>
                <a:ea typeface="MS Mincho"/>
              </a:rPr>
              <a:t>painoton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tavu</a:t>
            </a:r>
            <a:r>
              <a:rPr lang="cs-CZ" sz="2800" dirty="0">
                <a:latin typeface="Times New Roman"/>
                <a:ea typeface="MS Mincho"/>
              </a:rPr>
              <a:t>:  </a:t>
            </a:r>
            <a:r>
              <a:rPr lang="cs-CZ" sz="2800" i="1" dirty="0" err="1">
                <a:latin typeface="Times New Roman"/>
                <a:ea typeface="MS Mincho"/>
              </a:rPr>
              <a:t>ka</a:t>
            </a:r>
            <a:r>
              <a:rPr lang="cs-CZ" sz="2800" i="1" dirty="0">
                <a:latin typeface="Times New Roman"/>
                <a:ea typeface="MS Mincho"/>
              </a:rPr>
              <a:t>-la-a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                            </a:t>
            </a:r>
            <a:r>
              <a:rPr lang="cs-CZ" sz="2800" i="1" dirty="0" err="1">
                <a:latin typeface="Times New Roman"/>
                <a:ea typeface="MS Mincho"/>
              </a:rPr>
              <a:t>hä</a:t>
            </a:r>
            <a:r>
              <a:rPr lang="cs-CZ" sz="2800" i="1" dirty="0">
                <a:latin typeface="Times New Roman"/>
                <a:ea typeface="MS Mincho"/>
              </a:rPr>
              <a:t>-</a:t>
            </a:r>
            <a:r>
              <a:rPr lang="cs-CZ" sz="2800" i="1" dirty="0" err="1">
                <a:latin typeface="Times New Roman"/>
                <a:ea typeface="MS Mincho"/>
              </a:rPr>
              <a:t>vi</a:t>
            </a:r>
            <a:r>
              <a:rPr lang="cs-CZ" sz="2800" i="1" dirty="0">
                <a:latin typeface="Times New Roman"/>
                <a:ea typeface="MS Mincho"/>
              </a:rPr>
              <a:t>-ö-</a:t>
            </a:r>
            <a:r>
              <a:rPr lang="cs-CZ" sz="2800" i="1" dirty="0" err="1">
                <a:latin typeface="Times New Roman"/>
                <a:ea typeface="MS Mincho"/>
              </a:rPr>
              <a:t>tä</a:t>
            </a:r>
            <a:r>
              <a:rPr lang="cs-CZ" sz="2800" i="1" dirty="0">
                <a:latin typeface="Times New Roman"/>
                <a:ea typeface="MS Mincho"/>
              </a:rPr>
              <a:t>                         mi-nu-a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err="1">
                <a:latin typeface="Times New Roman"/>
                <a:ea typeface="MS Mincho"/>
              </a:rPr>
              <a:t>Suffiksaalisesta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astevaihtelusta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johtuu</a:t>
            </a:r>
            <a:r>
              <a:rPr lang="cs-CZ" sz="2800" dirty="0">
                <a:latin typeface="Times New Roman"/>
                <a:ea typeface="MS Mincho"/>
              </a:rPr>
              <a:t>, </a:t>
            </a:r>
            <a:r>
              <a:rPr lang="cs-CZ" sz="2800" dirty="0" err="1">
                <a:latin typeface="Times New Roman"/>
                <a:ea typeface="MS Mincho"/>
              </a:rPr>
              <a:t>että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nykysuomessa</a:t>
            </a:r>
            <a:r>
              <a:rPr lang="cs-CZ" sz="2800" dirty="0" smtClean="0">
                <a:latin typeface="Times New Roman"/>
                <a:ea typeface="MS Mincho"/>
              </a:rPr>
              <a:t> on 2 </a:t>
            </a:r>
            <a:r>
              <a:rPr lang="cs-CZ" sz="2800" dirty="0" err="1">
                <a:latin typeface="Times New Roman"/>
                <a:ea typeface="MS Mincho"/>
              </a:rPr>
              <a:t>partitiivin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päätettä</a:t>
            </a:r>
            <a:r>
              <a:rPr lang="cs-CZ" sz="2800" dirty="0">
                <a:latin typeface="Times New Roman"/>
                <a:ea typeface="MS Mincho"/>
              </a:rPr>
              <a:t>.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err="1">
                <a:latin typeface="Times New Roman"/>
                <a:ea typeface="MS Mincho"/>
              </a:rPr>
              <a:t>Kuitenkin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partitiivin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solidFill>
                  <a:srgbClr val="92D050"/>
                </a:solidFill>
                <a:latin typeface="Times New Roman"/>
                <a:ea typeface="MS Mincho"/>
              </a:rPr>
              <a:t>heikkoasteinen</a:t>
            </a:r>
            <a:r>
              <a:rPr lang="cs-CZ" sz="2800" b="1" dirty="0">
                <a:solidFill>
                  <a:srgbClr val="92D050"/>
                </a:solidFill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variantti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i="1" dirty="0">
                <a:latin typeface="Times New Roman"/>
                <a:ea typeface="MS Mincho"/>
              </a:rPr>
              <a:t>A (&lt;*</a:t>
            </a:r>
            <a:r>
              <a:rPr lang="cs-CZ" sz="2800" b="1" i="1" dirty="0" err="1">
                <a:latin typeface="Times New Roman"/>
                <a:ea typeface="MS Mincho"/>
              </a:rPr>
              <a:t>δA</a:t>
            </a:r>
            <a:r>
              <a:rPr lang="cs-CZ" sz="2800" b="1" dirty="0">
                <a:latin typeface="Times New Roman"/>
                <a:ea typeface="MS Mincho"/>
              </a:rPr>
              <a:t>) </a:t>
            </a:r>
            <a:r>
              <a:rPr lang="cs-CZ" sz="2800" dirty="0">
                <a:latin typeface="Times New Roman"/>
                <a:ea typeface="MS Mincho"/>
              </a:rPr>
              <a:t>on</a:t>
            </a:r>
            <a:endParaRPr lang="cs-CZ" sz="3200" dirty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err="1">
                <a:latin typeface="Times New Roman"/>
                <a:ea typeface="MS Mincho"/>
              </a:rPr>
              <a:t>nykysuomessa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yleistynyt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myös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sivupainollisen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tavun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jälkeen</a:t>
            </a:r>
            <a:r>
              <a:rPr lang="cs-CZ" sz="2800" dirty="0" smtClean="0">
                <a:latin typeface="Times New Roman"/>
                <a:ea typeface="MS Mincho"/>
              </a:rPr>
              <a:t>: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</a:t>
            </a:r>
            <a:r>
              <a:rPr lang="cs-CZ" sz="2800" i="1" dirty="0" err="1">
                <a:latin typeface="Times New Roman"/>
                <a:ea typeface="MS Mincho"/>
              </a:rPr>
              <a:t>Ju</a:t>
            </a:r>
            <a:r>
              <a:rPr lang="cs-CZ" sz="2800" i="1" dirty="0">
                <a:latin typeface="Times New Roman"/>
                <a:ea typeface="MS Mincho"/>
              </a:rPr>
              <a:t>-</a:t>
            </a:r>
            <a:r>
              <a:rPr lang="cs-CZ" sz="2800" i="1" dirty="0" err="1">
                <a:latin typeface="Times New Roman"/>
                <a:ea typeface="MS Mincho"/>
              </a:rPr>
              <a:t>ma</a:t>
            </a:r>
            <a:r>
              <a:rPr lang="cs-CZ" sz="2800" i="1" dirty="0">
                <a:latin typeface="Times New Roman"/>
                <a:ea typeface="MS Mincho"/>
              </a:rPr>
              <a:t>-la-ta &gt; </a:t>
            </a:r>
            <a:r>
              <a:rPr lang="cs-CZ" sz="2800" i="1" dirty="0" err="1">
                <a:latin typeface="Times New Roman"/>
                <a:ea typeface="MS Mincho"/>
              </a:rPr>
              <a:t>Ju</a:t>
            </a:r>
            <a:r>
              <a:rPr lang="cs-CZ" sz="2800" i="1" dirty="0">
                <a:latin typeface="Times New Roman"/>
                <a:ea typeface="MS Mincho"/>
              </a:rPr>
              <a:t>-</a:t>
            </a:r>
            <a:r>
              <a:rPr lang="cs-CZ" sz="2800" i="1" dirty="0" err="1">
                <a:latin typeface="Times New Roman"/>
                <a:ea typeface="MS Mincho"/>
              </a:rPr>
              <a:t>ma</a:t>
            </a:r>
            <a:r>
              <a:rPr lang="cs-CZ" sz="2800" i="1" dirty="0">
                <a:latin typeface="Times New Roman"/>
                <a:ea typeface="MS Mincho"/>
              </a:rPr>
              <a:t>-la-a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</a:t>
            </a:r>
            <a:r>
              <a:rPr lang="cs-CZ" sz="2800" i="1" dirty="0" err="1">
                <a:latin typeface="Times New Roman"/>
                <a:ea typeface="MS Mincho"/>
              </a:rPr>
              <a:t>hu</a:t>
            </a:r>
            <a:r>
              <a:rPr lang="cs-CZ" sz="2800" i="1" dirty="0">
                <a:latin typeface="Times New Roman"/>
                <a:ea typeface="MS Mincho"/>
              </a:rPr>
              <a:t>-na-</a:t>
            </a:r>
            <a:r>
              <a:rPr lang="cs-CZ" sz="2800" i="1" dirty="0" err="1">
                <a:latin typeface="Times New Roman"/>
                <a:ea typeface="MS Mincho"/>
              </a:rPr>
              <a:t>ja</a:t>
            </a:r>
            <a:r>
              <a:rPr lang="cs-CZ" sz="2800" i="1" dirty="0">
                <a:latin typeface="Times New Roman"/>
                <a:ea typeface="MS Mincho"/>
              </a:rPr>
              <a:t>-ta  &gt; </a:t>
            </a:r>
            <a:r>
              <a:rPr lang="cs-CZ" sz="2800" i="1" dirty="0" err="1">
                <a:latin typeface="Times New Roman"/>
                <a:ea typeface="MS Mincho"/>
              </a:rPr>
              <a:t>hu</a:t>
            </a:r>
            <a:r>
              <a:rPr lang="cs-CZ" sz="2800" i="1" dirty="0">
                <a:latin typeface="Times New Roman"/>
                <a:ea typeface="MS Mincho"/>
              </a:rPr>
              <a:t>-na-</a:t>
            </a:r>
            <a:r>
              <a:rPr lang="cs-CZ" sz="2800" i="1" dirty="0" err="1">
                <a:latin typeface="Times New Roman"/>
                <a:ea typeface="MS Mincho"/>
              </a:rPr>
              <a:t>ja</a:t>
            </a:r>
            <a:r>
              <a:rPr lang="cs-CZ" sz="2800" i="1" dirty="0">
                <a:latin typeface="Times New Roman"/>
                <a:ea typeface="MS Mincho"/>
              </a:rPr>
              <a:t>-a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219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ASTEVAIHTELU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  <a:r>
              <a:rPr lang="fi-FI" dirty="0" smtClean="0"/>
              <a:t>stevaihtelun </a:t>
            </a:r>
            <a:r>
              <a:rPr lang="fi-FI" dirty="0"/>
              <a:t>alaisia ovat soinnittomat klusiilit - </a:t>
            </a:r>
            <a:r>
              <a:rPr lang="fi-FI" i="1" dirty="0"/>
              <a:t>k, p, t </a:t>
            </a:r>
            <a:r>
              <a:rPr lang="fi-FI" dirty="0" smtClean="0"/>
              <a:t>-</a:t>
            </a:r>
            <a:r>
              <a:rPr lang="cs-CZ" dirty="0" smtClean="0"/>
              <a:t> </a:t>
            </a:r>
            <a:r>
              <a:rPr lang="fi-FI" dirty="0" smtClean="0"/>
              <a:t>silloin </a:t>
            </a:r>
            <a:r>
              <a:rPr lang="fi-FI" dirty="0"/>
              <a:t>kun niitä edeltää vokaali, </a:t>
            </a:r>
            <a:r>
              <a:rPr lang="fi-FI" i="1" dirty="0"/>
              <a:t>m, n, ŋ</a:t>
            </a:r>
            <a:r>
              <a:rPr lang="fi-FI" dirty="0"/>
              <a:t>, tai </a:t>
            </a:r>
            <a:r>
              <a:rPr lang="fi-FI" i="1" dirty="0"/>
              <a:t>l</a:t>
            </a:r>
            <a:r>
              <a:rPr lang="fi-FI" dirty="0"/>
              <a:t>, </a:t>
            </a:r>
            <a:r>
              <a:rPr lang="cs-CZ" i="1" dirty="0" smtClean="0"/>
              <a:t>r</a:t>
            </a:r>
            <a:r>
              <a:rPr lang="fi-FI" dirty="0" smtClean="0"/>
              <a:t> </a:t>
            </a:r>
            <a:r>
              <a:rPr lang="fi-FI" dirty="0"/>
              <a:t>tai </a:t>
            </a:r>
            <a:r>
              <a:rPr lang="fi-FI" i="1" dirty="0" smtClean="0"/>
              <a:t>h</a:t>
            </a:r>
            <a:r>
              <a:rPr lang="fi-FI" dirty="0" smtClean="0"/>
              <a:t> </a:t>
            </a:r>
            <a:endParaRPr lang="fi-FI" dirty="0"/>
          </a:p>
          <a:p>
            <a:r>
              <a:rPr lang="cs-CZ" dirty="0" smtClean="0"/>
              <a:t>v</a:t>
            </a:r>
            <a:r>
              <a:rPr lang="fi-FI" dirty="0" smtClean="0"/>
              <a:t>aihtelussa </a:t>
            </a:r>
            <a:r>
              <a:rPr lang="fi-FI" dirty="0"/>
              <a:t>on kaksi astetta: </a:t>
            </a:r>
            <a:r>
              <a:rPr lang="fi-FI" dirty="0">
                <a:solidFill>
                  <a:srgbClr val="FF0000"/>
                </a:solidFill>
              </a:rPr>
              <a:t>vahva</a:t>
            </a:r>
            <a:r>
              <a:rPr lang="fi-FI" dirty="0"/>
              <a:t> ja </a:t>
            </a:r>
            <a:r>
              <a:rPr lang="fi-FI" dirty="0" smtClean="0">
                <a:solidFill>
                  <a:srgbClr val="92D050"/>
                </a:solidFill>
              </a:rPr>
              <a:t>heikko  </a:t>
            </a:r>
            <a:endParaRPr lang="cs-CZ" dirty="0" smtClean="0">
              <a:solidFill>
                <a:srgbClr val="92D050"/>
              </a:solidFill>
            </a:endParaRPr>
          </a:p>
          <a:p>
            <a:r>
              <a:rPr lang="cs-CZ" dirty="0" smtClean="0"/>
              <a:t>n</a:t>
            </a:r>
            <a:r>
              <a:rPr lang="fi-FI" dirty="0" smtClean="0"/>
              <a:t>ykykielessä </a:t>
            </a:r>
            <a:r>
              <a:rPr lang="fi-FI" dirty="0"/>
              <a:t>on </a:t>
            </a:r>
            <a:r>
              <a:rPr lang="fi-FI" dirty="0" smtClean="0"/>
              <a:t>vain</a:t>
            </a:r>
            <a:r>
              <a:rPr lang="cs-CZ" dirty="0" smtClean="0"/>
              <a:t> </a:t>
            </a:r>
            <a:r>
              <a:rPr lang="fi-FI" b="1" dirty="0" smtClean="0"/>
              <a:t>paradigmaattinen</a:t>
            </a:r>
            <a:r>
              <a:rPr lang="fi-FI" dirty="0" smtClean="0"/>
              <a:t> </a:t>
            </a:r>
            <a:r>
              <a:rPr lang="fi-FI" b="1" dirty="0"/>
              <a:t>astevaihtelu</a:t>
            </a:r>
            <a:r>
              <a:rPr lang="fi-FI" dirty="0"/>
              <a:t>, jossa vaihtelu riippuu </a:t>
            </a:r>
            <a:r>
              <a:rPr lang="fi-FI" dirty="0" smtClean="0"/>
              <a:t>seuraavan</a:t>
            </a:r>
            <a:r>
              <a:rPr lang="cs-CZ" dirty="0" smtClean="0"/>
              <a:t> </a:t>
            </a:r>
            <a:r>
              <a:rPr lang="fi-FI" dirty="0" smtClean="0"/>
              <a:t>tavun </a:t>
            </a:r>
            <a:r>
              <a:rPr lang="fi-FI" dirty="0"/>
              <a:t>avonaisuudesta tai umpinaisuudesta:</a:t>
            </a:r>
          </a:p>
          <a:p>
            <a:pPr marL="0" indent="0">
              <a:buNone/>
            </a:pPr>
            <a:r>
              <a:rPr lang="fi-FI" dirty="0"/>
              <a:t>   </a:t>
            </a:r>
            <a:r>
              <a:rPr lang="cs-CZ" dirty="0" smtClean="0"/>
              <a:t>	</a:t>
            </a:r>
            <a:r>
              <a:rPr lang="fi-FI" dirty="0" smtClean="0">
                <a:solidFill>
                  <a:srgbClr val="FF0000"/>
                </a:solidFill>
              </a:rPr>
              <a:t>vahva</a:t>
            </a:r>
            <a:r>
              <a:rPr lang="fi-FI" dirty="0" smtClean="0"/>
              <a:t> </a:t>
            </a:r>
            <a:r>
              <a:rPr lang="fi-FI" dirty="0"/>
              <a:t>aste </a:t>
            </a:r>
            <a:r>
              <a:rPr lang="fi-FI" b="1" dirty="0"/>
              <a:t>avotavun</a:t>
            </a:r>
            <a:r>
              <a:rPr lang="fi-FI" dirty="0"/>
              <a:t> edessä/ alussa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fi-FI" dirty="0" smtClean="0">
                <a:solidFill>
                  <a:srgbClr val="92D050"/>
                </a:solidFill>
              </a:rPr>
              <a:t>heikko</a:t>
            </a:r>
            <a:r>
              <a:rPr lang="fi-FI" dirty="0" smtClean="0"/>
              <a:t> </a:t>
            </a:r>
            <a:r>
              <a:rPr lang="fi-FI" dirty="0"/>
              <a:t>aste </a:t>
            </a:r>
            <a:r>
              <a:rPr lang="fi-FI" b="1" dirty="0"/>
              <a:t>umpitavun</a:t>
            </a:r>
            <a:r>
              <a:rPr lang="fi-FI" dirty="0"/>
              <a:t> edessä/ alussa</a:t>
            </a:r>
          </a:p>
          <a:p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961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9412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KVANTITATIIVINEN ASTEVAIHTELU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Geminaattaklusiili (</a:t>
            </a:r>
            <a:r>
              <a:rPr lang="fi-FI" b="1" dirty="0"/>
              <a:t>kk</a:t>
            </a:r>
            <a:r>
              <a:rPr lang="fi-FI" dirty="0"/>
              <a:t>, </a:t>
            </a:r>
            <a:r>
              <a:rPr lang="fi-FI" b="1" dirty="0"/>
              <a:t>pp</a:t>
            </a:r>
            <a:r>
              <a:rPr lang="fi-FI" dirty="0"/>
              <a:t>, </a:t>
            </a:r>
            <a:r>
              <a:rPr lang="fi-FI" b="1" dirty="0"/>
              <a:t>tt</a:t>
            </a:r>
            <a:r>
              <a:rPr lang="fi-FI" dirty="0"/>
              <a:t>) vaihtelee                </a:t>
            </a:r>
            <a:r>
              <a:rPr lang="fi-FI" dirty="0" smtClean="0"/>
              <a:t>yksinäisklusiilin </a:t>
            </a:r>
            <a:r>
              <a:rPr lang="fi-FI" dirty="0"/>
              <a:t>kanssa (</a:t>
            </a:r>
            <a:r>
              <a:rPr lang="fi-FI" b="1" dirty="0"/>
              <a:t>k</a:t>
            </a:r>
            <a:r>
              <a:rPr lang="fi-FI" dirty="0"/>
              <a:t>, </a:t>
            </a:r>
            <a:r>
              <a:rPr lang="fi-FI" b="1" dirty="0"/>
              <a:t>p</a:t>
            </a:r>
            <a:r>
              <a:rPr lang="fi-FI" dirty="0"/>
              <a:t>, </a:t>
            </a:r>
            <a:r>
              <a:rPr lang="fi-FI" b="1" dirty="0"/>
              <a:t>t</a:t>
            </a:r>
            <a:r>
              <a:rPr lang="fi-FI" dirty="0"/>
              <a:t>).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i="1" dirty="0"/>
              <a:t>     </a:t>
            </a:r>
            <a:r>
              <a:rPr lang="fi-FI" b="1" i="1" dirty="0"/>
              <a:t>kk : k      </a:t>
            </a:r>
            <a:r>
              <a:rPr lang="fi-FI" i="1" dirty="0"/>
              <a:t>lakki     :  lakin</a:t>
            </a:r>
          </a:p>
          <a:p>
            <a:pPr marL="0" indent="0">
              <a:buNone/>
            </a:pPr>
            <a:r>
              <a:rPr lang="fi-FI" i="1" dirty="0"/>
              <a:t>                  nukkua    :  nukun            </a:t>
            </a:r>
          </a:p>
          <a:p>
            <a:pPr marL="0" indent="0">
              <a:buNone/>
            </a:pPr>
            <a:r>
              <a:rPr lang="fi-FI" b="1" i="1" dirty="0"/>
              <a:t>     tt : t        </a:t>
            </a:r>
            <a:r>
              <a:rPr lang="fi-FI" i="1" dirty="0"/>
              <a:t>hattu     :  hatut</a:t>
            </a:r>
          </a:p>
          <a:p>
            <a:pPr marL="0" indent="0">
              <a:buNone/>
            </a:pPr>
            <a:r>
              <a:rPr lang="fi-FI" i="1" dirty="0"/>
              <a:t>                    ottavat   :  otan </a:t>
            </a:r>
          </a:p>
          <a:p>
            <a:pPr marL="0" indent="0">
              <a:buNone/>
            </a:pPr>
            <a:r>
              <a:rPr lang="fi-FI" b="1" i="1" dirty="0"/>
              <a:t>     pp : p     </a:t>
            </a:r>
            <a:r>
              <a:rPr lang="fi-FI" i="1" dirty="0"/>
              <a:t>kaappi    :  kaapin</a:t>
            </a:r>
          </a:p>
          <a:p>
            <a:pPr marL="0" indent="0">
              <a:buNone/>
            </a:pPr>
            <a:r>
              <a:rPr lang="fi-FI" i="1" dirty="0"/>
              <a:t>                    oppia     :  opin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14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85010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KVALITATTIIVINEN ASTEVAIHTELU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124744"/>
            <a:ext cx="7931224" cy="5472608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b="1" dirty="0" err="1" smtClean="0">
                <a:latin typeface="Times New Roman"/>
                <a:ea typeface="MS Mincho"/>
              </a:rPr>
              <a:t>Yksinäis</a:t>
            </a:r>
            <a:r>
              <a:rPr lang="cs-CZ" sz="2800" b="1" dirty="0" smtClean="0">
                <a:latin typeface="Times New Roman"/>
                <a:ea typeface="MS Mincho"/>
              </a:rPr>
              <a:t>-k</a:t>
            </a:r>
            <a:r>
              <a:rPr lang="cs-CZ" sz="2800" b="1" dirty="0">
                <a:latin typeface="Times New Roman"/>
                <a:ea typeface="MS Mincho"/>
              </a:rPr>
              <a:t>, -p, -t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vaihtelee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toisen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konsonantin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tai</a:t>
            </a:r>
            <a:r>
              <a:rPr lang="cs-CZ" sz="2800" b="1" dirty="0" smtClean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nollan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kanssa</a:t>
            </a:r>
            <a:r>
              <a:rPr lang="cs-CZ" sz="2800" dirty="0">
                <a:latin typeface="Times New Roman"/>
                <a:ea typeface="MS Mincho"/>
              </a:rPr>
              <a:t>: 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a)     </a:t>
            </a:r>
            <a:r>
              <a:rPr lang="cs-CZ" sz="2800" b="1" i="1" dirty="0">
                <a:latin typeface="Times New Roman"/>
                <a:ea typeface="MS Mincho"/>
              </a:rPr>
              <a:t>k : ø</a:t>
            </a:r>
            <a:r>
              <a:rPr lang="cs-CZ" sz="2800" i="1" dirty="0">
                <a:latin typeface="Times New Roman"/>
                <a:ea typeface="MS Mincho"/>
              </a:rPr>
              <a:t>   vika     :  </a:t>
            </a:r>
            <a:r>
              <a:rPr lang="cs-CZ" sz="2800" i="1" dirty="0" err="1">
                <a:latin typeface="Times New Roman"/>
                <a:ea typeface="MS Mincho"/>
              </a:rPr>
              <a:t>vian</a:t>
            </a:r>
            <a:r>
              <a:rPr lang="cs-CZ" sz="2800" i="1" dirty="0">
                <a:latin typeface="Times New Roman"/>
                <a:ea typeface="MS Mincho"/>
              </a:rPr>
              <a:t>   (*</a:t>
            </a:r>
            <a:r>
              <a:rPr lang="cs-CZ" sz="2800" i="1" dirty="0" err="1">
                <a:latin typeface="Times New Roman"/>
                <a:ea typeface="MS Mincho"/>
              </a:rPr>
              <a:t>viγan</a:t>
            </a:r>
            <a:r>
              <a:rPr lang="cs-CZ" sz="2800" i="1" dirty="0">
                <a:latin typeface="Times New Roman"/>
                <a:ea typeface="MS Mincho"/>
              </a:rPr>
              <a:t>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</a:t>
            </a:r>
            <a:r>
              <a:rPr lang="cs-CZ" sz="2800" i="1" dirty="0" err="1">
                <a:latin typeface="Times New Roman"/>
                <a:ea typeface="MS Mincho"/>
              </a:rPr>
              <a:t>lukea</a:t>
            </a:r>
            <a:r>
              <a:rPr lang="cs-CZ" sz="2800" i="1" dirty="0">
                <a:latin typeface="Times New Roman"/>
                <a:ea typeface="MS Mincho"/>
              </a:rPr>
              <a:t>    :  </a:t>
            </a:r>
            <a:r>
              <a:rPr lang="cs-CZ" sz="2800" i="1" dirty="0" err="1">
                <a:latin typeface="Times New Roman"/>
                <a:ea typeface="MS Mincho"/>
              </a:rPr>
              <a:t>luen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</a:t>
            </a:r>
            <a:r>
              <a:rPr lang="cs-CZ" sz="2800" i="1" dirty="0" err="1">
                <a:latin typeface="Times New Roman"/>
                <a:ea typeface="MS Mincho"/>
              </a:rPr>
              <a:t>aika</a:t>
            </a:r>
            <a:r>
              <a:rPr lang="cs-CZ" sz="2800" i="1" dirty="0">
                <a:latin typeface="Times New Roman"/>
                <a:ea typeface="MS Mincho"/>
              </a:rPr>
              <a:t>      :  a-</a:t>
            </a:r>
            <a:r>
              <a:rPr lang="cs-CZ" sz="2800" i="1" dirty="0" err="1">
                <a:latin typeface="Times New Roman"/>
                <a:ea typeface="MS Mincho"/>
              </a:rPr>
              <a:t>jan</a:t>
            </a:r>
            <a:r>
              <a:rPr lang="cs-CZ" sz="2800" dirty="0">
                <a:latin typeface="Times New Roman"/>
                <a:ea typeface="MS Mincho"/>
              </a:rPr>
              <a:t>  (</a:t>
            </a:r>
            <a:r>
              <a:rPr lang="cs-CZ" sz="2800" dirty="0" err="1">
                <a:latin typeface="Times New Roman"/>
                <a:ea typeface="MS Mincho"/>
              </a:rPr>
              <a:t>vok</a:t>
            </a:r>
            <a:r>
              <a:rPr lang="cs-CZ" sz="2800" dirty="0">
                <a:latin typeface="Times New Roman"/>
                <a:ea typeface="MS Mincho"/>
              </a:rPr>
              <a:t>. </a:t>
            </a:r>
            <a:r>
              <a:rPr lang="cs-CZ" sz="2800" dirty="0" err="1">
                <a:latin typeface="Times New Roman"/>
                <a:ea typeface="MS Mincho"/>
              </a:rPr>
              <a:t>välissä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i="1" dirty="0" smtClean="0">
                <a:latin typeface="Times New Roman"/>
                <a:ea typeface="MS Mincho"/>
              </a:rPr>
              <a:t>i </a:t>
            </a:r>
            <a:r>
              <a:rPr lang="cs-CZ" sz="2800" dirty="0" smtClean="0">
                <a:latin typeface="Times New Roman"/>
                <a:ea typeface="MS Mincho"/>
              </a:rPr>
              <a:t>&gt;</a:t>
            </a:r>
            <a:r>
              <a:rPr lang="cs-CZ" sz="2800" i="1" dirty="0">
                <a:latin typeface="Times New Roman"/>
                <a:ea typeface="MS Mincho"/>
              </a:rPr>
              <a:t>j</a:t>
            </a:r>
            <a:r>
              <a:rPr lang="cs-CZ" sz="2800" dirty="0">
                <a:latin typeface="Times New Roman"/>
                <a:ea typeface="MS Mincho"/>
              </a:rPr>
              <a:t>; </a:t>
            </a:r>
            <a:r>
              <a:rPr lang="cs-CZ" sz="2800" dirty="0" err="1" smtClean="0">
                <a:latin typeface="Times New Roman"/>
                <a:ea typeface="MS Mincho"/>
              </a:rPr>
              <a:t>tavuraja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siirtyy</a:t>
            </a:r>
            <a:r>
              <a:rPr lang="cs-CZ" sz="2800" dirty="0">
                <a:latin typeface="Times New Roman"/>
                <a:ea typeface="MS Mincho"/>
              </a:rPr>
              <a:t>)    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           </a:t>
            </a:r>
            <a:r>
              <a:rPr lang="cs-CZ" sz="2800" i="1" dirty="0" err="1">
                <a:latin typeface="Times New Roman"/>
                <a:ea typeface="MS Mincho"/>
              </a:rPr>
              <a:t>reikä</a:t>
            </a:r>
            <a:r>
              <a:rPr lang="cs-CZ" sz="2800" i="1" dirty="0">
                <a:latin typeface="Times New Roman"/>
                <a:ea typeface="MS Mincho"/>
              </a:rPr>
              <a:t>     :  </a:t>
            </a:r>
            <a:r>
              <a:rPr lang="cs-CZ" sz="2800" i="1" dirty="0" err="1">
                <a:latin typeface="Times New Roman"/>
                <a:ea typeface="MS Mincho"/>
              </a:rPr>
              <a:t>rei-än</a:t>
            </a:r>
            <a:r>
              <a:rPr lang="cs-CZ" sz="2800" dirty="0">
                <a:latin typeface="Times New Roman"/>
                <a:ea typeface="MS Mincho"/>
              </a:rPr>
              <a:t> (</a:t>
            </a:r>
            <a:r>
              <a:rPr lang="cs-CZ" sz="2800" dirty="0" err="1">
                <a:latin typeface="Times New Roman"/>
                <a:ea typeface="MS Mincho"/>
              </a:rPr>
              <a:t>tavuraja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ei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siirry</a:t>
            </a:r>
            <a:r>
              <a:rPr lang="cs-CZ" sz="2800" dirty="0">
                <a:latin typeface="Times New Roman"/>
                <a:ea typeface="MS Mincho"/>
              </a:rPr>
              <a:t>)      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</a:t>
            </a:r>
            <a:r>
              <a:rPr lang="cs-CZ" sz="2800" b="1" i="1" dirty="0">
                <a:latin typeface="Times New Roman"/>
                <a:ea typeface="MS Mincho"/>
              </a:rPr>
              <a:t>t : d</a:t>
            </a:r>
            <a:r>
              <a:rPr lang="cs-CZ" sz="2800" i="1" dirty="0">
                <a:latin typeface="Times New Roman"/>
                <a:ea typeface="MS Mincho"/>
              </a:rPr>
              <a:t>    </a:t>
            </a:r>
            <a:r>
              <a:rPr lang="cs-CZ" sz="2800" i="1" dirty="0" err="1">
                <a:latin typeface="Times New Roman"/>
                <a:ea typeface="MS Mincho"/>
              </a:rPr>
              <a:t>sota</a:t>
            </a:r>
            <a:r>
              <a:rPr lang="cs-CZ" sz="2800" i="1" dirty="0">
                <a:latin typeface="Times New Roman"/>
                <a:ea typeface="MS Mincho"/>
              </a:rPr>
              <a:t>     :  </a:t>
            </a:r>
            <a:r>
              <a:rPr lang="cs-CZ" sz="2800" i="1" dirty="0" err="1">
                <a:latin typeface="Times New Roman"/>
                <a:ea typeface="MS Mincho"/>
              </a:rPr>
              <a:t>sodan</a:t>
            </a:r>
            <a:r>
              <a:rPr lang="cs-CZ" sz="2800" i="1" dirty="0">
                <a:latin typeface="Times New Roman"/>
                <a:ea typeface="MS Mincho"/>
              </a:rPr>
              <a:t>  (*</a:t>
            </a:r>
            <a:r>
              <a:rPr lang="cs-CZ" sz="2800" i="1" dirty="0" err="1">
                <a:latin typeface="Times New Roman"/>
                <a:ea typeface="MS Mincho"/>
              </a:rPr>
              <a:t>soδan</a:t>
            </a:r>
            <a:r>
              <a:rPr lang="cs-CZ" sz="2800" i="1" dirty="0">
                <a:latin typeface="Times New Roman"/>
                <a:ea typeface="MS Mincho"/>
              </a:rPr>
              <a:t>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</a:t>
            </a:r>
            <a:r>
              <a:rPr lang="cs-CZ" sz="2800" i="1" dirty="0" err="1">
                <a:latin typeface="Times New Roman"/>
                <a:ea typeface="MS Mincho"/>
              </a:rPr>
              <a:t>pitää</a:t>
            </a:r>
            <a:r>
              <a:rPr lang="cs-CZ" sz="2800" i="1" dirty="0">
                <a:latin typeface="Times New Roman"/>
                <a:ea typeface="MS Mincho"/>
              </a:rPr>
              <a:t>     :  </a:t>
            </a:r>
            <a:r>
              <a:rPr lang="cs-CZ" sz="2800" i="1" dirty="0" err="1">
                <a:latin typeface="Times New Roman"/>
                <a:ea typeface="MS Mincho"/>
              </a:rPr>
              <a:t>pidän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</a:t>
            </a:r>
            <a:r>
              <a:rPr lang="cs-CZ" sz="2800" i="1" dirty="0" err="1">
                <a:latin typeface="Times New Roman"/>
                <a:ea typeface="MS Mincho"/>
              </a:rPr>
              <a:t>ehtiä</a:t>
            </a:r>
            <a:r>
              <a:rPr lang="cs-CZ" sz="2800" i="1" dirty="0">
                <a:latin typeface="Times New Roman"/>
                <a:ea typeface="MS Mincho"/>
              </a:rPr>
              <a:t>     :  </a:t>
            </a:r>
            <a:r>
              <a:rPr lang="cs-CZ" sz="2800" i="1" dirty="0" err="1">
                <a:latin typeface="Times New Roman"/>
                <a:ea typeface="MS Mincho"/>
              </a:rPr>
              <a:t>ehdin</a:t>
            </a:r>
            <a:r>
              <a:rPr lang="cs-CZ" sz="2800" dirty="0">
                <a:latin typeface="Times New Roman"/>
                <a:ea typeface="MS Mincho"/>
              </a:rPr>
              <a:t> (</a:t>
            </a:r>
            <a:r>
              <a:rPr lang="cs-CZ" sz="2800" dirty="0" err="1">
                <a:latin typeface="Times New Roman"/>
                <a:ea typeface="MS Mincho"/>
              </a:rPr>
              <a:t>ht</a:t>
            </a:r>
            <a:r>
              <a:rPr lang="cs-CZ" sz="2800" dirty="0">
                <a:latin typeface="Times New Roman"/>
                <a:ea typeface="MS Mincho"/>
              </a:rPr>
              <a:t> : </a:t>
            </a:r>
            <a:r>
              <a:rPr lang="cs-CZ" sz="2800" dirty="0" err="1">
                <a:latin typeface="Times New Roman"/>
                <a:ea typeface="MS Mincho"/>
              </a:rPr>
              <a:t>hd</a:t>
            </a:r>
            <a:r>
              <a:rPr lang="cs-CZ" sz="2800" dirty="0">
                <a:latin typeface="Times New Roman"/>
                <a:ea typeface="MS Mincho"/>
              </a:rPr>
              <a:t>; </a:t>
            </a:r>
            <a:r>
              <a:rPr lang="cs-CZ" sz="2800" dirty="0" err="1">
                <a:latin typeface="Times New Roman"/>
                <a:ea typeface="MS Mincho"/>
              </a:rPr>
              <a:t>verbeissä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myös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ht</a:t>
            </a:r>
            <a:r>
              <a:rPr lang="cs-CZ" sz="2800" dirty="0">
                <a:latin typeface="Times New Roman"/>
                <a:ea typeface="MS Mincho"/>
              </a:rPr>
              <a:t> : h,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                                     </a:t>
            </a:r>
            <a:r>
              <a:rPr lang="cs-CZ" sz="2800" dirty="0" err="1" smtClean="0">
                <a:latin typeface="Times New Roman"/>
                <a:ea typeface="MS Mincho"/>
              </a:rPr>
              <a:t>puhekielessä</a:t>
            </a:r>
            <a:r>
              <a:rPr lang="cs-CZ" sz="2800" dirty="0" smtClean="0">
                <a:latin typeface="Times New Roman"/>
                <a:ea typeface="MS Mincho"/>
              </a:rPr>
              <a:t>: </a:t>
            </a:r>
            <a:r>
              <a:rPr lang="cs-CZ" sz="2800" i="1" dirty="0" err="1">
                <a:latin typeface="Times New Roman"/>
                <a:ea typeface="MS Mincho"/>
              </a:rPr>
              <a:t>ehi</a:t>
            </a:r>
            <a:r>
              <a:rPr lang="cs-CZ" sz="2800" i="1" dirty="0">
                <a:latin typeface="Times New Roman"/>
                <a:ea typeface="MS Mincho"/>
              </a:rPr>
              <a:t>-n</a:t>
            </a:r>
            <a:r>
              <a:rPr lang="cs-CZ" sz="2800" dirty="0">
                <a:latin typeface="Times New Roman"/>
                <a:ea typeface="MS Mincho"/>
              </a:rPr>
              <a:t>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On </a:t>
            </a:r>
            <a:r>
              <a:rPr lang="cs-CZ" sz="2800" dirty="0" err="1">
                <a:latin typeface="Times New Roman"/>
                <a:ea typeface="MS Mincho"/>
              </a:rPr>
              <a:t>kehittynyt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rinnakkaismuotoja</a:t>
            </a:r>
            <a:r>
              <a:rPr lang="cs-CZ" sz="2800" dirty="0">
                <a:latin typeface="Times New Roman"/>
                <a:ea typeface="MS Mincho"/>
              </a:rPr>
              <a:t>: </a:t>
            </a:r>
            <a:r>
              <a:rPr lang="cs-CZ" sz="2800" i="1" dirty="0" err="1">
                <a:latin typeface="Times New Roman"/>
                <a:ea typeface="MS Mincho"/>
              </a:rPr>
              <a:t>pysähtyä</a:t>
            </a:r>
            <a:r>
              <a:rPr lang="cs-CZ" sz="2800" i="1" dirty="0">
                <a:latin typeface="Times New Roman"/>
                <a:ea typeface="MS Mincho"/>
              </a:rPr>
              <a:t> &gt; </a:t>
            </a:r>
            <a:r>
              <a:rPr lang="cs-CZ" sz="2800" i="1" dirty="0" err="1">
                <a:latin typeface="Times New Roman"/>
                <a:ea typeface="MS Mincho"/>
              </a:rPr>
              <a:t>pysähdys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pysäys</a:t>
            </a:r>
            <a:r>
              <a:rPr lang="cs-CZ" sz="2800" i="1" dirty="0">
                <a:latin typeface="Times New Roman"/>
                <a:ea typeface="MS Mincho"/>
              </a:rPr>
              <a:t>;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</a:t>
            </a:r>
            <a:r>
              <a:rPr lang="cs-CZ" sz="2800" i="1" dirty="0" err="1">
                <a:latin typeface="Times New Roman"/>
                <a:ea typeface="MS Mincho"/>
              </a:rPr>
              <a:t>katsoa</a:t>
            </a:r>
            <a:r>
              <a:rPr lang="cs-CZ" sz="2800" i="1" dirty="0">
                <a:latin typeface="Times New Roman"/>
                <a:ea typeface="MS Mincho"/>
              </a:rPr>
              <a:t> &gt; </a:t>
            </a:r>
            <a:r>
              <a:rPr lang="cs-CZ" sz="2800" i="1" dirty="0" err="1">
                <a:latin typeface="Times New Roman"/>
                <a:ea typeface="MS Mincho"/>
              </a:rPr>
              <a:t>katsahtaa</a:t>
            </a:r>
            <a:r>
              <a:rPr lang="cs-CZ" sz="2800" i="1" dirty="0">
                <a:latin typeface="Times New Roman"/>
                <a:ea typeface="MS Mincho"/>
              </a:rPr>
              <a:t> &gt; </a:t>
            </a:r>
            <a:r>
              <a:rPr lang="cs-CZ" sz="2800" i="1" dirty="0" err="1">
                <a:latin typeface="Times New Roman"/>
                <a:ea typeface="MS Mincho"/>
              </a:rPr>
              <a:t>katsahdus</a:t>
            </a:r>
            <a:r>
              <a:rPr lang="cs-CZ" sz="2800" i="1" dirty="0">
                <a:latin typeface="Times New Roman"/>
                <a:ea typeface="MS Mincho"/>
              </a:rPr>
              <a:t> </a:t>
            </a:r>
            <a:r>
              <a:rPr lang="cs-CZ" sz="2800" dirty="0">
                <a:latin typeface="Times New Roman"/>
                <a:ea typeface="MS Mincho"/>
              </a:rPr>
              <a:t>'mrknutí' /</a:t>
            </a:r>
            <a:r>
              <a:rPr lang="cs-CZ" sz="2800" i="1" dirty="0" err="1">
                <a:latin typeface="Times New Roman"/>
                <a:ea typeface="MS Mincho"/>
              </a:rPr>
              <a:t>katsaus</a:t>
            </a:r>
            <a:r>
              <a:rPr lang="cs-CZ" sz="2800" dirty="0">
                <a:latin typeface="Times New Roman"/>
                <a:ea typeface="MS Mincho"/>
              </a:rPr>
              <a:t> 'přehled'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>
                <a:latin typeface="Times New Roman"/>
                <a:ea typeface="MS Mincho"/>
              </a:rPr>
              <a:t>       </a:t>
            </a:r>
            <a:r>
              <a:rPr lang="cs-CZ" sz="2800" b="1" i="1" dirty="0">
                <a:latin typeface="Times New Roman"/>
                <a:ea typeface="MS Mincho"/>
              </a:rPr>
              <a:t>p : v</a:t>
            </a:r>
            <a:r>
              <a:rPr lang="cs-CZ" sz="2800" i="1" dirty="0">
                <a:latin typeface="Times New Roman"/>
                <a:ea typeface="MS Mincho"/>
              </a:rPr>
              <a:t>    </a:t>
            </a:r>
            <a:r>
              <a:rPr lang="cs-CZ" sz="2800" i="1" dirty="0" err="1">
                <a:latin typeface="Times New Roman"/>
                <a:ea typeface="MS Mincho"/>
              </a:rPr>
              <a:t>halpa</a:t>
            </a:r>
            <a:r>
              <a:rPr lang="cs-CZ" sz="2800" i="1" dirty="0">
                <a:latin typeface="Times New Roman"/>
                <a:ea typeface="MS Mincho"/>
              </a:rPr>
              <a:t>     :  </a:t>
            </a:r>
            <a:r>
              <a:rPr lang="cs-CZ" sz="2800" i="1" dirty="0" err="1">
                <a:latin typeface="Times New Roman"/>
                <a:ea typeface="MS Mincho"/>
              </a:rPr>
              <a:t>halvan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</a:t>
            </a:r>
            <a:r>
              <a:rPr lang="cs-CZ" sz="2800" i="1" dirty="0" err="1">
                <a:latin typeface="Times New Roman"/>
                <a:ea typeface="MS Mincho"/>
              </a:rPr>
              <a:t>saapua</a:t>
            </a:r>
            <a:r>
              <a:rPr lang="cs-CZ" sz="2800" i="1" dirty="0">
                <a:latin typeface="Times New Roman"/>
                <a:ea typeface="MS Mincho"/>
              </a:rPr>
              <a:t>    :  </a:t>
            </a:r>
            <a:r>
              <a:rPr lang="cs-CZ" sz="2800" i="1" dirty="0" err="1">
                <a:latin typeface="Times New Roman"/>
                <a:ea typeface="MS Mincho"/>
              </a:rPr>
              <a:t>saavun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5255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KVALITATTIIVINEN ASTEVAIHTELU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b) </a:t>
            </a:r>
            <a:r>
              <a:rPr lang="cs-CZ" sz="2800" b="1" dirty="0" err="1">
                <a:latin typeface="Times New Roman"/>
                <a:ea typeface="MS Mincho"/>
              </a:rPr>
              <a:t>Nasaali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ja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klusiili</a:t>
            </a:r>
            <a:r>
              <a:rPr lang="cs-CZ" sz="2800" dirty="0" smtClean="0">
                <a:latin typeface="Times New Roman"/>
                <a:ea typeface="MS Mincho"/>
              </a:rPr>
              <a:t>: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 </a:t>
            </a:r>
            <a:r>
              <a:rPr lang="cs-CZ" sz="2800" b="1" i="1" dirty="0" err="1">
                <a:latin typeface="Times New Roman"/>
                <a:ea typeface="MS Mincho"/>
              </a:rPr>
              <a:t>nk</a:t>
            </a:r>
            <a:r>
              <a:rPr lang="cs-CZ" sz="2800" b="1" i="1" dirty="0">
                <a:latin typeface="Times New Roman"/>
                <a:ea typeface="MS Mincho"/>
              </a:rPr>
              <a:t> : </a:t>
            </a:r>
            <a:r>
              <a:rPr lang="cs-CZ" sz="2800" b="1" i="1" dirty="0" err="1">
                <a:latin typeface="Times New Roman"/>
                <a:ea typeface="MS Mincho"/>
              </a:rPr>
              <a:t>ng</a:t>
            </a:r>
            <a:r>
              <a:rPr lang="cs-CZ" sz="2800" i="1" dirty="0">
                <a:latin typeface="Times New Roman"/>
                <a:ea typeface="MS Mincho"/>
              </a:rPr>
              <a:t>   </a:t>
            </a:r>
            <a:r>
              <a:rPr lang="cs-CZ" sz="2800" i="1" dirty="0" err="1">
                <a:latin typeface="Times New Roman"/>
                <a:ea typeface="MS Mincho"/>
              </a:rPr>
              <a:t>aurinko</a:t>
            </a:r>
            <a:r>
              <a:rPr lang="cs-CZ" sz="2800" i="1" dirty="0">
                <a:latin typeface="Times New Roman"/>
                <a:ea typeface="MS Mincho"/>
              </a:rPr>
              <a:t>   :  </a:t>
            </a:r>
            <a:r>
              <a:rPr lang="cs-CZ" sz="2800" i="1" dirty="0" err="1">
                <a:latin typeface="Times New Roman"/>
                <a:ea typeface="MS Mincho"/>
              </a:rPr>
              <a:t>auringon</a:t>
            </a:r>
            <a:r>
              <a:rPr lang="cs-CZ" sz="2800" i="1" dirty="0">
                <a:latin typeface="Times New Roman"/>
                <a:ea typeface="MS Mincho"/>
              </a:rPr>
              <a:t>  ( k : ŋ ) 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    </a:t>
            </a:r>
            <a:r>
              <a:rPr lang="cs-CZ" sz="2800" i="1" dirty="0" err="1">
                <a:latin typeface="Times New Roman"/>
                <a:ea typeface="MS Mincho"/>
              </a:rPr>
              <a:t>tunkea</a:t>
            </a:r>
            <a:r>
              <a:rPr lang="cs-CZ" sz="2800" i="1" dirty="0">
                <a:latin typeface="Times New Roman"/>
                <a:ea typeface="MS Mincho"/>
              </a:rPr>
              <a:t>    :  </a:t>
            </a:r>
            <a:r>
              <a:rPr lang="cs-CZ" sz="2800" i="1" dirty="0" err="1">
                <a:latin typeface="Times New Roman"/>
                <a:ea typeface="MS Mincho"/>
              </a:rPr>
              <a:t>tunget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</a:t>
            </a:r>
            <a:r>
              <a:rPr lang="cs-CZ" sz="2800" b="1" i="1" dirty="0" err="1">
                <a:latin typeface="Times New Roman"/>
                <a:ea typeface="MS Mincho"/>
              </a:rPr>
              <a:t>nt</a:t>
            </a:r>
            <a:r>
              <a:rPr lang="cs-CZ" sz="2800" b="1" i="1" dirty="0">
                <a:latin typeface="Times New Roman"/>
                <a:ea typeface="MS Mincho"/>
              </a:rPr>
              <a:t> : </a:t>
            </a:r>
            <a:r>
              <a:rPr lang="cs-CZ" sz="2800" b="1" i="1" dirty="0" err="1">
                <a:latin typeface="Times New Roman"/>
                <a:ea typeface="MS Mincho"/>
              </a:rPr>
              <a:t>nn</a:t>
            </a:r>
            <a:r>
              <a:rPr lang="cs-CZ" sz="2800" i="1" dirty="0">
                <a:latin typeface="Times New Roman"/>
                <a:ea typeface="MS Mincho"/>
              </a:rPr>
              <a:t>       </a:t>
            </a:r>
            <a:r>
              <a:rPr lang="cs-CZ" sz="2800" i="1" dirty="0" err="1">
                <a:latin typeface="Times New Roman"/>
                <a:ea typeface="MS Mincho"/>
              </a:rPr>
              <a:t>ranta</a:t>
            </a:r>
            <a:r>
              <a:rPr lang="cs-CZ" sz="2800" i="1" dirty="0">
                <a:latin typeface="Times New Roman"/>
                <a:ea typeface="MS Mincho"/>
              </a:rPr>
              <a:t>     :  </a:t>
            </a:r>
            <a:r>
              <a:rPr lang="cs-CZ" sz="2800" i="1" dirty="0" err="1">
                <a:latin typeface="Times New Roman"/>
                <a:ea typeface="MS Mincho"/>
              </a:rPr>
              <a:t>rannan</a:t>
            </a:r>
            <a:r>
              <a:rPr lang="cs-CZ" sz="2800" i="1" dirty="0">
                <a:latin typeface="Times New Roman"/>
                <a:ea typeface="MS Mincho"/>
              </a:rPr>
              <a:t>  (*</a:t>
            </a:r>
            <a:r>
              <a:rPr lang="cs-CZ" sz="2800" i="1" dirty="0" err="1">
                <a:latin typeface="Times New Roman"/>
                <a:ea typeface="MS Mincho"/>
              </a:rPr>
              <a:t>randan</a:t>
            </a:r>
            <a:r>
              <a:rPr lang="cs-CZ" sz="2800" i="1" dirty="0">
                <a:latin typeface="Times New Roman"/>
                <a:ea typeface="MS Mincho"/>
              </a:rPr>
              <a:t>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     </a:t>
            </a:r>
            <a:r>
              <a:rPr lang="cs-CZ" sz="2800" i="1" dirty="0" err="1">
                <a:latin typeface="Times New Roman"/>
                <a:ea typeface="MS Mincho"/>
              </a:rPr>
              <a:t>antavat</a:t>
            </a:r>
            <a:r>
              <a:rPr lang="cs-CZ" sz="2800" i="1" dirty="0">
                <a:latin typeface="Times New Roman"/>
                <a:ea typeface="MS Mincho"/>
              </a:rPr>
              <a:t>   :  </a:t>
            </a:r>
            <a:r>
              <a:rPr lang="cs-CZ" sz="2800" i="1" dirty="0" err="1">
                <a:latin typeface="Times New Roman"/>
                <a:ea typeface="MS Mincho"/>
              </a:rPr>
              <a:t>annan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 </a:t>
            </a:r>
            <a:r>
              <a:rPr lang="cs-CZ" sz="2800" b="1" i="1" dirty="0">
                <a:latin typeface="Times New Roman"/>
                <a:ea typeface="MS Mincho"/>
              </a:rPr>
              <a:t>mp : mm</a:t>
            </a:r>
            <a:r>
              <a:rPr lang="cs-CZ" sz="2800" i="1" dirty="0">
                <a:latin typeface="Times New Roman"/>
                <a:ea typeface="MS Mincho"/>
              </a:rPr>
              <a:t>  rampa    :  </a:t>
            </a:r>
            <a:r>
              <a:rPr lang="cs-CZ" sz="2800" i="1" dirty="0" err="1">
                <a:latin typeface="Times New Roman"/>
                <a:ea typeface="MS Mincho"/>
              </a:rPr>
              <a:t>ramman</a:t>
            </a:r>
            <a:r>
              <a:rPr lang="cs-CZ" sz="2800" i="1" dirty="0">
                <a:latin typeface="Times New Roman"/>
                <a:ea typeface="MS Mincho"/>
              </a:rPr>
              <a:t>  (*</a:t>
            </a:r>
            <a:r>
              <a:rPr lang="cs-CZ" sz="2800" i="1" dirty="0" err="1">
                <a:latin typeface="Times New Roman"/>
                <a:ea typeface="MS Mincho"/>
              </a:rPr>
              <a:t>ramban</a:t>
            </a:r>
            <a:r>
              <a:rPr lang="cs-CZ" sz="2800" i="1" dirty="0">
                <a:latin typeface="Times New Roman"/>
                <a:ea typeface="MS Mincho"/>
              </a:rPr>
              <a:t>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   </a:t>
            </a:r>
            <a:r>
              <a:rPr lang="cs-CZ" sz="2800" i="1" dirty="0" err="1">
                <a:latin typeface="Times New Roman"/>
                <a:ea typeface="MS Mincho"/>
              </a:rPr>
              <a:t>ampuvat</a:t>
            </a:r>
            <a:r>
              <a:rPr lang="cs-CZ" sz="2800" i="1" dirty="0">
                <a:latin typeface="Times New Roman"/>
                <a:ea typeface="MS Mincho"/>
              </a:rPr>
              <a:t>   :  </a:t>
            </a:r>
            <a:r>
              <a:rPr lang="cs-CZ" sz="2800" i="1" dirty="0" err="1">
                <a:latin typeface="Times New Roman"/>
                <a:ea typeface="MS Mincho"/>
              </a:rPr>
              <a:t>ammun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112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KVALITATTIIVINEN ASTEVAIHTELU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c) </a:t>
            </a:r>
            <a:r>
              <a:rPr lang="cs-CZ" sz="2800" b="1" dirty="0">
                <a:latin typeface="Times New Roman"/>
                <a:ea typeface="MS Mincho"/>
              </a:rPr>
              <a:t>Likvida </a:t>
            </a:r>
            <a:r>
              <a:rPr lang="cs-CZ" sz="2800" b="1" dirty="0" err="1">
                <a:latin typeface="Times New Roman"/>
                <a:ea typeface="MS Mincho"/>
              </a:rPr>
              <a:t>ja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klusiili</a:t>
            </a:r>
            <a:r>
              <a:rPr lang="cs-CZ" sz="2800" dirty="0">
                <a:latin typeface="Times New Roman"/>
                <a:ea typeface="MS Mincho"/>
              </a:rPr>
              <a:t>.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 </a:t>
            </a:r>
            <a:r>
              <a:rPr lang="cs-CZ" sz="2800" b="1" i="1" dirty="0" err="1">
                <a:latin typeface="Times New Roman"/>
                <a:ea typeface="MS Mincho"/>
              </a:rPr>
              <a:t>lt</a:t>
            </a:r>
            <a:r>
              <a:rPr lang="cs-CZ" sz="2800" b="1" i="1" dirty="0">
                <a:latin typeface="Times New Roman"/>
                <a:ea typeface="MS Mincho"/>
              </a:rPr>
              <a:t> : </a:t>
            </a:r>
            <a:r>
              <a:rPr lang="cs-CZ" sz="2800" b="1" i="1" dirty="0" err="1">
                <a:latin typeface="Times New Roman"/>
                <a:ea typeface="MS Mincho"/>
              </a:rPr>
              <a:t>ll</a:t>
            </a:r>
            <a:r>
              <a:rPr lang="cs-CZ" sz="2800" i="1" dirty="0">
                <a:latin typeface="Times New Roman"/>
                <a:ea typeface="MS Mincho"/>
              </a:rPr>
              <a:t>           </a:t>
            </a:r>
            <a:r>
              <a:rPr lang="cs-CZ" sz="2800" i="1" dirty="0" err="1">
                <a:latin typeface="Times New Roman"/>
                <a:ea typeface="MS Mincho"/>
              </a:rPr>
              <a:t>silta</a:t>
            </a:r>
            <a:r>
              <a:rPr lang="cs-CZ" sz="2800" i="1" dirty="0">
                <a:latin typeface="Times New Roman"/>
                <a:ea typeface="MS Mincho"/>
              </a:rPr>
              <a:t>     :  </a:t>
            </a:r>
            <a:r>
              <a:rPr lang="cs-CZ" sz="2800" i="1" dirty="0" err="1">
                <a:latin typeface="Times New Roman"/>
                <a:ea typeface="MS Mincho"/>
              </a:rPr>
              <a:t>sillan</a:t>
            </a:r>
            <a:r>
              <a:rPr lang="cs-CZ" sz="2800" i="1" dirty="0">
                <a:latin typeface="Times New Roman"/>
                <a:ea typeface="MS Mincho"/>
              </a:rPr>
              <a:t>   (*</a:t>
            </a:r>
            <a:r>
              <a:rPr lang="cs-CZ" sz="2800" i="1" dirty="0" err="1">
                <a:latin typeface="Times New Roman"/>
                <a:ea typeface="MS Mincho"/>
              </a:rPr>
              <a:t>silδan</a:t>
            </a:r>
            <a:r>
              <a:rPr lang="cs-CZ" sz="2800" i="1" dirty="0">
                <a:latin typeface="Times New Roman"/>
                <a:ea typeface="MS Mincho"/>
              </a:rPr>
              <a:t>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    </a:t>
            </a:r>
            <a:r>
              <a:rPr lang="cs-CZ" sz="2800" i="1" dirty="0" err="1">
                <a:latin typeface="Times New Roman"/>
                <a:ea typeface="MS Mincho"/>
              </a:rPr>
              <a:t>puhaltaa</a:t>
            </a:r>
            <a:r>
              <a:rPr lang="cs-CZ" sz="2800" i="1" dirty="0">
                <a:latin typeface="Times New Roman"/>
                <a:ea typeface="MS Mincho"/>
              </a:rPr>
              <a:t>  :  </a:t>
            </a:r>
            <a:r>
              <a:rPr lang="cs-CZ" sz="2800" i="1" dirty="0" err="1">
                <a:latin typeface="Times New Roman"/>
                <a:ea typeface="MS Mincho"/>
              </a:rPr>
              <a:t>puhallan</a:t>
            </a:r>
            <a:r>
              <a:rPr lang="cs-CZ" sz="2800" i="1" dirty="0">
                <a:latin typeface="Times New Roman"/>
                <a:ea typeface="MS Mincho"/>
              </a:rPr>
              <a:t>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i="1" dirty="0">
                <a:latin typeface="Times New Roman"/>
                <a:ea typeface="MS Mincho"/>
              </a:rPr>
              <a:t>      </a:t>
            </a:r>
            <a:r>
              <a:rPr lang="cs-CZ" sz="2800" b="1" i="1" dirty="0" err="1">
                <a:latin typeface="Times New Roman"/>
                <a:ea typeface="MS Mincho"/>
              </a:rPr>
              <a:t>rt</a:t>
            </a:r>
            <a:r>
              <a:rPr lang="cs-CZ" sz="2800" b="1" i="1" dirty="0">
                <a:latin typeface="Times New Roman"/>
                <a:ea typeface="MS Mincho"/>
              </a:rPr>
              <a:t> : </a:t>
            </a:r>
            <a:r>
              <a:rPr lang="cs-CZ" sz="2800" b="1" i="1" dirty="0" err="1">
                <a:latin typeface="Times New Roman"/>
                <a:ea typeface="MS Mincho"/>
              </a:rPr>
              <a:t>rr</a:t>
            </a:r>
            <a:r>
              <a:rPr lang="cs-CZ" sz="2800" i="1" dirty="0">
                <a:latin typeface="Times New Roman"/>
                <a:ea typeface="MS Mincho"/>
              </a:rPr>
              <a:t>          </a:t>
            </a:r>
            <a:r>
              <a:rPr lang="cs-CZ" sz="2800" i="1" dirty="0" err="1">
                <a:latin typeface="Times New Roman"/>
                <a:ea typeface="MS Mincho"/>
              </a:rPr>
              <a:t>virta</a:t>
            </a:r>
            <a:r>
              <a:rPr lang="cs-CZ" sz="2800" i="1" dirty="0">
                <a:latin typeface="Times New Roman"/>
                <a:ea typeface="MS Mincho"/>
              </a:rPr>
              <a:t>     :  </a:t>
            </a:r>
            <a:r>
              <a:rPr lang="cs-CZ" sz="2800" i="1" dirty="0" err="1">
                <a:latin typeface="Times New Roman"/>
                <a:ea typeface="MS Mincho"/>
              </a:rPr>
              <a:t>virran</a:t>
            </a:r>
            <a:r>
              <a:rPr lang="cs-CZ" sz="2800" i="1" dirty="0">
                <a:latin typeface="Times New Roman"/>
                <a:ea typeface="MS Mincho"/>
              </a:rPr>
              <a:t>   (*</a:t>
            </a:r>
            <a:r>
              <a:rPr lang="cs-CZ" sz="2800" i="1" dirty="0" err="1">
                <a:latin typeface="Times New Roman"/>
                <a:ea typeface="MS Mincho"/>
              </a:rPr>
              <a:t>virδan</a:t>
            </a:r>
            <a:r>
              <a:rPr lang="cs-CZ" sz="2800" i="1" dirty="0">
                <a:latin typeface="Times New Roman"/>
                <a:ea typeface="MS Mincho"/>
              </a:rPr>
              <a:t>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  </a:t>
            </a:r>
            <a:r>
              <a:rPr lang="cs-CZ" sz="2800" i="1" dirty="0" err="1">
                <a:latin typeface="Times New Roman"/>
                <a:ea typeface="MS Mincho"/>
              </a:rPr>
              <a:t>ymmärtää</a:t>
            </a:r>
            <a:r>
              <a:rPr lang="cs-CZ" sz="2800" i="1" dirty="0">
                <a:latin typeface="Times New Roman"/>
                <a:ea typeface="MS Mincho"/>
              </a:rPr>
              <a:t>  :  </a:t>
            </a:r>
            <a:r>
              <a:rPr lang="cs-CZ" sz="2800" i="1" dirty="0" err="1">
                <a:latin typeface="Times New Roman"/>
                <a:ea typeface="MS Mincho"/>
              </a:rPr>
              <a:t>ymmärrän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083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KVALITATTIIVINEN ASTEVAIHTELU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d)  </a:t>
            </a:r>
            <a:r>
              <a:rPr lang="cs-CZ" sz="2800" b="1" dirty="0" err="1">
                <a:latin typeface="Times New Roman"/>
                <a:ea typeface="MS Mincho"/>
              </a:rPr>
              <a:t>l+k+e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>
                <a:latin typeface="Times New Roman"/>
                <a:ea typeface="MS Mincho"/>
              </a:rPr>
              <a:t>     </a:t>
            </a:r>
            <a:r>
              <a:rPr lang="cs-CZ" sz="2800" b="1" i="1" dirty="0" err="1">
                <a:latin typeface="Times New Roman"/>
                <a:ea typeface="MS Mincho"/>
              </a:rPr>
              <a:t>lke</a:t>
            </a:r>
            <a:r>
              <a:rPr lang="cs-CZ" sz="2800" i="1" dirty="0">
                <a:latin typeface="Times New Roman"/>
                <a:ea typeface="MS Mincho"/>
              </a:rPr>
              <a:t> </a:t>
            </a:r>
            <a:r>
              <a:rPr lang="cs-CZ" sz="2800" b="1" i="1" dirty="0">
                <a:latin typeface="Times New Roman"/>
                <a:ea typeface="MS Mincho"/>
              </a:rPr>
              <a:t>: </a:t>
            </a:r>
            <a:r>
              <a:rPr lang="cs-CZ" sz="2800" b="1" i="1" dirty="0" err="1">
                <a:latin typeface="Times New Roman"/>
                <a:ea typeface="MS Mincho"/>
              </a:rPr>
              <a:t>lje</a:t>
            </a:r>
            <a:r>
              <a:rPr lang="cs-CZ" sz="2800" i="1" dirty="0">
                <a:latin typeface="Times New Roman"/>
                <a:ea typeface="MS Mincho"/>
              </a:rPr>
              <a:t>   </a:t>
            </a:r>
            <a:r>
              <a:rPr lang="cs-CZ" sz="2800" i="1" dirty="0" err="1">
                <a:latin typeface="Times New Roman"/>
                <a:ea typeface="MS Mincho"/>
              </a:rPr>
              <a:t>kulkevat</a:t>
            </a:r>
            <a:r>
              <a:rPr lang="cs-CZ" sz="2800" i="1" dirty="0">
                <a:latin typeface="Times New Roman"/>
                <a:ea typeface="MS Mincho"/>
              </a:rPr>
              <a:t>  :  </a:t>
            </a:r>
            <a:r>
              <a:rPr lang="cs-CZ" sz="2800" i="1" dirty="0" err="1">
                <a:latin typeface="Times New Roman"/>
                <a:ea typeface="MS Mincho"/>
              </a:rPr>
              <a:t>kuljen</a:t>
            </a:r>
            <a:r>
              <a:rPr lang="cs-CZ" sz="2800" i="1" dirty="0">
                <a:latin typeface="Times New Roman"/>
                <a:ea typeface="MS Mincho"/>
              </a:rPr>
              <a:t>   (*</a:t>
            </a:r>
            <a:r>
              <a:rPr lang="cs-CZ" sz="2800" i="1" dirty="0" err="1">
                <a:latin typeface="Times New Roman"/>
                <a:ea typeface="MS Mincho"/>
              </a:rPr>
              <a:t>kulγen</a:t>
            </a:r>
            <a:r>
              <a:rPr lang="cs-CZ" sz="2800" i="1" dirty="0">
                <a:latin typeface="Times New Roman"/>
                <a:ea typeface="MS Mincho"/>
              </a:rPr>
              <a:t>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       </a:t>
            </a:r>
            <a:r>
              <a:rPr lang="cs-CZ" sz="2800" i="1" dirty="0" err="1">
                <a:latin typeface="Times New Roman"/>
                <a:ea typeface="MS Mincho"/>
              </a:rPr>
              <a:t>sylki</a:t>
            </a:r>
            <a:r>
              <a:rPr lang="cs-CZ" sz="2800" i="1" dirty="0">
                <a:latin typeface="Times New Roman"/>
                <a:ea typeface="MS Mincho"/>
              </a:rPr>
              <a:t>     :  </a:t>
            </a:r>
            <a:r>
              <a:rPr lang="cs-CZ" sz="2800" i="1" dirty="0" err="1">
                <a:latin typeface="Times New Roman"/>
                <a:ea typeface="MS Mincho"/>
              </a:rPr>
              <a:t>syljen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</a:t>
            </a:r>
            <a:r>
              <a:rPr lang="cs-CZ" sz="2800" b="1" i="1" dirty="0" err="1">
                <a:latin typeface="Times New Roman"/>
                <a:ea typeface="MS Mincho"/>
              </a:rPr>
              <a:t>r+k+e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</a:t>
            </a:r>
            <a:r>
              <a:rPr lang="cs-CZ" sz="2800" b="1" i="1" dirty="0" err="1">
                <a:latin typeface="Times New Roman"/>
                <a:ea typeface="MS Mincho"/>
              </a:rPr>
              <a:t>rke</a:t>
            </a:r>
            <a:r>
              <a:rPr lang="cs-CZ" sz="2800" b="1" i="1" dirty="0">
                <a:latin typeface="Times New Roman"/>
                <a:ea typeface="MS Mincho"/>
              </a:rPr>
              <a:t> : </a:t>
            </a:r>
            <a:r>
              <a:rPr lang="cs-CZ" sz="2800" b="1" i="1" dirty="0" err="1">
                <a:latin typeface="Times New Roman"/>
                <a:ea typeface="MS Mincho"/>
              </a:rPr>
              <a:t>rje</a:t>
            </a:r>
            <a:r>
              <a:rPr lang="cs-CZ" sz="2800" i="1" dirty="0">
                <a:latin typeface="Times New Roman"/>
                <a:ea typeface="MS Mincho"/>
              </a:rPr>
              <a:t>  </a:t>
            </a:r>
            <a:r>
              <a:rPr lang="cs-CZ" sz="2800" i="1" dirty="0" err="1">
                <a:latin typeface="Times New Roman"/>
                <a:ea typeface="MS Mincho"/>
              </a:rPr>
              <a:t>kurkena</a:t>
            </a:r>
            <a:r>
              <a:rPr lang="cs-CZ" sz="2800" i="1" dirty="0">
                <a:latin typeface="Times New Roman"/>
                <a:ea typeface="MS Mincho"/>
              </a:rPr>
              <a:t>   :  </a:t>
            </a:r>
            <a:r>
              <a:rPr lang="cs-CZ" sz="2800" i="1" dirty="0" err="1">
                <a:latin typeface="Times New Roman"/>
                <a:ea typeface="MS Mincho"/>
              </a:rPr>
              <a:t>kurjet</a:t>
            </a:r>
            <a:r>
              <a:rPr lang="cs-CZ" sz="2800" i="1" dirty="0">
                <a:latin typeface="Times New Roman"/>
                <a:ea typeface="MS Mincho"/>
              </a:rPr>
              <a:t>   (*</a:t>
            </a:r>
            <a:r>
              <a:rPr lang="cs-CZ" sz="2800" i="1" dirty="0" err="1">
                <a:latin typeface="Times New Roman"/>
                <a:ea typeface="MS Mincho"/>
              </a:rPr>
              <a:t>kurγet</a:t>
            </a:r>
            <a:r>
              <a:rPr lang="cs-CZ" sz="2800" i="1" dirty="0">
                <a:latin typeface="Times New Roman"/>
                <a:ea typeface="MS Mincho"/>
              </a:rPr>
              <a:t>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     </a:t>
            </a:r>
            <a:r>
              <a:rPr lang="cs-CZ" sz="2800" i="1" dirty="0" err="1">
                <a:latin typeface="Times New Roman"/>
                <a:ea typeface="MS Mincho"/>
              </a:rPr>
              <a:t>särkevät</a:t>
            </a:r>
            <a:r>
              <a:rPr lang="cs-CZ" sz="2800" i="1" dirty="0">
                <a:latin typeface="Times New Roman"/>
                <a:ea typeface="MS Mincho"/>
              </a:rPr>
              <a:t>  :  </a:t>
            </a:r>
            <a:r>
              <a:rPr lang="cs-CZ" sz="2800" i="1" dirty="0" err="1">
                <a:latin typeface="Times New Roman"/>
                <a:ea typeface="MS Mincho"/>
              </a:rPr>
              <a:t>särjen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</a:t>
            </a:r>
            <a:r>
              <a:rPr lang="cs-CZ" sz="2800" b="1" i="1" dirty="0" err="1">
                <a:latin typeface="Times New Roman"/>
                <a:ea typeface="MS Mincho"/>
              </a:rPr>
              <a:t>h+k+e</a:t>
            </a:r>
            <a:r>
              <a:rPr lang="cs-CZ" sz="2800" b="1" i="1" dirty="0">
                <a:latin typeface="Times New Roman"/>
                <a:ea typeface="MS Mincho"/>
              </a:rPr>
              <a:t>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</a:t>
            </a:r>
            <a:r>
              <a:rPr lang="cs-CZ" sz="2800" b="1" i="1" dirty="0" err="1">
                <a:latin typeface="Times New Roman"/>
                <a:ea typeface="MS Mincho"/>
              </a:rPr>
              <a:t>hke</a:t>
            </a:r>
            <a:r>
              <a:rPr lang="cs-CZ" sz="2800" b="1" i="1" dirty="0">
                <a:latin typeface="Times New Roman"/>
                <a:ea typeface="MS Mincho"/>
              </a:rPr>
              <a:t> : </a:t>
            </a:r>
            <a:r>
              <a:rPr lang="cs-CZ" sz="2800" b="1" i="1" dirty="0" err="1">
                <a:latin typeface="Times New Roman"/>
                <a:ea typeface="MS Mincho"/>
              </a:rPr>
              <a:t>hje</a:t>
            </a:r>
            <a:r>
              <a:rPr lang="cs-CZ" sz="2800" i="1" dirty="0">
                <a:latin typeface="Times New Roman"/>
                <a:ea typeface="MS Mincho"/>
              </a:rPr>
              <a:t>  </a:t>
            </a:r>
            <a:r>
              <a:rPr lang="cs-CZ" sz="2800" i="1" dirty="0" err="1">
                <a:latin typeface="Times New Roman"/>
                <a:ea typeface="MS Mincho"/>
              </a:rPr>
              <a:t>puhkeaa</a:t>
            </a:r>
            <a:r>
              <a:rPr lang="cs-CZ" sz="2800" i="1" dirty="0">
                <a:latin typeface="Times New Roman"/>
                <a:ea typeface="MS Mincho"/>
              </a:rPr>
              <a:t>   :  </a:t>
            </a:r>
            <a:r>
              <a:rPr lang="cs-CZ" sz="2800" i="1" dirty="0" err="1">
                <a:latin typeface="Times New Roman"/>
                <a:ea typeface="MS Mincho"/>
              </a:rPr>
              <a:t>puhjennut</a:t>
            </a:r>
            <a:r>
              <a:rPr lang="cs-CZ" sz="2800" i="1" dirty="0">
                <a:latin typeface="Times New Roman"/>
                <a:ea typeface="MS Mincho"/>
              </a:rPr>
              <a:t> (*</a:t>
            </a:r>
            <a:r>
              <a:rPr lang="cs-CZ" sz="2800" i="1" dirty="0" err="1">
                <a:latin typeface="Times New Roman"/>
                <a:ea typeface="MS Mincho"/>
              </a:rPr>
              <a:t>puhγetnut</a:t>
            </a:r>
            <a:r>
              <a:rPr lang="cs-CZ" sz="2800" i="1" dirty="0">
                <a:latin typeface="Times New Roman"/>
                <a:ea typeface="MS Mincho"/>
              </a:rPr>
              <a:t>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       </a:t>
            </a:r>
            <a:r>
              <a:rPr lang="cs-CZ" sz="2800" i="1" dirty="0" err="1">
                <a:latin typeface="Times New Roman"/>
                <a:ea typeface="MS Mincho"/>
              </a:rPr>
              <a:t>lahkeet</a:t>
            </a:r>
            <a:r>
              <a:rPr lang="cs-CZ" sz="2800" i="1" dirty="0">
                <a:latin typeface="Times New Roman"/>
                <a:ea typeface="MS Mincho"/>
              </a:rPr>
              <a:t>   :  </a:t>
            </a:r>
            <a:r>
              <a:rPr lang="cs-CZ" sz="2800" i="1" dirty="0" err="1">
                <a:latin typeface="Times New Roman"/>
                <a:ea typeface="MS Mincho"/>
              </a:rPr>
              <a:t>lahje</a:t>
            </a:r>
            <a:endParaRPr lang="cs-CZ" sz="28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73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KVALITATTIIVINEN ASTEVAIHTELU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789512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e)  </a:t>
            </a:r>
            <a:r>
              <a:rPr lang="cs-CZ" sz="2800" b="1" dirty="0" err="1">
                <a:latin typeface="Times New Roman"/>
                <a:ea typeface="MS Mincho"/>
              </a:rPr>
              <a:t>U+k+U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</a:t>
            </a:r>
            <a:r>
              <a:rPr lang="cs-CZ" sz="2800" b="1" i="1" dirty="0" err="1">
                <a:latin typeface="Times New Roman"/>
                <a:ea typeface="MS Mincho"/>
              </a:rPr>
              <a:t>uku</a:t>
            </a:r>
            <a:r>
              <a:rPr lang="cs-CZ" sz="2800" b="1" i="1" dirty="0">
                <a:latin typeface="Times New Roman"/>
                <a:ea typeface="MS Mincho"/>
              </a:rPr>
              <a:t> : </a:t>
            </a:r>
            <a:r>
              <a:rPr lang="cs-CZ" sz="2800" b="1" i="1" dirty="0" err="1">
                <a:latin typeface="Times New Roman"/>
                <a:ea typeface="MS Mincho"/>
              </a:rPr>
              <a:t>uvu</a:t>
            </a:r>
            <a:r>
              <a:rPr lang="cs-CZ" sz="2800" i="1" dirty="0">
                <a:latin typeface="Times New Roman"/>
                <a:ea typeface="MS Mincho"/>
              </a:rPr>
              <a:t>   luku      :  </a:t>
            </a:r>
            <a:r>
              <a:rPr lang="cs-CZ" sz="2800" i="1" dirty="0" err="1">
                <a:latin typeface="Times New Roman"/>
                <a:ea typeface="MS Mincho"/>
              </a:rPr>
              <a:t>luvut</a:t>
            </a:r>
            <a:r>
              <a:rPr lang="cs-CZ" sz="2800" i="1" dirty="0">
                <a:latin typeface="Times New Roman"/>
                <a:ea typeface="MS Mincho"/>
              </a:rPr>
              <a:t> (*</a:t>
            </a:r>
            <a:r>
              <a:rPr lang="cs-CZ" sz="2800" i="1" dirty="0" err="1">
                <a:latin typeface="Times New Roman"/>
                <a:ea typeface="MS Mincho"/>
              </a:rPr>
              <a:t>luγut</a:t>
            </a:r>
            <a:r>
              <a:rPr lang="cs-CZ" sz="2800" i="1" dirty="0">
                <a:latin typeface="Times New Roman"/>
                <a:ea typeface="MS Mincho"/>
              </a:rPr>
              <a:t>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</a:t>
            </a:r>
            <a:r>
              <a:rPr lang="cs-CZ" sz="2800" b="1" i="1" dirty="0" err="1">
                <a:latin typeface="Times New Roman"/>
                <a:ea typeface="MS Mincho"/>
              </a:rPr>
              <a:t>yky</a:t>
            </a:r>
            <a:r>
              <a:rPr lang="cs-CZ" sz="2800" b="1" i="1" dirty="0">
                <a:latin typeface="Times New Roman"/>
                <a:ea typeface="MS Mincho"/>
              </a:rPr>
              <a:t> : </a:t>
            </a:r>
            <a:r>
              <a:rPr lang="cs-CZ" sz="2800" b="1" i="1" dirty="0" err="1">
                <a:latin typeface="Times New Roman"/>
                <a:ea typeface="MS Mincho"/>
              </a:rPr>
              <a:t>yvy</a:t>
            </a:r>
            <a:r>
              <a:rPr lang="cs-CZ" sz="2800" i="1" dirty="0">
                <a:latin typeface="Times New Roman"/>
                <a:ea typeface="MS Mincho"/>
              </a:rPr>
              <a:t>   </a:t>
            </a:r>
            <a:r>
              <a:rPr lang="cs-CZ" sz="2800" i="1" dirty="0" err="1">
                <a:latin typeface="Times New Roman"/>
                <a:ea typeface="MS Mincho"/>
              </a:rPr>
              <a:t>kyky</a:t>
            </a:r>
            <a:r>
              <a:rPr lang="cs-CZ" sz="2800" i="1" dirty="0">
                <a:latin typeface="Times New Roman"/>
                <a:ea typeface="MS Mincho"/>
              </a:rPr>
              <a:t>      :  </a:t>
            </a:r>
            <a:r>
              <a:rPr lang="cs-CZ" sz="2800" i="1" dirty="0" err="1">
                <a:latin typeface="Times New Roman"/>
                <a:ea typeface="MS Mincho"/>
              </a:rPr>
              <a:t>kyvyn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 err="1">
                <a:latin typeface="Times New Roman"/>
                <a:ea typeface="MS Mincho"/>
              </a:rPr>
              <a:t>Huom</a:t>
            </a:r>
            <a:r>
              <a:rPr lang="cs-CZ" sz="2800" b="1" dirty="0">
                <a:latin typeface="Times New Roman"/>
                <a:ea typeface="MS Mincho"/>
              </a:rPr>
              <a:t>!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Jos</a:t>
            </a:r>
            <a:r>
              <a:rPr lang="cs-CZ" sz="2800" dirty="0">
                <a:latin typeface="Times New Roman"/>
                <a:ea typeface="MS Mincho"/>
              </a:rPr>
              <a:t> on </a:t>
            </a:r>
            <a:r>
              <a:rPr lang="cs-CZ" sz="2800" dirty="0" err="1">
                <a:latin typeface="Times New Roman"/>
                <a:ea typeface="MS Mincho"/>
              </a:rPr>
              <a:t>kysymys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diftongista</a:t>
            </a:r>
            <a:r>
              <a:rPr lang="cs-CZ" sz="2800" dirty="0">
                <a:latin typeface="Times New Roman"/>
                <a:ea typeface="MS Mincho"/>
              </a:rPr>
              <a:t> (</a:t>
            </a:r>
            <a:r>
              <a:rPr lang="cs-CZ" sz="2800" i="1" dirty="0" err="1">
                <a:latin typeface="Times New Roman"/>
                <a:ea typeface="MS Mincho"/>
              </a:rPr>
              <a:t>iu</a:t>
            </a:r>
            <a:r>
              <a:rPr lang="cs-CZ" sz="2800" dirty="0">
                <a:latin typeface="Times New Roman"/>
                <a:ea typeface="MS Mincho"/>
              </a:rPr>
              <a:t>), </a:t>
            </a:r>
            <a:r>
              <a:rPr lang="cs-CZ" sz="2800" dirty="0" err="1">
                <a:latin typeface="Times New Roman"/>
                <a:ea typeface="MS Mincho"/>
              </a:rPr>
              <a:t>niin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i="1" dirty="0">
                <a:latin typeface="Times New Roman"/>
                <a:ea typeface="MS Mincho"/>
              </a:rPr>
              <a:t>k &gt;</a:t>
            </a:r>
            <a:r>
              <a:rPr lang="cs-CZ" sz="2800" i="1" dirty="0" smtClean="0">
                <a:latin typeface="Times New Roman"/>
                <a:ea typeface="MS Mincho"/>
              </a:rPr>
              <a:t>ø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                   </a:t>
            </a:r>
            <a:r>
              <a:rPr lang="cs-CZ" sz="2800" i="1" dirty="0" err="1">
                <a:latin typeface="Times New Roman"/>
                <a:ea typeface="MS Mincho"/>
              </a:rPr>
              <a:t>tiuku</a:t>
            </a:r>
            <a:r>
              <a:rPr lang="cs-CZ" sz="2800" i="1" dirty="0">
                <a:latin typeface="Times New Roman"/>
                <a:ea typeface="MS Mincho"/>
              </a:rPr>
              <a:t>     :  </a:t>
            </a:r>
            <a:r>
              <a:rPr lang="cs-CZ" sz="2800" i="1" dirty="0" err="1">
                <a:latin typeface="Times New Roman"/>
                <a:ea typeface="MS Mincho"/>
              </a:rPr>
              <a:t>tiu'ut</a:t>
            </a:r>
            <a:r>
              <a:rPr lang="cs-CZ" sz="2800" dirty="0">
                <a:latin typeface="Times New Roman"/>
                <a:ea typeface="MS Mincho"/>
              </a:rPr>
              <a:t> (</a:t>
            </a:r>
            <a:r>
              <a:rPr lang="cs-CZ" sz="2800" dirty="0" err="1">
                <a:latin typeface="Times New Roman"/>
                <a:ea typeface="MS Mincho"/>
              </a:rPr>
              <a:t>Huomaa</a:t>
            </a:r>
            <a:r>
              <a:rPr lang="cs-CZ" sz="2800" dirty="0">
                <a:latin typeface="Times New Roman"/>
                <a:ea typeface="MS Mincho"/>
              </a:rPr>
              <a:t>! </a:t>
            </a:r>
            <a:r>
              <a:rPr lang="cs-CZ" sz="2800" dirty="0" err="1">
                <a:latin typeface="Times New Roman"/>
                <a:ea typeface="MS Mincho"/>
              </a:rPr>
              <a:t>ortografia</a:t>
            </a:r>
            <a:r>
              <a:rPr lang="cs-CZ" sz="2800" dirty="0">
                <a:latin typeface="Times New Roman"/>
                <a:ea typeface="MS Mincho"/>
              </a:rPr>
              <a:t>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      </a:t>
            </a:r>
            <a:r>
              <a:rPr lang="cs-CZ" sz="2800" i="1" dirty="0" err="1">
                <a:latin typeface="Times New Roman"/>
                <a:ea typeface="MS Mincho"/>
              </a:rPr>
              <a:t>liukua</a:t>
            </a:r>
            <a:r>
              <a:rPr lang="cs-CZ" sz="2800" i="1" dirty="0">
                <a:latin typeface="Times New Roman"/>
                <a:ea typeface="MS Mincho"/>
              </a:rPr>
              <a:t>    :  </a:t>
            </a:r>
            <a:r>
              <a:rPr lang="cs-CZ" sz="2800" i="1" dirty="0" err="1">
                <a:latin typeface="Times New Roman"/>
                <a:ea typeface="MS Mincho"/>
              </a:rPr>
              <a:t>liu'un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6657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ASTEVAIHTELU NYKYSUOMESSA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cs-CZ" sz="2800" dirty="0" smtClean="0">
                <a:latin typeface="Times New Roman"/>
                <a:ea typeface="MS Mincho"/>
              </a:rPr>
              <a:t>osin </a:t>
            </a:r>
            <a:r>
              <a:rPr lang="cs-CZ" sz="2800" b="1" dirty="0" err="1">
                <a:latin typeface="Times New Roman"/>
                <a:ea typeface="MS Mincho"/>
              </a:rPr>
              <a:t>morfologista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ja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osin </a:t>
            </a:r>
            <a:r>
              <a:rPr lang="cs-CZ" sz="2800" b="1" dirty="0" err="1" smtClean="0">
                <a:latin typeface="Times New Roman"/>
                <a:ea typeface="MS Mincho"/>
              </a:rPr>
              <a:t>sanakohtaista</a:t>
            </a:r>
            <a:endParaRPr lang="cs-CZ" sz="28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2800" b="1" dirty="0" err="1">
                <a:latin typeface="Times New Roman"/>
                <a:ea typeface="MS Mincho"/>
              </a:rPr>
              <a:t>p</a:t>
            </a:r>
            <a:r>
              <a:rPr lang="cs-CZ" sz="2800" b="1" dirty="0" err="1" smtClean="0">
                <a:latin typeface="Times New Roman"/>
                <a:ea typeface="MS Mincho"/>
              </a:rPr>
              <a:t>oikkeuksina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>
                <a:latin typeface="Times New Roman"/>
                <a:ea typeface="MS Mincho"/>
              </a:rPr>
              <a:t>on </a:t>
            </a:r>
            <a:r>
              <a:rPr lang="cs-CZ" sz="2800" dirty="0" err="1">
                <a:solidFill>
                  <a:srgbClr val="FF0000"/>
                </a:solidFill>
                <a:latin typeface="Times New Roman"/>
                <a:ea typeface="MS Mincho"/>
              </a:rPr>
              <a:t>vahva</a:t>
            </a:r>
            <a:r>
              <a:rPr lang="cs-CZ" sz="2800" dirty="0">
                <a:solidFill>
                  <a:srgbClr val="FF0000"/>
                </a:solidFill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aste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umpitavun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edessä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ja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toisaalta</a:t>
            </a:r>
            <a:r>
              <a:rPr lang="cs-CZ" sz="3200" dirty="0" smtClean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solidFill>
                  <a:srgbClr val="92D050"/>
                </a:solidFill>
                <a:latin typeface="Times New Roman"/>
                <a:ea typeface="MS Mincho"/>
              </a:rPr>
              <a:t>heikko</a:t>
            </a:r>
            <a:r>
              <a:rPr lang="cs-CZ" sz="2800" dirty="0" smtClean="0">
                <a:solidFill>
                  <a:srgbClr val="92D050"/>
                </a:solidFill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aste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avotavun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edessä</a:t>
            </a:r>
            <a:endParaRPr lang="cs-CZ" sz="2800" dirty="0" smtClean="0"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cs-CZ" sz="2800" dirty="0" smtClean="0">
                <a:latin typeface="Times New Roman"/>
                <a:ea typeface="MS Mincho"/>
              </a:rPr>
              <a:t>on </a:t>
            </a:r>
            <a:r>
              <a:rPr lang="cs-CZ" sz="2800" dirty="0" err="1">
                <a:latin typeface="Times New Roman"/>
                <a:ea typeface="MS Mincho"/>
              </a:rPr>
              <a:t>sanoja</a:t>
            </a:r>
            <a:r>
              <a:rPr lang="cs-CZ" sz="2800" dirty="0">
                <a:latin typeface="Times New Roman"/>
                <a:ea typeface="MS Mincho"/>
              </a:rPr>
              <a:t>, </a:t>
            </a:r>
            <a:r>
              <a:rPr lang="cs-CZ" sz="2800" dirty="0" err="1">
                <a:latin typeface="Times New Roman"/>
                <a:ea typeface="MS Mincho"/>
              </a:rPr>
              <a:t>jotka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jäävät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astevaihtelun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ulkopuolelle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ja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tämä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ryhmä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kasvaa</a:t>
            </a:r>
            <a:r>
              <a:rPr lang="cs-CZ" sz="2800" b="1" dirty="0" smtClean="0">
                <a:latin typeface="Times New Roman"/>
                <a:ea typeface="MS Mincho"/>
              </a:rPr>
              <a:t>!</a:t>
            </a:r>
            <a:endParaRPr lang="cs-CZ" sz="28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942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461</TotalTime>
  <Words>701</Words>
  <Application>Microsoft Office PowerPoint</Application>
  <PresentationFormat>Předvádění na obrazovce (4:3)</PresentationFormat>
  <Paragraphs>177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Jmění</vt:lpstr>
      <vt:lpstr>MORFOLOGIA</vt:lpstr>
      <vt:lpstr>ASTEVAIHTELU</vt:lpstr>
      <vt:lpstr>KVANTITATIIVINEN ASTEVAIHTELU</vt:lpstr>
      <vt:lpstr>KVALITATTIIVINEN ASTEVAIHTELU</vt:lpstr>
      <vt:lpstr>KVALITATTIIVINEN ASTEVAIHTELU</vt:lpstr>
      <vt:lpstr>KVALITATTIIVINEN ASTEVAIHTELU</vt:lpstr>
      <vt:lpstr>KVALITATTIIVINEN ASTEVAIHTELU</vt:lpstr>
      <vt:lpstr>KVALITATTIIVINEN ASTEVAIHTELU</vt:lpstr>
      <vt:lpstr>ASTEVAIHTELU NYKYSUOMESSA</vt:lpstr>
      <vt:lpstr>VAHVA ASTE UMPITAVUN EDESSÄ</vt:lpstr>
      <vt:lpstr>SANAPARIT</vt:lpstr>
      <vt:lpstr>HEIKKO ASTE AVOTAVUN EDESSÄ</vt:lpstr>
      <vt:lpstr>HEIKKO ASTE AVOTAVUN EDESSÄ</vt:lpstr>
      <vt:lpstr>HEIKKO ASTE AVOTAVUN EDESSÄ</vt:lpstr>
      <vt:lpstr>ASTEVAIHTELUN ULKOPUOLELLA</vt:lpstr>
      <vt:lpstr>ASTEVAIHTELUN ULKOPUOLELLA</vt:lpstr>
      <vt:lpstr>ASTEVAIHTELUN ULKOPUOLELLA</vt:lpstr>
      <vt:lpstr>SUFFIKSAALINEN ASTEVAIHTELU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MORFOLOGIA</dc:title>
  <dc:creator>HP</dc:creator>
  <cp:lastModifiedBy>HP</cp:lastModifiedBy>
  <cp:revision>9</cp:revision>
  <dcterms:created xsi:type="dcterms:W3CDTF">2020-10-31T19:11:56Z</dcterms:created>
  <dcterms:modified xsi:type="dcterms:W3CDTF">2020-11-04T13:15:11Z</dcterms:modified>
</cp:coreProperties>
</file>