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4DA2-8BD8-4E12-BACF-2E84312DF19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54A9-2C37-46D7-B59E-3335718CA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4DA2-8BD8-4E12-BACF-2E84312DF19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54A9-2C37-46D7-B59E-3335718CA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4DA2-8BD8-4E12-BACF-2E84312DF19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54A9-2C37-46D7-B59E-3335718CA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4DA2-8BD8-4E12-BACF-2E84312DF19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54A9-2C37-46D7-B59E-3335718CA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4DA2-8BD8-4E12-BACF-2E84312DF19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54A9-2C37-46D7-B59E-3335718CA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4DA2-8BD8-4E12-BACF-2E84312DF19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54A9-2C37-46D7-B59E-3335718CA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4DA2-8BD8-4E12-BACF-2E84312DF19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54A9-2C37-46D7-B59E-3335718CA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4DA2-8BD8-4E12-BACF-2E84312DF19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54A9-2C37-46D7-B59E-3335718CA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4DA2-8BD8-4E12-BACF-2E84312DF19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54A9-2C37-46D7-B59E-3335718CA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4DA2-8BD8-4E12-BACF-2E84312DF19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54A9-2C37-46D7-B59E-3335718CA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4DA2-8BD8-4E12-BACF-2E84312DF19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C54A9-2C37-46D7-B59E-3335718CAD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C4DA2-8BD8-4E12-BACF-2E84312DF19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C54A9-2C37-46D7-B59E-3335718CAD9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Literárněvědný proseminář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Etická kritika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Etická kritika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sz="2400" dirty="0" smtClean="0"/>
              <a:t>Rozpracování pólu angažovanosti v rámci kontrastu k autonomii</a:t>
            </a:r>
          </a:p>
          <a:p>
            <a:r>
              <a:rPr lang="cs-CZ" sz="2400" dirty="0" smtClean="0"/>
              <a:t>Tři různé vize: </a:t>
            </a:r>
            <a:r>
              <a:rPr lang="cs-CZ" sz="2400" dirty="0" err="1" smtClean="0"/>
              <a:t>Martha</a:t>
            </a:r>
            <a:r>
              <a:rPr lang="cs-CZ" sz="2400" dirty="0" smtClean="0"/>
              <a:t> </a:t>
            </a:r>
            <a:r>
              <a:rPr lang="cs-CZ" sz="2400" dirty="0" err="1" smtClean="0"/>
              <a:t>Nussbaum</a:t>
            </a:r>
            <a:r>
              <a:rPr lang="cs-CZ" sz="2400" dirty="0" smtClean="0"/>
              <a:t>, </a:t>
            </a:r>
            <a:r>
              <a:rPr lang="cs-CZ" sz="2400" dirty="0" err="1" smtClean="0"/>
              <a:t>Andrew</a:t>
            </a:r>
            <a:r>
              <a:rPr lang="cs-CZ" sz="2400" dirty="0" smtClean="0"/>
              <a:t> </a:t>
            </a:r>
            <a:r>
              <a:rPr lang="cs-CZ" sz="2400" dirty="0" err="1" smtClean="0"/>
              <a:t>Gibson</a:t>
            </a:r>
            <a:r>
              <a:rPr lang="cs-CZ" sz="2400" dirty="0" smtClean="0"/>
              <a:t> a </a:t>
            </a:r>
            <a:r>
              <a:rPr lang="cs-CZ" sz="2400" dirty="0" err="1" smtClean="0"/>
              <a:t>Liesbeth</a:t>
            </a:r>
            <a:r>
              <a:rPr lang="cs-CZ" sz="2400" dirty="0" smtClean="0"/>
              <a:t> </a:t>
            </a:r>
            <a:r>
              <a:rPr lang="cs-CZ" sz="2400" dirty="0" err="1" smtClean="0"/>
              <a:t>Korthals</a:t>
            </a:r>
            <a:r>
              <a:rPr lang="cs-CZ" sz="2400" dirty="0" smtClean="0"/>
              <a:t> </a:t>
            </a:r>
            <a:r>
              <a:rPr lang="cs-CZ" sz="2400" dirty="0" err="1" smtClean="0"/>
              <a:t>Altes</a:t>
            </a:r>
            <a:endParaRPr lang="cs-CZ" sz="2400" dirty="0" smtClean="0"/>
          </a:p>
          <a:p>
            <a:endParaRPr lang="cs-CZ" dirty="0"/>
          </a:p>
        </p:txBody>
      </p:sp>
      <p:pic>
        <p:nvPicPr>
          <p:cNvPr id="4" name="Obrázek 3" descr="f856642daae278e1981465c3ec1b5012.jpg"/>
          <p:cNvPicPr>
            <a:picLocks noChangeAspect="1"/>
          </p:cNvPicPr>
          <p:nvPr/>
        </p:nvPicPr>
        <p:blipFill>
          <a:blip r:embed="rId2" cstate="print"/>
          <a:srcRect l="15112" r="17962"/>
          <a:stretch>
            <a:fillRect/>
          </a:stretch>
        </p:blipFill>
        <p:spPr>
          <a:xfrm>
            <a:off x="971600" y="2780928"/>
            <a:ext cx="2824358" cy="2376264"/>
          </a:xfrm>
          <a:prstGeom prst="rect">
            <a:avLst/>
          </a:prstGeom>
        </p:spPr>
      </p:pic>
      <p:pic>
        <p:nvPicPr>
          <p:cNvPr id="5" name="Obrázek 4" descr="AndrewGibson2250x2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4437112"/>
            <a:ext cx="2371725" cy="2114550"/>
          </a:xfrm>
          <a:prstGeom prst="rect">
            <a:avLst/>
          </a:prstGeom>
        </p:spPr>
      </p:pic>
      <p:pic>
        <p:nvPicPr>
          <p:cNvPr id="6" name="Obrázek 5" descr="download (1).jpg"/>
          <p:cNvPicPr>
            <a:picLocks noChangeAspect="1"/>
          </p:cNvPicPr>
          <p:nvPr/>
        </p:nvPicPr>
        <p:blipFill>
          <a:blip r:embed="rId4" cstate="print"/>
          <a:srcRect l="15043" r="10295"/>
          <a:stretch>
            <a:fillRect/>
          </a:stretch>
        </p:blipFill>
        <p:spPr>
          <a:xfrm>
            <a:off x="5724127" y="2708920"/>
            <a:ext cx="3089143" cy="2376264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67544" y="5373216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 Zažili jste někdy při čtení literatury, že byste sami sebe, druhé lidi nebo svět viděli novýma očima?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 smtClean="0"/>
              <a:t>Martha</a:t>
            </a:r>
            <a:r>
              <a:rPr lang="cs-CZ" dirty="0" smtClean="0"/>
              <a:t> </a:t>
            </a:r>
            <a:r>
              <a:rPr lang="cs-CZ" dirty="0" err="1" smtClean="0"/>
              <a:t>Nussbaum</a:t>
            </a:r>
            <a:endParaRPr lang="cs-CZ" dirty="0"/>
          </a:p>
        </p:txBody>
      </p:sp>
      <p:pic>
        <p:nvPicPr>
          <p:cNvPr id="4" name="Zástupný symbol pro obsah 3" descr="915OzONh2k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53616" y="0"/>
            <a:ext cx="3090384" cy="4525963"/>
          </a:xfrm>
        </p:spPr>
      </p:pic>
      <p:sp>
        <p:nvSpPr>
          <p:cNvPr id="5" name="TextovéPole 4"/>
          <p:cNvSpPr txBox="1"/>
          <p:nvPr/>
        </p:nvSpPr>
        <p:spPr>
          <a:xfrm>
            <a:off x="539552" y="1268760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psaní a čtení románů je etickou činností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intenzivnější používání představivosti, </a:t>
            </a:r>
            <a:br>
              <a:rPr lang="cs-CZ" sz="2400" dirty="0" smtClean="0"/>
            </a:br>
            <a:r>
              <a:rPr lang="cs-CZ" sz="2400" dirty="0" smtClean="0"/>
              <a:t>konfrontace s vlastními emocemi, reflexe</a:t>
            </a:r>
            <a:br>
              <a:rPr lang="cs-CZ" sz="2400" dirty="0" smtClean="0"/>
            </a:br>
            <a:r>
              <a:rPr lang="cs-CZ" sz="2400" dirty="0" smtClean="0"/>
              <a:t> nad dopadem, který naše jednání má na</a:t>
            </a:r>
            <a:br>
              <a:rPr lang="cs-CZ" sz="2400" dirty="0" smtClean="0"/>
            </a:br>
            <a:r>
              <a:rPr lang="cs-CZ" sz="2400" dirty="0" smtClean="0"/>
              <a:t> druhé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literatura proniká závojem našich zvyků a</a:t>
            </a:r>
            <a:br>
              <a:rPr lang="cs-CZ" sz="2400" dirty="0" smtClean="0"/>
            </a:br>
            <a:r>
              <a:rPr lang="cs-CZ" sz="2400" dirty="0" smtClean="0"/>
              <a:t> otupeného vnímání reality, které jsme si </a:t>
            </a:r>
            <a:br>
              <a:rPr lang="cs-CZ" sz="2400" dirty="0" smtClean="0"/>
            </a:br>
            <a:r>
              <a:rPr lang="cs-CZ" sz="2400" dirty="0" smtClean="0"/>
              <a:t> osvojili, skrze čtení můžeme pohlédnout do</a:t>
            </a:r>
            <a:br>
              <a:rPr lang="cs-CZ" sz="2400" dirty="0" smtClean="0"/>
            </a:br>
            <a:r>
              <a:rPr lang="cs-CZ" sz="2400" dirty="0" smtClean="0"/>
              <a:t> očí realitě, které bychom jinak raději </a:t>
            </a:r>
            <a:br>
              <a:rPr lang="cs-CZ" sz="2400" dirty="0" smtClean="0"/>
            </a:br>
            <a:r>
              <a:rPr lang="cs-CZ" sz="2400" dirty="0" smtClean="0"/>
              <a:t> nečelili.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romány mohou popisovat lidskou zkušenost novými způsoby, které se vymykají těm na které jsme zvyklí.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přesný a zodpovědný popis reality může přispět k vítězství nad omezeností a emocionální </a:t>
            </a:r>
            <a:r>
              <a:rPr lang="cs-CZ" sz="2400" dirty="0" err="1" smtClean="0"/>
              <a:t>umrtveností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/>
          </a:bodyPr>
          <a:lstStyle/>
          <a:p>
            <a:r>
              <a:rPr lang="cs-CZ" sz="3200" dirty="0" err="1" smtClean="0"/>
              <a:t>Martha</a:t>
            </a:r>
            <a:r>
              <a:rPr lang="cs-CZ" sz="3200" dirty="0" smtClean="0"/>
              <a:t> </a:t>
            </a:r>
            <a:r>
              <a:rPr lang="cs-CZ" sz="3200" dirty="0" err="1" smtClean="0"/>
              <a:t>Nussbaum</a:t>
            </a:r>
            <a:r>
              <a:rPr lang="cs-CZ" sz="3200" dirty="0" smtClean="0"/>
              <a:t> – empatie a demokracie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Romány kultivují empatii a představivost, vlastnosti nutné pro občany v demokraciích (umožňují si představovat druhé jako komplexní subjekty s vnitřním životem, ne jako sbírku stereotypů)</a:t>
            </a:r>
          </a:p>
          <a:p>
            <a:r>
              <a:rPr lang="cs-CZ" dirty="0" smtClean="0"/>
              <a:t>K omezenosti a emoční </a:t>
            </a:r>
            <a:r>
              <a:rPr lang="cs-CZ" dirty="0" err="1" smtClean="0"/>
              <a:t>umrtvenosti</a:t>
            </a:r>
            <a:r>
              <a:rPr lang="cs-CZ" dirty="0" smtClean="0"/>
              <a:t> řadí dívání se na ostatní jako na těla, která můžeme využít nebo ovládnout k tomu, abychom dosáhli svého</a:t>
            </a:r>
          </a:p>
          <a:p>
            <a:r>
              <a:rPr lang="cs-CZ" dirty="0" smtClean="0"/>
              <a:t>Druhé lidi můžeme vnímat jako hrozbu a nebezpečí, umění ovšem vytváří bezpečné prostředí pro hru s jinakostí. Postoj hry umožňuje otevřenost i v situacích, kde bychom se jinak cítili ohroženi</a:t>
            </a:r>
          </a:p>
          <a:p>
            <a:r>
              <a:rPr lang="cs-CZ" dirty="0" smtClean="0"/>
              <a:t>Umění působí potěšení a tím prozkoumávání slepých skvrn a předsudků činí méně konfrontujícím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 err="1" smtClean="0"/>
              <a:t>Andrew</a:t>
            </a:r>
            <a:r>
              <a:rPr lang="cs-CZ" sz="3200" dirty="0" smtClean="0"/>
              <a:t> </a:t>
            </a:r>
            <a:r>
              <a:rPr lang="cs-CZ" sz="3200" dirty="0" err="1" smtClean="0"/>
              <a:t>Gibson</a:t>
            </a:r>
            <a:r>
              <a:rPr lang="cs-CZ" sz="3200" dirty="0" smtClean="0"/>
              <a:t> – postmoderní etika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/>
              <a:t>Gibson</a:t>
            </a:r>
            <a:r>
              <a:rPr lang="cs-CZ" dirty="0" smtClean="0"/>
              <a:t> chce kriticky prozkoumat tvrzení že čtení </a:t>
            </a:r>
            <a:br>
              <a:rPr lang="cs-CZ" dirty="0" smtClean="0"/>
            </a:br>
            <a:r>
              <a:rPr lang="cs-CZ" dirty="0" smtClean="0"/>
              <a:t>románů může čtenáře morálně pozvednout</a:t>
            </a:r>
          </a:p>
          <a:p>
            <a:r>
              <a:rPr lang="cs-CZ" dirty="0" smtClean="0"/>
              <a:t>Oprošťuje se od morálky kterou asociuje s</a:t>
            </a:r>
            <a:br>
              <a:rPr lang="cs-CZ" dirty="0" smtClean="0"/>
            </a:br>
            <a:r>
              <a:rPr lang="cs-CZ" dirty="0" smtClean="0"/>
              <a:t> univerzální a nadčasovou objektivitou, soustředí</a:t>
            </a:r>
            <a:br>
              <a:rPr lang="cs-CZ" dirty="0" smtClean="0"/>
            </a:br>
            <a:r>
              <a:rPr lang="cs-CZ" dirty="0" smtClean="0"/>
              <a:t> se na etiku</a:t>
            </a:r>
          </a:p>
          <a:p>
            <a:r>
              <a:rPr lang="cs-CZ" dirty="0" smtClean="0"/>
              <a:t>„</a:t>
            </a:r>
            <a:r>
              <a:rPr lang="en-US" dirty="0" smtClean="0"/>
              <a:t>Ethics </a:t>
            </a:r>
            <a:r>
              <a:rPr lang="en-US" dirty="0"/>
              <a:t>nonetheless operates a kind of play within </a:t>
            </a:r>
            <a:r>
              <a:rPr lang="en-US" dirty="0" smtClean="0"/>
              <a:t>morality,</a:t>
            </a:r>
            <a:r>
              <a:rPr lang="cs-CZ" dirty="0" smtClean="0"/>
              <a:t> </a:t>
            </a:r>
            <a:r>
              <a:rPr lang="en-US" dirty="0" smtClean="0"/>
              <a:t>holds </a:t>
            </a:r>
            <a:r>
              <a:rPr lang="en-US" dirty="0"/>
              <a:t>it open, hopes to restrain it from violence or the will to </a:t>
            </a:r>
            <a:r>
              <a:rPr lang="en-US" dirty="0" smtClean="0"/>
              <a:t>domination</a:t>
            </a:r>
            <a:r>
              <a:rPr lang="cs-CZ" dirty="0" smtClean="0"/>
              <a:t> […]</a:t>
            </a:r>
            <a:r>
              <a:rPr lang="en-US" dirty="0" smtClean="0"/>
              <a:t>.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Etická kritika inspirovaná přístupem Emmanuela </a:t>
            </a:r>
            <a:r>
              <a:rPr lang="cs-CZ" dirty="0" err="1" smtClean="0"/>
              <a:t>Levinase</a:t>
            </a:r>
            <a:r>
              <a:rPr lang="cs-CZ" dirty="0"/>
              <a:t> </a:t>
            </a:r>
            <a:r>
              <a:rPr lang="cs-CZ" dirty="0" smtClean="0"/>
              <a:t>– filozofie nezaložená na kognici či vědění, nemá ambici se opírat o univerzální hodnoty, nechce přistupovat k druhým jako ke </a:t>
            </a:r>
            <a:r>
              <a:rPr lang="cs-CZ" dirty="0" err="1" smtClean="0"/>
              <a:t>kategorizovatelným</a:t>
            </a:r>
            <a:r>
              <a:rPr lang="cs-CZ" dirty="0" smtClean="0"/>
              <a:t> bytostem: „I </a:t>
            </a:r>
            <a:r>
              <a:rPr lang="cs-CZ" dirty="0" err="1"/>
              <a:t>will</a:t>
            </a:r>
            <a:r>
              <a:rPr lang="cs-CZ" dirty="0"/>
              <a:t> not </a:t>
            </a:r>
            <a:r>
              <a:rPr lang="cs-CZ" dirty="0" err="1"/>
              <a:t>speak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but</a:t>
            </a:r>
            <a:r>
              <a:rPr lang="cs-CZ" dirty="0"/>
              <a:t> I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speak</a:t>
            </a:r>
            <a:r>
              <a:rPr lang="cs-CZ" dirty="0"/>
              <a:t> … </a:t>
            </a:r>
            <a:r>
              <a:rPr lang="cs-CZ" i="1" dirty="0"/>
              <a:t>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.“</a:t>
            </a:r>
            <a:endParaRPr lang="cs-CZ" dirty="0"/>
          </a:p>
          <a:p>
            <a:r>
              <a:rPr lang="cs-CZ" dirty="0" smtClean="0"/>
              <a:t>I </a:t>
            </a:r>
            <a:r>
              <a:rPr lang="cs-CZ" dirty="0" err="1" smtClean="0"/>
              <a:t>Levinasova</a:t>
            </a:r>
            <a:r>
              <a:rPr lang="cs-CZ" dirty="0" smtClean="0"/>
              <a:t> filozofie má slabá místa (ženy) – </a:t>
            </a:r>
            <a:r>
              <a:rPr lang="cs-CZ" dirty="0" err="1" smtClean="0"/>
              <a:t>Gibson</a:t>
            </a:r>
            <a:r>
              <a:rPr lang="cs-CZ" dirty="0" smtClean="0"/>
              <a:t> doplňuje jeho myšlenky postmoderní kulturní kritikou (</a:t>
            </a:r>
            <a:r>
              <a:rPr lang="cs-CZ" dirty="0" err="1" smtClean="0"/>
              <a:t>Judith</a:t>
            </a:r>
            <a:r>
              <a:rPr lang="cs-CZ" dirty="0" smtClean="0"/>
              <a:t> </a:t>
            </a:r>
            <a:r>
              <a:rPr lang="cs-CZ" dirty="0" err="1" smtClean="0"/>
              <a:t>Butler</a:t>
            </a:r>
            <a:r>
              <a:rPr lang="cs-CZ" dirty="0" smtClean="0"/>
              <a:t>)</a:t>
            </a:r>
          </a:p>
          <a:p>
            <a:endParaRPr lang="cs-CZ" dirty="0" smtClean="0"/>
          </a:p>
        </p:txBody>
      </p:sp>
      <p:pic>
        <p:nvPicPr>
          <p:cNvPr id="4" name="Obrázek 3" descr="downloa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19975" y="188640"/>
            <a:ext cx="1724025" cy="26574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Liesbeth</a:t>
            </a:r>
            <a:r>
              <a:rPr lang="cs-CZ" dirty="0" smtClean="0"/>
              <a:t> </a:t>
            </a:r>
            <a:r>
              <a:rPr lang="cs-CZ" dirty="0" err="1" smtClean="0"/>
              <a:t>Korthals</a:t>
            </a:r>
            <a:r>
              <a:rPr lang="cs-CZ" dirty="0" smtClean="0"/>
              <a:t> </a:t>
            </a:r>
            <a:r>
              <a:rPr lang="cs-CZ" dirty="0" err="1" smtClean="0"/>
              <a:t>Altes</a:t>
            </a:r>
            <a:r>
              <a:rPr lang="cs-CZ" dirty="0" smtClean="0"/>
              <a:t> - </a:t>
            </a:r>
            <a:r>
              <a:rPr lang="cs-CZ" dirty="0" err="1" smtClean="0"/>
              <a:t>ethos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518457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Aféra </a:t>
            </a:r>
            <a:r>
              <a:rPr lang="cs-CZ" dirty="0" err="1" smtClean="0"/>
              <a:t>Salman</a:t>
            </a:r>
            <a:r>
              <a:rPr lang="cs-CZ" dirty="0" smtClean="0"/>
              <a:t> </a:t>
            </a:r>
            <a:r>
              <a:rPr lang="cs-CZ" dirty="0" err="1" smtClean="0"/>
              <a:t>Rushdie</a:t>
            </a:r>
            <a:r>
              <a:rPr lang="cs-CZ" dirty="0" smtClean="0"/>
              <a:t>, </a:t>
            </a:r>
            <a:r>
              <a:rPr lang="cs-CZ" i="1" dirty="0" smtClean="0"/>
              <a:t>Satanské verše </a:t>
            </a:r>
            <a:r>
              <a:rPr lang="cs-CZ" dirty="0" smtClean="0"/>
              <a:t>a </a:t>
            </a:r>
            <a:r>
              <a:rPr lang="cs-CZ" dirty="0" err="1" smtClean="0"/>
              <a:t>fatwa</a:t>
            </a:r>
            <a:endParaRPr lang="cs-CZ" dirty="0" smtClean="0"/>
          </a:p>
          <a:p>
            <a:r>
              <a:rPr lang="cs-CZ" dirty="0" smtClean="0"/>
              <a:t>14. </a:t>
            </a:r>
            <a:r>
              <a:rPr lang="cs-CZ" dirty="0"/>
              <a:t>2</a:t>
            </a:r>
            <a:r>
              <a:rPr lang="cs-CZ" dirty="0" smtClean="0"/>
              <a:t>. 1989 vyhlásil íránský ajatolláh </a:t>
            </a:r>
            <a:r>
              <a:rPr lang="cs-CZ" dirty="0" err="1" smtClean="0"/>
              <a:t>Chomejní</a:t>
            </a:r>
            <a:r>
              <a:rPr lang="cs-CZ" dirty="0" smtClean="0"/>
              <a:t> rozsudek smrti nad </a:t>
            </a:r>
            <a:r>
              <a:rPr lang="cs-CZ" dirty="0" err="1" smtClean="0"/>
              <a:t>Salmanem</a:t>
            </a:r>
            <a:r>
              <a:rPr lang="cs-CZ" dirty="0" smtClean="0"/>
              <a:t> </a:t>
            </a:r>
            <a:r>
              <a:rPr lang="cs-CZ" dirty="0" err="1" smtClean="0"/>
              <a:t>Rushdiem</a:t>
            </a:r>
            <a:r>
              <a:rPr lang="cs-CZ" dirty="0" smtClean="0"/>
              <a:t> </a:t>
            </a:r>
            <a:r>
              <a:rPr lang="cs-CZ" dirty="0" smtClean="0"/>
              <a:t>za rouhačství v jeho knize </a:t>
            </a:r>
            <a:r>
              <a:rPr lang="cs-CZ" i="1" dirty="0" smtClean="0"/>
              <a:t>Satanské verše</a:t>
            </a:r>
          </a:p>
          <a:p>
            <a:r>
              <a:rPr lang="cs-CZ" dirty="0" smtClean="0"/>
              <a:t>Rouhačský obsah? Andělské zjevení božských veršů proroku Mohammedovi </a:t>
            </a:r>
            <a:br>
              <a:rPr lang="cs-CZ" dirty="0" smtClean="0"/>
            </a:br>
            <a:r>
              <a:rPr lang="cs-CZ" dirty="0" smtClean="0"/>
              <a:t>pochází od Satana – Korán</a:t>
            </a:r>
            <a:br>
              <a:rPr lang="cs-CZ" dirty="0" smtClean="0"/>
            </a:br>
            <a:r>
              <a:rPr lang="cs-CZ" dirty="0" smtClean="0"/>
              <a:t>představen jako omylná konstrukce</a:t>
            </a:r>
            <a:br>
              <a:rPr lang="cs-CZ" dirty="0" smtClean="0"/>
            </a:br>
            <a:r>
              <a:rPr lang="cs-CZ" dirty="0" smtClean="0"/>
              <a:t>fikce, nelichotivý obraz islámu</a:t>
            </a:r>
          </a:p>
          <a:p>
            <a:r>
              <a:rPr lang="cs-CZ" dirty="0" smtClean="0"/>
              <a:t>Problém se dotýká otázek </a:t>
            </a:r>
            <a:br>
              <a:rPr lang="cs-CZ" dirty="0" smtClean="0"/>
            </a:br>
            <a:r>
              <a:rPr lang="cs-CZ" dirty="0" smtClean="0"/>
              <a:t>autonomie literatury ale také </a:t>
            </a:r>
            <a:br>
              <a:rPr lang="cs-CZ" dirty="0" smtClean="0"/>
            </a:br>
            <a:r>
              <a:rPr lang="cs-CZ" dirty="0" smtClean="0"/>
              <a:t>autorova záměru: věděl, že se rouhá?</a:t>
            </a:r>
            <a:br>
              <a:rPr lang="cs-CZ" dirty="0" smtClean="0"/>
            </a:br>
            <a:r>
              <a:rPr lang="cs-CZ" dirty="0" smtClean="0"/>
              <a:t>Bylo jeho záměrem se rouhat?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44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23112" y="4221088"/>
            <a:ext cx="2420888" cy="24208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Altes</a:t>
            </a:r>
            <a:r>
              <a:rPr lang="cs-CZ" dirty="0" smtClean="0"/>
              <a:t>, </a:t>
            </a:r>
            <a:r>
              <a:rPr lang="cs-CZ" dirty="0" err="1" smtClean="0"/>
              <a:t>Liesbeth</a:t>
            </a:r>
            <a:r>
              <a:rPr lang="cs-CZ" dirty="0" smtClean="0"/>
              <a:t> </a:t>
            </a:r>
            <a:r>
              <a:rPr lang="cs-CZ" dirty="0" err="1" smtClean="0"/>
              <a:t>Korthals</a:t>
            </a:r>
            <a:r>
              <a:rPr lang="cs-CZ" dirty="0" smtClean="0"/>
              <a:t>. </a:t>
            </a:r>
            <a:r>
              <a:rPr lang="cs-CZ" dirty="0" err="1" smtClean="0"/>
              <a:t>Ethos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Narrative</a:t>
            </a:r>
            <a:r>
              <a:rPr lang="cs-CZ" dirty="0" smtClean="0"/>
              <a:t> </a:t>
            </a:r>
            <a:r>
              <a:rPr lang="cs-CZ" dirty="0" err="1" smtClean="0"/>
              <a:t>Interpretation</a:t>
            </a:r>
            <a:r>
              <a:rPr lang="cs-CZ" dirty="0" smtClean="0"/>
              <a:t>. UNP - Nebraska, 2014.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Rozbor klíčové pasáže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en-US" dirty="0" smtClean="0"/>
              <a:t>So </a:t>
            </a:r>
            <a:r>
              <a:rPr lang="en-US" dirty="0"/>
              <a:t>along the way, this book came to mirror my own reflection on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kinds of</a:t>
            </a:r>
            <a:r>
              <a:rPr lang="cs-CZ" dirty="0" smtClean="0"/>
              <a:t> </a:t>
            </a:r>
            <a:r>
              <a:rPr lang="en-US" dirty="0" smtClean="0"/>
              <a:t>intellectual </a:t>
            </a:r>
            <a:r>
              <a:rPr lang="en-US" dirty="0"/>
              <a:t>enterprises theories of narrative are, or purport </a:t>
            </a:r>
            <a:r>
              <a:rPr lang="en-US" dirty="0" smtClean="0"/>
              <a:t>to</a:t>
            </a:r>
            <a:r>
              <a:rPr lang="cs-CZ" dirty="0" smtClean="0"/>
              <a:t> </a:t>
            </a:r>
            <a:r>
              <a:rPr lang="en-US" dirty="0" smtClean="0"/>
              <a:t>be</a:t>
            </a:r>
            <a:r>
              <a:rPr lang="en-US" dirty="0"/>
              <a:t>. My own perspective, as a </a:t>
            </a:r>
            <a:r>
              <a:rPr lang="en-US" dirty="0" err="1"/>
              <a:t>narratologist</a:t>
            </a:r>
            <a:r>
              <a:rPr lang="en-US" dirty="0"/>
              <a:t>, is hermeneutic, in a </a:t>
            </a:r>
            <a:r>
              <a:rPr lang="en-US" dirty="0" smtClean="0"/>
              <a:t>double</a:t>
            </a:r>
            <a:r>
              <a:rPr lang="cs-CZ" dirty="0" smtClean="0"/>
              <a:t> </a:t>
            </a:r>
            <a:r>
              <a:rPr lang="en-US" dirty="0" smtClean="0"/>
              <a:t>sense</a:t>
            </a:r>
            <a:r>
              <a:rPr lang="en-US" dirty="0"/>
              <a:t>: I hope to contribute a heuristic for spotting ethos clues in </a:t>
            </a:r>
            <a:r>
              <a:rPr lang="en-US" dirty="0" smtClean="0"/>
              <a:t>literary</a:t>
            </a:r>
            <a:r>
              <a:rPr lang="cs-CZ" dirty="0" smtClean="0"/>
              <a:t> </a:t>
            </a:r>
            <a:r>
              <a:rPr lang="en-US" dirty="0" smtClean="0"/>
              <a:t>narratives</a:t>
            </a:r>
            <a:r>
              <a:rPr lang="en-US" dirty="0"/>
              <a:t>, as other </a:t>
            </a:r>
            <a:r>
              <a:rPr lang="en-US" dirty="0" err="1"/>
              <a:t>narratologists</a:t>
            </a:r>
            <a:r>
              <a:rPr lang="en-US" dirty="0"/>
              <a:t> have done for tracking the </a:t>
            </a:r>
            <a:r>
              <a:rPr lang="en-US" dirty="0" smtClean="0"/>
              <a:t>unreliability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narrators, for instance, enriching the range of practices of </a:t>
            </a:r>
            <a:r>
              <a:rPr lang="en-US" dirty="0" smtClean="0"/>
              <a:t>literary</a:t>
            </a:r>
            <a:r>
              <a:rPr lang="cs-CZ" dirty="0" smtClean="0"/>
              <a:t> </a:t>
            </a:r>
            <a:r>
              <a:rPr lang="en-US" dirty="0" smtClean="0"/>
              <a:t>interpretation</a:t>
            </a:r>
            <a:r>
              <a:rPr lang="en-US" dirty="0"/>
              <a:t>; but my main objective is to propose, in what </a:t>
            </a:r>
            <a:r>
              <a:rPr lang="en-US" dirty="0" smtClean="0"/>
              <a:t>somewhat</a:t>
            </a:r>
            <a:r>
              <a:rPr lang="cs-CZ" dirty="0" smtClean="0"/>
              <a:t> </a:t>
            </a:r>
            <a:r>
              <a:rPr lang="en-US" dirty="0" smtClean="0"/>
              <a:t>redundantly </a:t>
            </a:r>
            <a:r>
              <a:rPr lang="en-US" dirty="0"/>
              <a:t>I call a </a:t>
            </a:r>
            <a:r>
              <a:rPr lang="en-US" dirty="0" err="1"/>
              <a:t>metahermeneutic</a:t>
            </a:r>
            <a:r>
              <a:rPr lang="en-US" dirty="0"/>
              <a:t> way, a reconstruction of </a:t>
            </a:r>
            <a:r>
              <a:rPr lang="en-US" dirty="0" smtClean="0"/>
              <a:t>socially</a:t>
            </a:r>
            <a:r>
              <a:rPr lang="cs-CZ" dirty="0" smtClean="0"/>
              <a:t> </a:t>
            </a:r>
            <a:r>
              <a:rPr lang="en-US" dirty="0" smtClean="0"/>
              <a:t>encoded </a:t>
            </a:r>
            <a:r>
              <a:rPr lang="en-US" dirty="0"/>
              <a:t>pathways along which interpreters, including myself, assess </a:t>
            </a:r>
            <a:r>
              <a:rPr lang="en-US" dirty="0" smtClean="0"/>
              <a:t>a</a:t>
            </a:r>
            <a:r>
              <a:rPr lang="cs-CZ" dirty="0" smtClean="0"/>
              <a:t> </a:t>
            </a:r>
            <a:r>
              <a:rPr lang="en-US" dirty="0" smtClean="0"/>
              <a:t>discursive </a:t>
            </a:r>
            <a:r>
              <a:rPr lang="en-US" dirty="0"/>
              <a:t>ethos. Both perspectives entail a reappraisal of </a:t>
            </a:r>
            <a:r>
              <a:rPr lang="en-US" dirty="0" smtClean="0"/>
              <a:t>interpretation</a:t>
            </a:r>
            <a:r>
              <a:rPr lang="cs-CZ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either a core activity or a central object of study. While seeking to </a:t>
            </a:r>
            <a:r>
              <a:rPr lang="en-US" dirty="0" err="1" smtClean="0"/>
              <a:t>objectivate</a:t>
            </a:r>
            <a:r>
              <a:rPr lang="cs-CZ" dirty="0" smtClean="0"/>
              <a:t> </a:t>
            </a:r>
            <a:r>
              <a:rPr lang="cs-CZ" dirty="0" err="1" smtClean="0"/>
              <a:t>interpretive</a:t>
            </a:r>
            <a:r>
              <a:rPr lang="cs-CZ" dirty="0" smtClean="0"/>
              <a:t> </a:t>
            </a:r>
            <a:r>
              <a:rPr lang="cs-CZ" dirty="0" err="1"/>
              <a:t>processes</a:t>
            </a:r>
            <a:r>
              <a:rPr lang="cs-CZ" dirty="0"/>
              <a:t>, </a:t>
            </a:r>
            <a:r>
              <a:rPr lang="cs-CZ" dirty="0" err="1"/>
              <a:t>metahermeneutic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remains</a:t>
            </a:r>
            <a:r>
              <a:rPr lang="cs-CZ" dirty="0"/>
              <a:t> </a:t>
            </a:r>
            <a:r>
              <a:rPr lang="cs-CZ" dirty="0" err="1" smtClean="0"/>
              <a:t>hermeneutic</a:t>
            </a:r>
            <a:r>
              <a:rPr lang="cs-CZ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its procedures and aims. It rests on arguments offered </a:t>
            </a:r>
            <a:r>
              <a:rPr lang="en-US" dirty="0" smtClean="0"/>
              <a:t>for</a:t>
            </a:r>
            <a:r>
              <a:rPr lang="cs-CZ" dirty="0" smtClean="0"/>
              <a:t> </a:t>
            </a:r>
            <a:r>
              <a:rPr lang="en-US" dirty="0" smtClean="0"/>
              <a:t>critical </a:t>
            </a:r>
            <a:r>
              <a:rPr lang="en-US" dirty="0"/>
              <a:t>discussion rather than on mere description or on empirical </a:t>
            </a:r>
            <a:r>
              <a:rPr lang="en-US" dirty="0" smtClean="0"/>
              <a:t>reception</a:t>
            </a:r>
            <a:r>
              <a:rPr lang="cs-CZ" dirty="0" smtClean="0"/>
              <a:t> </a:t>
            </a:r>
            <a:r>
              <a:rPr lang="en-US" dirty="0" smtClean="0"/>
              <a:t>research </a:t>
            </a:r>
            <a:r>
              <a:rPr lang="en-US" dirty="0"/>
              <a:t>(however, it should be compatible and </a:t>
            </a:r>
            <a:r>
              <a:rPr lang="en-US" dirty="0" smtClean="0"/>
              <a:t>complementary</a:t>
            </a:r>
            <a:r>
              <a:rPr lang="cs-CZ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respect to the latter).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244</Words>
  <Application>Microsoft Office PowerPoint</Application>
  <PresentationFormat>Předvádění na obrazovce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Literárněvědný proseminář</vt:lpstr>
      <vt:lpstr>Etická kritika</vt:lpstr>
      <vt:lpstr>Martha Nussbaum</vt:lpstr>
      <vt:lpstr>Martha Nussbaum – empatie a demokracie </vt:lpstr>
      <vt:lpstr>Andrew Gibson – postmoderní etika</vt:lpstr>
      <vt:lpstr>Liesbeth Korthals Altes - ethos</vt:lpstr>
      <vt:lpstr>Prezentace</vt:lpstr>
      <vt:lpstr>Rozbor klíčové pasáže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Literárněvědný proseminář</dc:title>
  <dc:creator>Anna Krýsová</dc:creator>
  <cp:lastModifiedBy>Anna Krýsová</cp:lastModifiedBy>
  <cp:revision>2</cp:revision>
  <dcterms:created xsi:type="dcterms:W3CDTF">2020-12-14T09:37:06Z</dcterms:created>
  <dcterms:modified xsi:type="dcterms:W3CDTF">2020-12-14T17:09:11Z</dcterms:modified>
</cp:coreProperties>
</file>