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0" r:id="rId10"/>
    <p:sldId id="267" r:id="rId11"/>
    <p:sldId id="270" r:id="rId12"/>
    <p:sldId id="269" r:id="rId13"/>
    <p:sldId id="268" r:id="rId14"/>
    <p:sldId id="271" r:id="rId15"/>
    <p:sldId id="272" r:id="rId16"/>
    <p:sldId id="273" r:id="rId17"/>
    <p:sldId id="274" r:id="rId18"/>
    <p:sldId id="261" r:id="rId19"/>
    <p:sldId id="275" r:id="rId20"/>
    <p:sldId id="276" r:id="rId21"/>
    <p:sldId id="277" r:id="rId22"/>
    <p:sldId id="278" r:id="rId23"/>
    <p:sldId id="262" r:id="rId24"/>
    <p:sldId id="279" r:id="rId25"/>
    <p:sldId id="282" r:id="rId26"/>
    <p:sldId id="280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nb" initials="c" lastIdx="1" clrIdx="0">
    <p:extLst>
      <p:ext uri="{19B8F6BF-5375-455C-9EA6-DF929625EA0E}">
        <p15:presenceInfo xmlns:p15="http://schemas.microsoft.com/office/powerpoint/2012/main" userId="cn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06T20:08:55.214" idx="1">
    <p:pos x="6462" y="3209"/>
    <p:text>Poměrně obtížné - stavební spoření by vyžadovalo spořit alespoň 6 let, jinak ztráta mnoha výhod; užívání terminovaných vkladů není praktické pro spoření menších částek v měsíčním intervalu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Finanční gramotnost </a:t>
            </a:r>
            <a:br>
              <a:rPr lang="cs-CZ" dirty="0" smtClean="0"/>
            </a:br>
            <a:r>
              <a:rPr lang="cs-CZ" dirty="0" smtClean="0"/>
              <a:t>a ochrana spotřebitele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Čechák</a:t>
            </a:r>
          </a:p>
          <a:p>
            <a:r>
              <a:rPr lang="cs-CZ" dirty="0" smtClean="0"/>
              <a:t>KMDM, </a:t>
            </a:r>
            <a:r>
              <a:rPr lang="cs-CZ" dirty="0" err="1" smtClean="0"/>
              <a:t>PedF</a:t>
            </a:r>
            <a:r>
              <a:rPr lang="cs-CZ" dirty="0" smtClean="0"/>
              <a:t> UK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911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definice 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nárůst cenových hladin v čase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znehodnocení peněz v čase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makroekonomický agregát vyjadřující výše uvedené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funkce objemu peněz v ekonomice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 Pozor, tyto definice nemusejí být z pohledu didaktického neutrální!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např. dezinterpretace na individuální úrovni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např. přehnaný důraz na ceny vedoucí k přehlížení inflace tam, kde ceny nejsou (např. spořicí účty)</a:t>
            </a:r>
          </a:p>
        </p:txBody>
      </p:sp>
    </p:spTree>
    <p:extLst>
      <p:ext uri="{BB962C8B-B14F-4D97-AF65-F5344CB8AC3E}">
        <p14:creationId xmlns:p14="http://schemas.microsoft.com/office/powerpoint/2010/main" val="1784287299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2200" dirty="0" smtClean="0"/>
              <a:t> </a:t>
            </a:r>
            <a:r>
              <a:rPr lang="cs-CZ" sz="2200" b="1" dirty="0" smtClean="0"/>
              <a:t>nominální </a:t>
            </a:r>
            <a:r>
              <a:rPr lang="cs-CZ" sz="2200" b="1" dirty="0"/>
              <a:t>hodnota </a:t>
            </a:r>
            <a:r>
              <a:rPr lang="cs-CZ" sz="2200" dirty="0"/>
              <a:t>(nezahrnuje inflaci) x </a:t>
            </a:r>
            <a:r>
              <a:rPr lang="cs-CZ" sz="2200" b="1" dirty="0"/>
              <a:t>reálná hodnota </a:t>
            </a:r>
            <a:r>
              <a:rPr lang="cs-CZ" sz="2200" dirty="0"/>
              <a:t>(zahrnuje inflaci)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2200" dirty="0" smtClean="0"/>
              <a:t> </a:t>
            </a:r>
            <a:r>
              <a:rPr lang="cs-CZ" sz="2200" b="1" dirty="0" smtClean="0"/>
              <a:t>deflace</a:t>
            </a:r>
            <a:r>
              <a:rPr lang="cs-CZ" sz="2200" dirty="0" smtClean="0"/>
              <a:t> </a:t>
            </a:r>
            <a:r>
              <a:rPr lang="cs-CZ" sz="2200" dirty="0"/>
              <a:t>– opak inflace, pokles cenových hladin v čase (pro ekonomiku nežádoucí)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2200" dirty="0" smtClean="0"/>
              <a:t> </a:t>
            </a:r>
            <a:r>
              <a:rPr lang="cs-CZ" sz="2200" b="1" dirty="0" smtClean="0"/>
              <a:t>dezinflace</a:t>
            </a:r>
            <a:r>
              <a:rPr lang="cs-CZ" sz="2200" dirty="0" smtClean="0"/>
              <a:t> </a:t>
            </a:r>
            <a:r>
              <a:rPr lang="cs-CZ" sz="2200" dirty="0"/>
              <a:t>– zpomalení růstu míry inflace (např. v jednom roce míra inflace 5 %, v dalším roce jen 3 %)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2200" dirty="0" smtClean="0"/>
              <a:t> </a:t>
            </a:r>
            <a:r>
              <a:rPr lang="cs-CZ" sz="2200" b="1" dirty="0" smtClean="0"/>
              <a:t>stagflace</a:t>
            </a:r>
            <a:r>
              <a:rPr lang="cs-CZ" sz="2200" dirty="0" smtClean="0"/>
              <a:t> </a:t>
            </a:r>
            <a:r>
              <a:rPr lang="cs-CZ" sz="2200" dirty="0"/>
              <a:t>– kombinace inflace a stagnujícího hospodářství (nežádoucí)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35542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inflace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/>
                  <a:t>způsob měření a vyjadřování inflace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/>
                  <a:t>je třeba znát cenu spotřebitelského koše v roce n, poté cenu spotřebitelského koše v roce n+1 (tzv. indexy spotřebitelských cen)</a:t>
                </a:r>
              </a:p>
              <a:p>
                <a:pPr>
                  <a:buFont typeface="Wingdings" panose="05000000000000000000" pitchFamily="2" charset="2"/>
                  <a:buChar char="v"/>
                </a:pPr>
                <a:r>
                  <a:rPr lang="cs-CZ" dirty="0"/>
                  <a:t>vzorec:</a:t>
                </a:r>
              </a:p>
              <a:p>
                <a:pPr algn="ctr"/>
                <a:r>
                  <a:rPr lang="el-GR" dirty="0"/>
                  <a:t>π</a:t>
                </a:r>
                <a:r>
                  <a:rPr lang="cs-CZ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𝑐𝑒𝑛𝑜𝑣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h𝑙𝑎𝑑𝑖𝑛𝑎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cs-C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𝑐𝑒𝑛𝑜𝑣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h𝑙𝑎𝑑𝑖𝑛𝑎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𝑐𝑒𝑛𝑜𝑣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h𝑙𝑎𝑑𝑖𝑛𝑎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29" t="-1818" r="-1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4455544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 – ÚKOL (GRAFY)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2286000"/>
            <a:ext cx="5519157" cy="2050596"/>
          </a:xfrm>
          <a:prstGeom prst="rect">
            <a:avLst/>
          </a:prstGeom>
        </p:spPr>
      </p:pic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43284" y="2310429"/>
            <a:ext cx="5126201" cy="202616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127" y="4500369"/>
            <a:ext cx="5519157" cy="206048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543285" y="4537764"/>
            <a:ext cx="53787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LcParenR"/>
            </a:pPr>
            <a:r>
              <a:rPr lang="cs-CZ" dirty="0"/>
              <a:t>vyplývá z tržního mechanismu – čím více peněz je dostupných, tím menší mají hodnotu (jako jakýkoliv jiný statek či služba)</a:t>
            </a:r>
          </a:p>
          <a:p>
            <a:pPr marL="342900" indent="-342900" algn="just">
              <a:buAutoNum type="alphaLcParenR"/>
            </a:pPr>
            <a:r>
              <a:rPr lang="cs-CZ" dirty="0"/>
              <a:t>žádný vztah tohoto typu neexistuje (i při vysoké inflaci máme na účtu v nominální hodnotě stejné množství prostředků)</a:t>
            </a:r>
          </a:p>
          <a:p>
            <a:pPr marL="342900" indent="-342900" algn="just">
              <a:buAutoNum type="alphaLcParenR"/>
            </a:pPr>
            <a:r>
              <a:rPr lang="cs-CZ" dirty="0"/>
              <a:t>vychází z definice inflace – reálná hodnota peněz klesá</a:t>
            </a:r>
          </a:p>
        </p:txBody>
      </p:sp>
    </p:spTree>
    <p:extLst>
      <p:ext uri="{BB962C8B-B14F-4D97-AF65-F5344CB8AC3E}">
        <p14:creationId xmlns:p14="http://schemas.microsoft.com/office/powerpoint/2010/main" val="18578200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druhy 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b="1" dirty="0" smtClean="0"/>
              <a:t>Inflace </a:t>
            </a:r>
            <a:r>
              <a:rPr lang="cs-CZ" b="1" dirty="0"/>
              <a:t>podle velikosti </a:t>
            </a:r>
            <a:r>
              <a:rPr lang="cs-CZ" dirty="0"/>
              <a:t>(a dopadů na ekonomiku):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mírná </a:t>
            </a:r>
            <a:r>
              <a:rPr lang="cs-CZ" dirty="0"/>
              <a:t>– jednotky procent </a:t>
            </a:r>
            <a:r>
              <a:rPr lang="cs-CZ" dirty="0" smtClean="0"/>
              <a:t>ročně (běžný jev)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pádivá  </a:t>
            </a:r>
            <a:r>
              <a:rPr lang="cs-CZ" dirty="0"/>
              <a:t>- </a:t>
            </a:r>
            <a:r>
              <a:rPr lang="cs-CZ" dirty="0" smtClean="0"/>
              <a:t>desítky až stovky procent ročně (závažné ekonomické problémy)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hyperinflace – tisíce </a:t>
            </a:r>
            <a:r>
              <a:rPr lang="cs-CZ" dirty="0"/>
              <a:t>procent </a:t>
            </a:r>
            <a:r>
              <a:rPr lang="cs-CZ" dirty="0" smtClean="0"/>
              <a:t>ročně (rozpad hospodářství)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 Inflace </a:t>
            </a:r>
            <a:r>
              <a:rPr lang="cs-CZ" b="1" dirty="0"/>
              <a:t>podle původu</a:t>
            </a:r>
            <a:r>
              <a:rPr lang="cs-CZ" dirty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nabídková </a:t>
            </a:r>
            <a:r>
              <a:rPr lang="cs-CZ" dirty="0"/>
              <a:t>– založená zvýšením cen vstupů (růst nákladů firem)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poptávková </a:t>
            </a:r>
            <a:r>
              <a:rPr lang="cs-CZ" dirty="0"/>
              <a:t>– ovlivněná zejména chováním ekonomických subjektů (domácnosti, stát…)</a:t>
            </a:r>
          </a:p>
          <a:p>
            <a:pPr lvl="1"/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skrytá </a:t>
            </a:r>
            <a:r>
              <a:rPr lang="cs-CZ" dirty="0"/>
              <a:t>inflace – ceny jsou stejné, ale klesá kvalita statků a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97042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ČNB V ŘÍZENÍ 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91440" lvl="1" indent="-91440" algn="just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3300" dirty="0" smtClean="0"/>
              <a:t> ČNB </a:t>
            </a:r>
            <a:r>
              <a:rPr lang="cs-CZ" sz="3300" dirty="0"/>
              <a:t>je nezávislou ústavní institucí, v jejímž čele stojí bankovní rada, jíž předsedá guvernér (všichni jmenování prezidentem republiky</a:t>
            </a:r>
            <a:r>
              <a:rPr lang="cs-CZ" sz="3300" dirty="0" smtClean="0"/>
              <a:t>) – celkem 7 osob (1 guvernér, 2 </a:t>
            </a:r>
            <a:r>
              <a:rPr lang="cs-CZ" sz="3300" dirty="0" err="1" smtClean="0"/>
              <a:t>víceguvernéři</a:t>
            </a:r>
            <a:r>
              <a:rPr lang="cs-CZ" sz="3300" dirty="0" smtClean="0"/>
              <a:t>, 4 členové)</a:t>
            </a:r>
            <a:endParaRPr lang="cs-CZ" sz="3300" dirty="0"/>
          </a:p>
          <a:p>
            <a:pPr marL="91440" lvl="1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3300" dirty="0" smtClean="0"/>
              <a:t> zákon </a:t>
            </a:r>
            <a:r>
              <a:rPr lang="cs-CZ" sz="3300" dirty="0"/>
              <a:t>č. 6/1993 Sb., o České národní bance, ve znění pozdějších předpisů</a:t>
            </a:r>
          </a:p>
          <a:p>
            <a:pPr marL="274320" lvl="2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3200" dirty="0" smtClean="0"/>
              <a:t> § </a:t>
            </a:r>
            <a:r>
              <a:rPr lang="cs-CZ" sz="3200" dirty="0"/>
              <a:t>2 odst. 1: </a:t>
            </a:r>
            <a:r>
              <a:rPr lang="cs-CZ" sz="3200" i="1" dirty="0"/>
              <a:t>„Hlavním cílem činnosti České národní banky je péče o cenovou stabilitu.“</a:t>
            </a:r>
          </a:p>
          <a:p>
            <a:pPr marL="91440" lvl="1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3400" dirty="0" smtClean="0"/>
              <a:t>Základní nástroje ČNB k řízení inflace:</a:t>
            </a:r>
          </a:p>
          <a:p>
            <a:pPr marL="274320" lvl="2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2700" dirty="0" smtClean="0"/>
              <a:t> sazby (2T </a:t>
            </a:r>
            <a:r>
              <a:rPr lang="cs-CZ" sz="2700" dirty="0" err="1" smtClean="0"/>
              <a:t>repo</a:t>
            </a:r>
            <a:r>
              <a:rPr lang="cs-CZ" sz="2700" dirty="0" smtClean="0"/>
              <a:t> sazba, diskontní sazba, lombardní sazba),</a:t>
            </a:r>
          </a:p>
          <a:p>
            <a:pPr marL="274320" lvl="2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2700" dirty="0" smtClean="0"/>
              <a:t> povinné </a:t>
            </a:r>
            <a:r>
              <a:rPr lang="cs-CZ" sz="2700" dirty="0"/>
              <a:t>rezervy bank,</a:t>
            </a:r>
          </a:p>
          <a:p>
            <a:pPr marL="274320" lvl="2" indent="-9144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2700" dirty="0"/>
              <a:t>…</a:t>
            </a:r>
          </a:p>
          <a:p>
            <a:pPr marL="91440" lvl="1" indent="-91440" algn="just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cs-CZ" sz="3500" dirty="0"/>
              <a:t>ČNB disponuje sice nástroji k řízení inflace a ve svém úkolu pečovat o stabilitu cen je zcela nezávislá na jiných ústavních institucí, není však jediná, kdo může výši inflace ovlivnit (např. proinflační opatření vlády)</a:t>
            </a:r>
          </a:p>
          <a:p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5974080" y="4232366"/>
            <a:ext cx="200297" cy="105373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244045" y="4574568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Jejich zvýšení má protiinflační efekt, snížení naopak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793118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mezi inflací a měnovým kurzem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V </a:t>
            </a:r>
            <a:r>
              <a:rPr lang="cs-CZ" dirty="0"/>
              <a:t>otevřené ekonomice se část statků a služeb dováží a část vyváží.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Dovážené </a:t>
            </a:r>
            <a:r>
              <a:rPr lang="cs-CZ" dirty="0"/>
              <a:t>statky a služby mají často cenu určenou cizí měně (u nás nejčastěji </a:t>
            </a:r>
            <a:r>
              <a:rPr lang="cs-CZ" dirty="0" smtClean="0"/>
              <a:t>v eurech</a:t>
            </a:r>
            <a:r>
              <a:rPr lang="cs-CZ" dirty="0"/>
              <a:t>), která se pak převádí na české koruny.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Pokud </a:t>
            </a:r>
            <a:r>
              <a:rPr lang="cs-CZ" dirty="0"/>
              <a:t>tedy dochází k posilování kurzu koruny, dovážené statky a služby budou stát méně – možný další nástroj v rukou inflace k ovlivňování inflace (prostřednictvím intervencí).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Pozor </a:t>
            </a:r>
            <a:r>
              <a:rPr lang="cs-CZ" dirty="0"/>
              <a:t>– posílení kurzu koruny také znamená, že se námi vyvážené statky a služby budou prodávat v zahraničí za vyšší ceny (riziko ztráty konkurenceschopnosti, etická otázka „vyvážení inflace“).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2084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Inflační spirála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6587163" cy="402336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Myslíte </a:t>
            </a:r>
            <a:r>
              <a:rPr lang="cs-CZ" dirty="0"/>
              <a:t>si, že je řešením vysoké inflace, která znehodnocuje peníze, a tedy může zapříčiňovat nárůst chudoby, zvyšování mezd?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Pokud </a:t>
            </a:r>
            <a:r>
              <a:rPr lang="cs-CZ" dirty="0"/>
              <a:t>požaduje větší množství zaměstnanců vyšší mzdu, zaměstnavatel je nucen reagovat jejím zvýšením (aby mu lidé neodešli), což je však doprovázeno růstem cen, protože to znamená vyšší náklady na výrobu, a tedy je nutné zvýšit cenu (viz určení ceny jako součet </a:t>
            </a:r>
            <a:r>
              <a:rPr lang="cs-CZ" dirty="0" smtClean="0"/>
              <a:t>nákladů – zde vycházíme ze </a:t>
            </a:r>
            <a:r>
              <a:rPr lang="cs-CZ" dirty="0" err="1" smtClean="0"/>
              <a:t>superhrubé</a:t>
            </a:r>
            <a:r>
              <a:rPr lang="cs-CZ" dirty="0" smtClean="0"/>
              <a:t> mzdy). </a:t>
            </a:r>
            <a:endParaRPr lang="cs-CZ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Nakonec </a:t>
            </a:r>
            <a:r>
              <a:rPr lang="cs-CZ" dirty="0"/>
              <a:t>tedy dojde k situaci, kdy je navýšení mzdy zcela vyrušeno nárůstem inflace a vše se opakuje, dokud nedojde k pádu celého systému (v tu chvíli jistě prudce zchudnou všichni).</a:t>
            </a:r>
          </a:p>
          <a:p>
            <a:endParaRPr lang="cs-CZ" dirty="0"/>
          </a:p>
        </p:txBody>
      </p:sp>
      <p:pic>
        <p:nvPicPr>
          <p:cNvPr id="1026" name="Picture 2" descr="Straší vláda lidi? Hrozbou pro Česko je inflační spirála, ne rozvrat  veřejných financí - Peak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667" y="2329545"/>
            <a:ext cx="4453242" cy="356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1456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poznámek </a:t>
            </a:r>
            <a:br>
              <a:rPr lang="cs-CZ" dirty="0" smtClean="0"/>
            </a:br>
            <a:r>
              <a:rPr lang="cs-CZ" dirty="0" smtClean="0"/>
              <a:t>k hospodaření domácnosti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9142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Skládá se z příjmů (vycházíme z </a:t>
            </a:r>
            <a:r>
              <a:rPr lang="cs-CZ" b="1" dirty="0" smtClean="0"/>
              <a:t>čistých příjmů</a:t>
            </a:r>
            <a:r>
              <a:rPr lang="cs-CZ" dirty="0" smtClean="0"/>
              <a:t>) a nákladů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Často se cituje pravidlo</a:t>
            </a:r>
            <a:r>
              <a:rPr lang="cs-CZ" b="1" dirty="0" smtClean="0"/>
              <a:t> 7 : 2 : 1 </a:t>
            </a:r>
            <a:r>
              <a:rPr lang="cs-CZ" dirty="0" smtClean="0"/>
              <a:t>(7 – běžné každodenní výdaje, 2 – „železná rezerva“, 1 – koníčky a zábava, něco pro radost)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smtClean="0"/>
              <a:t>Rozpočet může být: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přebytkový (příjmy &gt; výdaje)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vyrovnaný (příjmy = výdaje)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schodkový (příjmy &lt; výdaje)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 Dělení výdajů: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mandatorní – vyplývají ze zákona, smluv, společenských norem, těžko se na nich šetří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nutné – jsou důležité, ale nenesou s sebou riziko sankce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zbytné – lze je vynechat, hlavní prostor pro šetření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Teorie související s rozpočtem (dělení výdajů, rozpočtu…) má své </a:t>
            </a:r>
            <a:r>
              <a:rPr lang="cs-CZ" b="1" dirty="0" smtClean="0"/>
              <a:t>limity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Při řešení schodkového rozpočtu je vhodné se dívat nejen na výdaje, ale i na </a:t>
            </a:r>
            <a:r>
              <a:rPr lang="cs-CZ" b="1" dirty="0" smtClean="0"/>
              <a:t>příjmy</a:t>
            </a:r>
            <a:r>
              <a:rPr lang="cs-CZ" dirty="0" smtClean="0"/>
              <a:t>!</a:t>
            </a:r>
          </a:p>
          <a:p>
            <a:pPr marL="128016" lvl="1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7999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Ochrana spotřebitele na finančním trhu – závěr</a:t>
            </a:r>
          </a:p>
          <a:p>
            <a:r>
              <a:rPr lang="cs-CZ" dirty="0" smtClean="0"/>
              <a:t>2) Cena a cenotvorba</a:t>
            </a:r>
          </a:p>
          <a:p>
            <a:r>
              <a:rPr lang="cs-CZ" dirty="0" smtClean="0"/>
              <a:t>3) Inflace</a:t>
            </a:r>
          </a:p>
          <a:p>
            <a:r>
              <a:rPr lang="cs-CZ" dirty="0" smtClean="0"/>
              <a:t>4) Hospodaření domácnosti – několik poznámek</a:t>
            </a:r>
          </a:p>
          <a:p>
            <a:r>
              <a:rPr lang="cs-CZ" dirty="0" smtClean="0"/>
              <a:t>5) Finanční 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500185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„problematické“ výdaje -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b="1" dirty="0" smtClean="0"/>
              <a:t>POJIŠTĚNÍ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 smtClean="0"/>
              <a:t>Kde je zařazeno ve standardu finanční gramotnosti?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 smtClean="0"/>
              <a:t>Mezi jaké výdaje obvykle pojištění řadíme?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 Druhy pojištění: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pojištění majetku (havarijní, živelní, proti odcizení…)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pojištění osob (úrazové, životní, cestovní…)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pojištění zájmu (pojištění odpovědnosti za škodu, pojištění odpovědnosti z provozu motorového vozidla)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034095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Podstatou </a:t>
            </a:r>
            <a:r>
              <a:rPr lang="cs-CZ" dirty="0"/>
              <a:t>pojišťovnictví je </a:t>
            </a:r>
            <a:r>
              <a:rPr lang="cs-CZ" u="sng" dirty="0"/>
              <a:t>přenos a umenšení rizika</a:t>
            </a:r>
            <a:r>
              <a:rPr lang="cs-CZ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Pojmy</a:t>
            </a:r>
            <a:r>
              <a:rPr lang="cs-CZ" dirty="0"/>
              <a:t>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/>
              <a:t> pojistitel </a:t>
            </a:r>
            <a:r>
              <a:rPr lang="cs-CZ" dirty="0"/>
              <a:t>– ten, kdo pojišťuje (pojišťovna)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/>
              <a:t> pojistník </a:t>
            </a:r>
            <a:r>
              <a:rPr lang="cs-CZ" dirty="0"/>
              <a:t>– ten, kdo uzavřel smlouvu s pojistitelem a platí pojistné (nemusí být totožný s pojištěným)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/>
              <a:t> pojištěný </a:t>
            </a:r>
            <a:r>
              <a:rPr lang="cs-CZ" dirty="0"/>
              <a:t>– ten, jehož riziko bylo pojištěním přesunuto na pojistitele (beneficient pojištění)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endParaRPr lang="cs-CZ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Jak </a:t>
            </a:r>
            <a:r>
              <a:rPr lang="cs-CZ" dirty="0"/>
              <a:t>to funguje? Ilustrační příklad: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/>
              <a:t> 500 </a:t>
            </a:r>
            <a:r>
              <a:rPr lang="cs-CZ" dirty="0"/>
              <a:t>lidí se chce pojistit, v průměru 5 z nich bude do roka bourat a bude třeba nahradit škodu na vozidle v průměrné výši 100 000 Kč.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/>
              <a:t> Pojišťovna </a:t>
            </a:r>
            <a:r>
              <a:rPr lang="cs-CZ" dirty="0"/>
              <a:t>tedy pojistí každého z 500 lidí za úhradu pojistného ve výši 1 000 Kč.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Spojené </a:t>
            </a:r>
            <a:r>
              <a:rPr lang="cs-CZ" dirty="0"/>
              <a:t>etické otázky: solidarita, zodpovědnost, asymetrie informací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Jejich </a:t>
            </a:r>
            <a:r>
              <a:rPr lang="cs-CZ" dirty="0"/>
              <a:t>řešení: spoluúčast, zákonná povinnost pojistit se, výhrady z </a:t>
            </a:r>
            <a:r>
              <a:rPr lang="cs-CZ" dirty="0" smtClean="0"/>
              <a:t>pojištění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Pozor zejména na investiční životní pojištění (často prezentováno jako spořicí produkt, což není pravda)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329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„problematické“ </a:t>
            </a:r>
            <a:r>
              <a:rPr lang="cs-CZ" dirty="0" smtClean="0"/>
              <a:t>výdaje - spoření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Pozor – neostrakizovat, když někdo nemá na „železnou rezervu“, bez znalosti kontextu.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smtClean="0"/>
              <a:t>Různé spořicí produkty: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spořicí účet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termínovaný vklad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stavební spoření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+ doplňkové penzijní spoření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Základní pravidlo spořicích produktů: </a:t>
            </a:r>
            <a:r>
              <a:rPr lang="cs-CZ" b="1" dirty="0" smtClean="0"/>
              <a:t>čím větší zhodnocení, tím menší likvidita </a:t>
            </a:r>
            <a:r>
              <a:rPr lang="cs-CZ" dirty="0" smtClean="0"/>
              <a:t>(protože vysoká likvidita produktu je svého druhu rizikem pro banky)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Pozor, do „železné rezervy“ v rozpočtu nezahrnovat investice! 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0411" y="2863740"/>
            <a:ext cx="6723018" cy="194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629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6952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 Kučera a jeho spoření na byt: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427" y="2639649"/>
            <a:ext cx="3095625" cy="2466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9144" y="653143"/>
            <a:ext cx="2982621" cy="7509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7291" y="585216"/>
            <a:ext cx="1685925" cy="6057900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 flipV="1">
            <a:off x="4180183" y="653143"/>
            <a:ext cx="1933234" cy="4145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180183" y="4837094"/>
            <a:ext cx="1907108" cy="1806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7808212" y="1645920"/>
                <a:ext cx="4697235" cy="4085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FF0000"/>
                    </a:solidFill>
                  </a:rPr>
                  <a:t>Výsledek výpočtu: </a:t>
                </a:r>
              </a:p>
              <a:p>
                <a:endParaRPr lang="cs-CZ" dirty="0" smtClean="0">
                  <a:solidFill>
                    <a:srgbClr val="FF0000"/>
                  </a:solidFill>
                </a:endParaRPr>
              </a:p>
              <a:p>
                <a:r>
                  <a:rPr lang="cs-CZ" dirty="0" smtClean="0">
                    <a:solidFill>
                      <a:srgbClr val="FF0000"/>
                    </a:solidFill>
                  </a:rPr>
                  <a:t>K</a:t>
                </a:r>
                <a:r>
                  <a:rPr lang="cs-CZ" spc="-300" dirty="0" smtClean="0">
                    <a:solidFill>
                      <a:srgbClr val="FF0000"/>
                    </a:solidFill>
                  </a:rPr>
                  <a:t>60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= 10000 ∙ (1 + 0,03/12)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cs-CZ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0,03</m:t>
                                    </m:r>
                                  </m:num>
                                  <m:den>
                                    <m:r>
                                      <a:rPr lang="cs-CZ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60</m:t>
                            </m:r>
                          </m:sup>
                        </m:sSup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f>
                          <m:fPr>
                            <m:ctrlP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0,03</m:t>
                            </m:r>
                          </m:num>
                          <m:den>
                            <m: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den>
                    </m:f>
                  </m:oMath>
                </a14:m>
                <a:endParaRPr lang="cs-CZ" dirty="0" smtClean="0">
                  <a:solidFill>
                    <a:srgbClr val="FF0000"/>
                  </a:solidFill>
                </a:endParaRPr>
              </a:p>
              <a:p>
                <a:r>
                  <a:rPr lang="cs-CZ" dirty="0" smtClean="0">
                    <a:solidFill>
                      <a:srgbClr val="FF0000"/>
                    </a:solidFill>
                  </a:rPr>
                  <a:t>K</a:t>
                </a:r>
                <a:r>
                  <a:rPr lang="cs-CZ" spc="-300" dirty="0" smtClean="0">
                    <a:solidFill>
                      <a:srgbClr val="FF0000"/>
                    </a:solidFill>
                  </a:rPr>
                  <a:t>60  =  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648 083 Kč</a:t>
                </a:r>
              </a:p>
              <a:p>
                <a:endParaRPr lang="cs-CZ" dirty="0">
                  <a:solidFill>
                    <a:srgbClr val="FF0000"/>
                  </a:solidFill>
                </a:endParaRPr>
              </a:p>
              <a:p>
                <a:r>
                  <a:rPr lang="cs-CZ" dirty="0" smtClean="0">
                    <a:solidFill>
                      <a:srgbClr val="FF0000"/>
                    </a:solidFill>
                  </a:rPr>
                  <a:t>Daň: 15 % z částky</a:t>
                </a:r>
              </a:p>
              <a:p>
                <a:endParaRPr lang="cs-CZ" dirty="0" smtClean="0">
                  <a:solidFill>
                    <a:srgbClr val="FF0000"/>
                  </a:solidFill>
                </a:endParaRPr>
              </a:p>
              <a:p>
                <a:r>
                  <a:rPr lang="cs-CZ" dirty="0" err="1" smtClean="0">
                    <a:solidFill>
                      <a:srgbClr val="FF0000"/>
                    </a:solidFill>
                  </a:rPr>
                  <a:t>Výsl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.: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648 083 – (0,15 ∙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(648 083-600 000)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</a:t>
                </a:r>
              </a:p>
              <a:p>
                <a:r>
                  <a:rPr lang="cs-CZ" b="1" dirty="0">
                    <a:solidFill>
                      <a:srgbClr val="FF0000"/>
                    </a:solidFill>
                  </a:rPr>
                  <a:t>= 640 871 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Kč</a:t>
                </a:r>
              </a:p>
              <a:p>
                <a:endParaRPr lang="cs-CZ" b="1" dirty="0">
                  <a:solidFill>
                    <a:srgbClr val="FF0000"/>
                  </a:solidFill>
                </a:endParaRPr>
              </a:p>
              <a:p>
                <a:endParaRPr lang="cs-CZ" b="1" dirty="0" smtClean="0">
                  <a:solidFill>
                    <a:srgbClr val="FF0000"/>
                  </a:solidFill>
                </a:endParaRPr>
              </a:p>
              <a:p>
                <a:r>
                  <a:rPr lang="cs-CZ" b="1" dirty="0" smtClean="0">
                    <a:solidFill>
                      <a:srgbClr val="FF0000"/>
                    </a:solidFill>
                  </a:rPr>
                  <a:t>Jiná možnost spoření: ??? </a:t>
                </a:r>
                <a:endParaRPr lang="cs-CZ" b="1" dirty="0">
                  <a:solidFill>
                    <a:srgbClr val="FF0000"/>
                  </a:solidFill>
                </a:endParaRPr>
              </a:p>
              <a:p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8212" y="1645920"/>
                <a:ext cx="4697235" cy="4085798"/>
              </a:xfrm>
              <a:prstGeom prst="rect">
                <a:avLst/>
              </a:prstGeom>
              <a:blipFill>
                <a:blip r:embed="rId5"/>
                <a:stretch>
                  <a:fillRect l="-1169" t="-7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92730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Paní Jarošová a její doplňkové penzijní spoření:</a:t>
            </a:r>
          </a:p>
          <a:p>
            <a:r>
              <a:rPr lang="cs-CZ" dirty="0" smtClean="0"/>
              <a:t>Kolik by měla mít naspořeno?</a:t>
            </a:r>
          </a:p>
          <a:p>
            <a:r>
              <a:rPr lang="cs-CZ" dirty="0" smtClean="0"/>
              <a:t>12 951 * 120 = 1 554 120 Kč</a:t>
            </a:r>
          </a:p>
          <a:p>
            <a:r>
              <a:rPr lang="cs-CZ" dirty="0" smtClean="0"/>
              <a:t>Jednorázové odbytné: </a:t>
            </a:r>
            <a:r>
              <a:rPr lang="cs-CZ" dirty="0"/>
              <a:t>1 374 138 </a:t>
            </a:r>
            <a:r>
              <a:rPr lang="cs-CZ" dirty="0" smtClean="0"/>
              <a:t> Kč</a:t>
            </a:r>
          </a:p>
          <a:p>
            <a:r>
              <a:rPr lang="cs-CZ" dirty="0" smtClean="0"/>
              <a:t>Proč je zde tento rozdíl? </a:t>
            </a:r>
          </a:p>
          <a:p>
            <a:r>
              <a:rPr lang="cs-CZ" dirty="0" smtClean="0"/>
              <a:t>- zákon č. 427/2011 Sb., o doplňkovém penzijním spoření</a:t>
            </a:r>
          </a:p>
          <a:p>
            <a:pPr algn="just"/>
            <a:r>
              <a:rPr lang="cs-CZ" dirty="0" smtClean="0"/>
              <a:t>- při jednorázovém vyrovnání dochází ke zdanění příspěvků zaměstnavatele a také ke zdanění výnosů (v případě odbytného se navíc vrací příspěvky od státu)</a:t>
            </a:r>
          </a:p>
          <a:p>
            <a:r>
              <a:rPr lang="cs-CZ" dirty="0" smtClean="0"/>
              <a:t>Kolik je cca 12 951 Kč za 24 let při průměrné inflaci 3 % ? </a:t>
            </a:r>
          </a:p>
          <a:p>
            <a:r>
              <a:rPr lang="cs-CZ" dirty="0" smtClean="0"/>
              <a:t>12951/(1,03)^24 = 6 371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7509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poznámek k finančnímu plánování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just">
                  <a:buFont typeface="Wingdings" panose="05000000000000000000" pitchFamily="2" charset="2"/>
                  <a:buChar char="v"/>
                </a:pPr>
                <a:r>
                  <a:rPr lang="cs-CZ" dirty="0" smtClean="0"/>
                  <a:t> Nezapomínejme na inflaci. Velmi </a:t>
                </a:r>
                <a:r>
                  <a:rPr lang="cs-CZ" dirty="0"/>
                  <a:t>důležité jsou koncepty současné a budoucí hodnoty. </a:t>
                </a:r>
                <a:endParaRPr lang="cs-CZ" dirty="0" smtClean="0"/>
              </a:p>
              <a:p>
                <a:pPr algn="just">
                  <a:buFont typeface="Wingdings" panose="05000000000000000000" pitchFamily="2" charset="2"/>
                  <a:buChar char="v"/>
                </a:pPr>
                <a:r>
                  <a:rPr lang="cs-CZ" dirty="0" smtClean="0"/>
                  <a:t> Současná </a:t>
                </a:r>
                <a:r>
                  <a:rPr lang="cs-CZ" dirty="0"/>
                  <a:t>hodnota (PV) – máme-li nějakou částku v nominální hodnotě v budoucnosti, nevíme, jakou bude mít reálnou hodnotu – lze ji proto přepočítat alespoň přibližně na hodnotu současnou, u níž si jsme schopni představit, co si můžeme za ni pořídit. </a:t>
                </a:r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b="1" i="1" dirty="0" smtClean="0">
                    <a:ea typeface="Cambria" panose="02040503050406030204" pitchFamily="18" charset="0"/>
                  </a:rPr>
                  <a:t>PV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𝑭𝑽</m:t>
                        </m:r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  <m:r>
                          <a:rPr lang="cs-CZ" b="1" i="1" baseline="30000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cs-CZ" b="1" dirty="0"/>
              </a:p>
              <a:p>
                <a:pPr algn="just">
                  <a:buFont typeface="Wingdings" panose="05000000000000000000" pitchFamily="2" charset="2"/>
                  <a:buChar char="v"/>
                </a:pPr>
                <a:r>
                  <a:rPr lang="cs-CZ" dirty="0" smtClean="0"/>
                  <a:t> Budoucí </a:t>
                </a:r>
                <a:r>
                  <a:rPr lang="cs-CZ" dirty="0"/>
                  <a:t>hodnota (FV) – máme-li nějakou částku v nominální hodnotě v současnosti, nevíme, jaké hodnotě bude odpovídat v budoucnosti – lze ji přepočítat na tzv. budoucí hodnotu</a:t>
                </a:r>
                <a:r>
                  <a:rPr lang="cs-CZ" dirty="0" smtClean="0"/>
                  <a:t>.</a:t>
                </a:r>
                <a:endParaRPr lang="cs-CZ" dirty="0"/>
              </a:p>
              <a:p>
                <a:pPr marL="0" indent="0" algn="ctr">
                  <a:buNone/>
                </a:pPr>
                <a:r>
                  <a:rPr lang="cs-CZ" b="1" i="1" dirty="0">
                    <a:ea typeface="Cambria" panose="02040503050406030204" pitchFamily="18" charset="0"/>
                  </a:rPr>
                  <a:t>FV</a:t>
                </a:r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𝑷𝑽</m:t>
                        </m:r>
                        <m:r>
                          <a:rPr lang="cs-CZ" b="1" i="1">
                            <a:latin typeface="Cambria Math" panose="02040503050406030204" pitchFamily="18" charset="0"/>
                          </a:rPr>
                          <m:t> ∙ (</m:t>
                        </m:r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cs-CZ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cs-CZ" dirty="0"/>
              </a:p>
              <a:p>
                <a:pPr algn="just">
                  <a:buFont typeface="Wingdings" panose="05000000000000000000" pitchFamily="2" charset="2"/>
                  <a:buChar char="v"/>
                </a:pPr>
                <a:r>
                  <a:rPr lang="cs-CZ" dirty="0"/>
                  <a:t>Důležité je zvolit vhodné </a:t>
                </a:r>
                <a:r>
                  <a:rPr lang="cs-CZ" b="1" dirty="0"/>
                  <a:t>i </a:t>
                </a:r>
                <a:r>
                  <a:rPr lang="cs-CZ" dirty="0"/>
                  <a:t>(např. průměrná míra </a:t>
                </a:r>
                <a:r>
                  <a:rPr lang="cs-CZ" dirty="0" smtClean="0"/>
                  <a:t>inflace…).</a:t>
                </a:r>
                <a:endParaRPr lang="cs-CZ" dirty="0"/>
              </a:p>
              <a:p>
                <a:pPr algn="just">
                  <a:buFont typeface="Wingdings" panose="05000000000000000000" pitchFamily="2" charset="2"/>
                  <a:buChar char="v"/>
                </a:pPr>
                <a:r>
                  <a:rPr lang="cs-CZ" dirty="0"/>
                  <a:t>VŽDY JDE JEN O ODHAD!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3" t="-2121" r="-1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9138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8807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- závěr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24512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VIDEO 2: TELEFONÁT Z BANKY</a:t>
            </a:r>
          </a:p>
          <a:p>
            <a:endParaRPr lang="cs-CZ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/>
              <a:t> Jaké byly silné stránky strategie „volajícího z banky“ 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/>
              <a:t> Které informace neměla žena ve videu sdělovat po telefonu?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/>
              <a:t> Domyslete konec tohoto příběhu.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/>
              <a:t> Kdo je kompetentní takovouto věc řešit?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759084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a cenotvorba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7750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peněžní vyjádření hodnoty statků a služeb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je rozdílná od subjektivní hodnoty statků a služeb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stanovení ceny (cenotvorba) může být poměrně složitý úkol, kterému se věnují odborníci na tuto oblast marketingu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9919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CENOTVORBA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23938" y="5068389"/>
            <a:ext cx="972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Čím jsou shody a rozdíly dány? </a:t>
            </a:r>
            <a:endParaRPr lang="cs-CZ" b="1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258273"/>
              </p:ext>
            </p:extLst>
          </p:nvPr>
        </p:nvGraphicFramePr>
        <p:xfrm>
          <a:off x="1023938" y="2286000"/>
          <a:ext cx="9720264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033">
                  <a:extLst>
                    <a:ext uri="{9D8B030D-6E8A-4147-A177-3AD203B41FA5}">
                      <a16:colId xmlns:a16="http://schemas.microsoft.com/office/drawing/2014/main" val="1071194374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3755818747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441653977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995181233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3200006100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3576161458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3078390902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97221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Úkol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kebab Kč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Úkol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baseline="0" dirty="0" smtClean="0"/>
                        <a:t>jízdné v p</a:t>
                      </a:r>
                      <a:r>
                        <a:rPr lang="cs-CZ" i="1" dirty="0" smtClean="0"/>
                        <a:t>átek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jízdné za 14 dnů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rozdíl Kč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Úkol 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víno Kč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398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Kebab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143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438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356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82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Slavia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570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32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Kebab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137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469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292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177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E-</a:t>
                      </a:r>
                      <a:r>
                        <a:rPr lang="cs-CZ" dirty="0" err="1" smtClean="0"/>
                        <a:t>shop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211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43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Kebab 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152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mtClean="0"/>
                        <a:t>822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474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348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v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359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189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 v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144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Průměr v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576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374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202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v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171 %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1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r>
                        <a:rPr lang="cs-CZ" baseline="0" dirty="0" smtClean="0"/>
                        <a:t>ná odchylka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Průměrný</a:t>
                      </a:r>
                      <a:r>
                        <a:rPr lang="cs-CZ" baseline="0" dirty="0" smtClean="0"/>
                        <a:t> rozdíl v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4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1129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Cenotvorba – některé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Součet nákladů </a:t>
            </a:r>
            <a:r>
              <a:rPr lang="cs-CZ" dirty="0" smtClean="0"/>
              <a:t>(úkol 3 – cena vína v kavárně)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základní strategie – cena má pokrýt náklady na výrobu statku či poskytnutí služby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 vždy je však snadné všechny náklady určit – jsou fixní a variabilní a ne vždy jsou k dispozici všechna data (potřeba odhadů) – je nutné odhadovat jejich vývoj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Poptávka</a:t>
            </a:r>
            <a:r>
              <a:rPr lang="cs-CZ" dirty="0" smtClean="0"/>
              <a:t> (úkol 2 – vlaky v pátek)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cena je určena na základě poptávky – tedy na základě toho, jak moc je statek či služba poptávána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vyžaduje marketingový výzkum kvůli určení poptávkové křivky 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Konkurence</a:t>
            </a:r>
            <a:r>
              <a:rPr lang="cs-CZ" dirty="0" smtClean="0"/>
              <a:t> (úkol 1 – kebab)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cena je stanovena na základě konkurenčního prostředí na daném trhu, je v zásadě stanovena trhem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vymanit se z pravidel trhu dá jen zásadním odlišením se od konkurence, jinak je třeba se přizpůsobit</a:t>
            </a:r>
          </a:p>
          <a:p>
            <a:pPr marL="128016" lvl="1" indent="0">
              <a:buNone/>
            </a:pPr>
            <a:endParaRPr lang="cs-CZ" dirty="0" smtClean="0"/>
          </a:p>
          <a:p>
            <a:pPr marL="128016" lvl="1" indent="0">
              <a:buNone/>
            </a:pPr>
            <a:r>
              <a:rPr lang="cs-CZ" b="1" dirty="0" smtClean="0"/>
              <a:t>Všechny tyto strategie se v praxi často doplňují.</a:t>
            </a:r>
          </a:p>
        </p:txBody>
      </p:sp>
    </p:spTree>
    <p:extLst>
      <p:ext uri="{BB962C8B-B14F-4D97-AF65-F5344CB8AC3E}">
        <p14:creationId xmlns:p14="http://schemas.microsoft.com/office/powerpoint/2010/main" val="1848298141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174522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270</TotalTime>
  <Words>1902</Words>
  <Application>Microsoft Office PowerPoint</Application>
  <PresentationFormat>Širokoúhlá obrazovka</PresentationFormat>
  <Paragraphs>218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Calibri</vt:lpstr>
      <vt:lpstr>Cambria</vt:lpstr>
      <vt:lpstr>Cambria Math</vt:lpstr>
      <vt:lpstr>Tw Cen MT</vt:lpstr>
      <vt:lpstr>Tw Cen MT Condensed</vt:lpstr>
      <vt:lpstr>Wingdings</vt:lpstr>
      <vt:lpstr>Wingdings 3</vt:lpstr>
      <vt:lpstr>Integrál</vt:lpstr>
      <vt:lpstr>Finanční gramotnost  a ochrana spotřebitele 2</vt:lpstr>
      <vt:lpstr>Dnešní program</vt:lpstr>
      <vt:lpstr>Ochrana spotřebitele - závěr</vt:lpstr>
      <vt:lpstr>VIDEO 2</vt:lpstr>
      <vt:lpstr>Cena a cenotvorba</vt:lpstr>
      <vt:lpstr>Cena</vt:lpstr>
      <vt:lpstr>CENOTVORBA</vt:lpstr>
      <vt:lpstr>Cenotvorba – některé strategie</vt:lpstr>
      <vt:lpstr>INFLACE</vt:lpstr>
      <vt:lpstr>Různé definice inflace</vt:lpstr>
      <vt:lpstr>SOUVISEJÍCÍ POJMY</vt:lpstr>
      <vt:lpstr>Míra inflace</vt:lpstr>
      <vt:lpstr>INFLACE – ÚKOL (GRAFY)</vt:lpstr>
      <vt:lpstr>Různé druhy inflace</vt:lpstr>
      <vt:lpstr>ROLE ČNB V ŘÍZENÍ INFLACE</vt:lpstr>
      <vt:lpstr>Vztah mezi inflací a měnovým kurzem</vt:lpstr>
      <vt:lpstr>Inflační spirála</vt:lpstr>
      <vt:lpstr>Několik poznámek  k hospodaření domácnosti</vt:lpstr>
      <vt:lpstr>Rozpočet domácnosti</vt:lpstr>
      <vt:lpstr>Některé „problematické“ výdaje - pojištění</vt:lpstr>
      <vt:lpstr>Princip pojištění</vt:lpstr>
      <vt:lpstr>Některé „problematické“ výdaje - spoření</vt:lpstr>
      <vt:lpstr>Finanční plánování</vt:lpstr>
      <vt:lpstr>Úkoly</vt:lpstr>
      <vt:lpstr>Úkoly</vt:lpstr>
      <vt:lpstr>Několik poznámek k finančnímu plánování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 a ochrana spotřebitele 2</dc:title>
  <dc:creator>cnb</dc:creator>
  <cp:lastModifiedBy>cnb</cp:lastModifiedBy>
  <cp:revision>26</cp:revision>
  <dcterms:created xsi:type="dcterms:W3CDTF">2024-03-02T17:35:03Z</dcterms:created>
  <dcterms:modified xsi:type="dcterms:W3CDTF">2024-03-06T19:10:46Z</dcterms:modified>
</cp:coreProperties>
</file>