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64" r:id="rId6"/>
    <p:sldId id="266" r:id="rId7"/>
    <p:sldId id="267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556B5-4587-4B47-B58E-363B13187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D0491EF-CBDE-56BF-F758-7803A7F52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924E84-0C59-116D-2593-EC4F76D51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E0143F-AF4A-DA50-FD45-1589FC18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FE9C21-AEB1-8D65-3878-D15353CE2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85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75B8C-C27D-79FE-EAFD-54249E4A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2F41CA-C5E8-73FF-CC5F-FFF33631E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B272F7-3153-C1AA-C831-734B36244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CACE63-96A2-A561-8AA6-0EE2FAE77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06BA60-1611-00A1-5389-FF6930BF4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3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513C2E-E891-E7B1-1FF6-3D7EDA66E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6204E0-4D17-6102-9BCA-3AD89AC91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1D3828-A004-C663-9499-9CE5B5714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2D094B-C413-49C9-0824-5B99FD2C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0552A6-02C1-A2AF-94F6-32CB621B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94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7B423-30B6-4AE4-40A0-173C6EF17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C79FEE-3AC4-6900-006F-28C61EE2D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31DD41-DE8B-F31B-69F5-AC2DA175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74C16F-50A7-834F-8DF3-621ADEEB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A05378-BA03-5E99-0F16-71E3141F9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1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2F82F4-1909-EFCB-6755-67212D99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F80C7A-23E2-226F-DD4F-C8BC2EB0E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CE8CF2-B538-6E95-28FC-483884F05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9FD03C-AED5-9EC0-5305-43C017B9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432353-DD31-7195-540F-0CF6B8FB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50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40617-EFD3-1D30-D7BC-B9C1AF0F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F428FB-DD2D-6DAD-55CD-3742EE46A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974000-5DF0-8BE0-C89E-6EA84457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230214-3508-C22D-4ED9-C8FD4134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1AC4DD-243F-76FC-88DA-0A4FF99AF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9A7D90-A3DE-907A-11FB-7A3FDFC5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38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C42A4-145F-737D-72D5-A547010D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63B72B-7922-C14E-2E73-12ECD30D4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85717B-FDA6-086E-3598-A34933D9E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2A84621-22E1-4E10-3B58-5D0C41A09F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55237BC-0B84-10EE-3BEC-D2540DB5CD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C9DE70-3EB0-F645-6315-0F37578AF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FAC59DC-4215-35A3-057F-7206F871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53CD7BF-9747-553A-3AF8-DEC1BB62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60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E071AA-19A7-A81C-637E-5065806A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11E83BA-272F-8C79-E236-F0F32A6E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D4C2028-3401-F5C4-3C42-281A5C4F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A475281-BFEA-1167-B8B6-2364155E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49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02717AD-1875-7FB0-B339-599D0A6C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AFAD3C0-AE45-433D-EE96-659FB008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17C1C0-94C6-0FAF-47D9-E25A944B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4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3BE5A-95E2-F9C2-527E-D5B6782C7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7AD787-3E79-056A-3DEC-8F1A9CA00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E10679-D8DC-D3B2-6176-E9D8E762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E879A1-502E-883B-1CD0-4428DA73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BF469E-7319-7837-F4E2-55CB94DC7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4240BA-0B2D-417E-2730-28F6FEE0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79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5ED40-A5A6-7F0E-05F6-87174EF2F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D4F863C-19E4-ED50-31DE-FDBAC8A166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8A3E5A-5257-0F95-E325-40D1A261C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580855-7CF7-07F6-4FAD-4E63F5B1A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F3915F-48AB-2C2A-F1A6-1C42867F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0D5E70-7C03-3BE9-EBCA-D205E78E7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88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E021D24-3059-690A-B045-613E085B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51D535-DDE9-CAD6-7BB8-E2131E812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0E3CFC-F800-ADA4-116B-B0B9DEA45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DCD54B-3F3F-4B3E-A134-3C8504D5E66C}" type="datetimeFigureOut">
              <a:rPr lang="cs-CZ" smtClean="0"/>
              <a:t>09.05.2026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F40ABD-117F-4245-E2CE-0F6C54623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42C928-DCCC-1A0D-6570-52421E1C0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7C8494-E9B7-45CE-A201-EF76035B9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5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879633-C7EA-FAFC-F527-0D6D4F7479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Sociologie občanské </a:t>
            </a:r>
            <a:r>
              <a:rPr lang="cs-CZ" dirty="0" smtClean="0"/>
              <a:t>společnosti</a:t>
            </a:r>
            <a:br>
              <a:rPr lang="cs-CZ" dirty="0" smtClean="0"/>
            </a:br>
            <a:r>
              <a:rPr lang="cs-CZ" dirty="0" smtClean="0"/>
              <a:t>„</a:t>
            </a:r>
            <a:r>
              <a:rPr lang="cs-CZ" dirty="0" smtClean="0"/>
              <a:t>Mapování OS“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134AAA-AAA9-0AE8-94BD-CEC3E7E19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68238"/>
            <a:ext cx="9144000" cy="1089561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731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B10E3-446C-1392-BA62-1D9357F3B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9C1EC2-46C9-A9A4-B475-11904B250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Jako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občané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musíme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zabránit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špatnému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jednání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protože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sázce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svět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kterém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všichni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žijeme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ten,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kdo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dopouští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špatného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jednání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ten,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kdo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jím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trpí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ten,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kdo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mu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přihlíží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(Hannah 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Arendtová</a:t>
            </a:r>
            <a:r>
              <a:rPr lang="en-US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b="0" i="1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i="1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cs-CZ" i="1" dirty="0">
              <a:solidFill>
                <a:srgbClr val="333333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„Občanská společnost, aspoň jak já jí rozumím, je prostě jednou z velkých příležitostí pro lidskou odpovědnost za svět.„ (Václav Havel)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8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D649D-D275-959E-CA1E-D496463B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879"/>
            <a:ext cx="10515600" cy="574158"/>
          </a:xfrm>
        </p:spPr>
        <p:txBody>
          <a:bodyPr>
            <a:normAutofit fontScale="90000"/>
          </a:bodyPr>
          <a:lstStyle/>
          <a:p>
            <a:r>
              <a:rPr lang="cs-CZ" sz="2000" dirty="0"/>
              <a:t>https://adra.org/ukraine-adras-unwavering-commitment-to-healing-communities-despite-two-years-of-conflict</a:t>
            </a:r>
          </a:p>
        </p:txBody>
      </p:sp>
      <p:pic>
        <p:nvPicPr>
          <p:cNvPr id="5" name="Zástupný obsah 4" descr="Obsah obrázku oblečení, osoba, muž, sako&#10;&#10;Obsah vygenerovaný umělou inteligencí může být nesprávný.">
            <a:extLst>
              <a:ext uri="{FF2B5EF4-FFF2-40B4-BE49-F238E27FC236}">
                <a16:creationId xmlns:a16="http://schemas.microsoft.com/office/drawing/2014/main" id="{2F25FB04-CD53-357A-1880-E23A9E896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12" y="681037"/>
            <a:ext cx="9814975" cy="6073451"/>
          </a:xfrm>
        </p:spPr>
      </p:pic>
    </p:spTree>
    <p:extLst>
      <p:ext uri="{BB962C8B-B14F-4D97-AF65-F5344CB8AC3E}">
        <p14:creationId xmlns:p14="http://schemas.microsoft.com/office/powerpoint/2010/main" val="74183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33D37-E4BA-4A12-BE52-127936D57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Občanské jednání</a:t>
            </a:r>
            <a:br>
              <a:rPr lang="cs-CZ" dirty="0"/>
            </a:br>
            <a:r>
              <a:rPr lang="cs-CZ" sz="1800" dirty="0"/>
              <a:t>(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Merriweather Sans" pitchFamily="2" charset="-18"/>
              </a:rPr>
              <a:t>Moro, G. (2010). Civic Action. In: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Merriweather Sans" pitchFamily="2" charset="-18"/>
              </a:rPr>
              <a:t>Anheier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Merriweather Sans" pitchFamily="2" charset="-18"/>
              </a:rPr>
              <a:t>, H.K., Toepler, S. (eds) International Encyclopedia of Civil Society. Springer, New York, NY. https://doi.org/10.1007/978-0-387-93996-4_128</a:t>
            </a:r>
            <a:r>
              <a:rPr lang="cs-CZ" sz="2000" b="0" i="0" dirty="0">
                <a:solidFill>
                  <a:srgbClr val="222222"/>
                </a:solidFill>
                <a:effectLst/>
                <a:latin typeface="Merriweather Sans" pitchFamily="2" charset="-18"/>
              </a:rPr>
              <a:t>)</a:t>
            </a: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991EDB-90B2-79BE-960D-69CBA91E9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1932"/>
            <a:ext cx="10515600" cy="4405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Ačkoli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je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pojem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občanské</a:t>
            </a:r>
            <a:r>
              <a:rPr lang="en-US" b="1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cs-CZ" b="1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jednání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široce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rozšířen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ý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, ne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má jasnou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defin</a:t>
            </a:r>
            <a:r>
              <a:rPr lang="cs-CZ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ici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ani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ustálený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význam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.</a:t>
            </a:r>
            <a:endParaRPr lang="cs-CZ" b="0" i="0" dirty="0">
              <a:solidFill>
                <a:srgbClr val="222222"/>
              </a:solidFill>
              <a:effectLst/>
              <a:latin typeface="Merriweather" panose="020F0502020204030204" pitchFamily="2" charset="-18"/>
            </a:endParaRPr>
          </a:p>
          <a:p>
            <a:pPr marL="0" indent="0">
              <a:buNone/>
            </a:pP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Občansk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é jednání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například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znamená aktivity zaměřené na to, a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by 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lidé získali hlas a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zákonodárci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jej vy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slyšeli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; 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vedení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kampaní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s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cílem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změn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y</a:t>
            </a:r>
            <a:r>
              <a:rPr lang="cs-CZ" dirty="0">
                <a:solidFill>
                  <a:srgbClr val="222222"/>
                </a:solidFill>
                <a:latin typeface="Merriweather" panose="020F0502020204030204" pitchFamily="2" charset="-18"/>
              </a:rPr>
              <a:t> (tj. </a:t>
            </a:r>
            <a:r>
              <a:rPr lang="cs-CZ" dirty="0" err="1">
                <a:solidFill>
                  <a:srgbClr val="222222"/>
                </a:solidFill>
                <a:latin typeface="Merriweather" panose="020F0502020204030204" pitchFamily="2" charset="-18"/>
              </a:rPr>
              <a:t>lobing</a:t>
            </a:r>
            <a:r>
              <a:rPr lang="cs-CZ" dirty="0">
                <a:solidFill>
                  <a:srgbClr val="222222"/>
                </a:solidFill>
                <a:latin typeface="Merriweather" panose="020F0502020204030204" pitchFamily="2" charset="-18"/>
              </a:rPr>
              <a:t>, tzv. „</a:t>
            </a:r>
            <a:r>
              <a:rPr lang="cs-CZ" dirty="0" err="1">
                <a:solidFill>
                  <a:srgbClr val="222222"/>
                </a:solidFill>
                <a:latin typeface="Merriweather" panose="020F0502020204030204" pitchFamily="2" charset="-18"/>
              </a:rPr>
              <a:t>advokační</a:t>
            </a:r>
            <a:r>
              <a:rPr lang="cs-CZ" dirty="0">
                <a:solidFill>
                  <a:srgbClr val="222222"/>
                </a:solidFill>
                <a:latin typeface="Merriweather" panose="020F0502020204030204" pitchFamily="2" charset="-18"/>
              </a:rPr>
              <a:t>“ aktivity). </a:t>
            </a:r>
            <a:endParaRPr lang="cs-CZ" b="0" i="0" dirty="0">
              <a:solidFill>
                <a:srgbClr val="222222"/>
              </a:solidFill>
              <a:effectLst/>
              <a:latin typeface="Merriweather" panose="020F0502020204030204" pitchFamily="2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rgbClr val="222222"/>
                </a:solidFill>
                <a:latin typeface="Merriweather" panose="020F0502020204030204" pitchFamily="2" charset="-18"/>
              </a:rPr>
              <a:t>Občanské jednání může zahrnovat pomáhání a péči o lidi, zvířata nebo krajinu (někdy tzv. „servisní“ aktivity)</a:t>
            </a:r>
            <a:r>
              <a:rPr lang="en-US" dirty="0">
                <a:solidFill>
                  <a:srgbClr val="222222"/>
                </a:solidFill>
                <a:latin typeface="Merriweather" panose="020F0502020204030204" pitchFamily="2" charset="-18"/>
              </a:rPr>
              <a:t>.</a:t>
            </a:r>
            <a:endParaRPr lang="cs-CZ" dirty="0"/>
          </a:p>
          <a:p>
            <a:pPr marL="0" indent="0">
              <a:buNone/>
            </a:pP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… nebo také to, když se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občané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stávají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aktivnějšími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členy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své</a:t>
            </a:r>
            <a:r>
              <a:rPr lang="en-US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komunit</a:t>
            </a:r>
            <a:r>
              <a:rPr lang="cs-CZ" b="0" i="0" dirty="0">
                <a:solidFill>
                  <a:srgbClr val="222222"/>
                </a:solidFill>
                <a:effectLst/>
                <a:latin typeface="Merriweather" panose="020F0502020204030204" pitchFamily="2" charset="-18"/>
              </a:rPr>
              <a:t>y, rozvíjí</a:t>
            </a:r>
            <a:r>
              <a:rPr lang="cs-CZ" dirty="0">
                <a:solidFill>
                  <a:srgbClr val="222222"/>
                </a:solidFill>
                <a:latin typeface="Merriweather" panose="020F0502020204030204" pitchFamily="2" charset="-18"/>
              </a:rPr>
              <a:t> volnočasové aktivity apod.</a:t>
            </a:r>
          </a:p>
        </p:txBody>
      </p:sp>
    </p:spTree>
    <p:extLst>
      <p:ext uri="{BB962C8B-B14F-4D97-AF65-F5344CB8AC3E}">
        <p14:creationId xmlns:p14="http://schemas.microsoft.com/office/powerpoint/2010/main" val="2006011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19F758-B47A-3ADC-D44A-5D1DF822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Občanská 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EF207B-6AA9-DD33-34A6-FF4C3ED11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031"/>
            <a:ext cx="10515600" cy="50907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Občanská společnost je prostor svobodného </a:t>
            </a:r>
            <a:r>
              <a:rPr lang="cs-CZ" b="1" dirty="0"/>
              <a:t>jednání</a:t>
            </a:r>
            <a:r>
              <a:rPr lang="cs-CZ" dirty="0"/>
              <a:t> a sebeorganizace občanů mezi rodinou, trhem a státem (Skovajsa 2010: 62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 smtClean="0"/>
              <a:t>Je to sféra </a:t>
            </a:r>
            <a:r>
              <a:rPr lang="cs-CZ" b="1" dirty="0" smtClean="0"/>
              <a:t>solidarity</a:t>
            </a:r>
            <a:r>
              <a:rPr lang="cs-CZ" dirty="0" smtClean="0"/>
              <a:t>, vnímané společné zodpovědnosti za komunitu. </a:t>
            </a:r>
            <a:r>
              <a:rPr lang="cs-CZ" b="1" dirty="0" smtClean="0"/>
              <a:t>Komunitou</a:t>
            </a:r>
            <a:r>
              <a:rPr lang="cs-CZ" dirty="0" smtClean="0"/>
              <a:t>, kterou občané sdílí a k níž se vztahují, může být spolek, obec, národní stát, svět...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Proto také můžeme definovat občanskou společnost jako aktivní </a:t>
            </a:r>
            <a:r>
              <a:rPr lang="cs-CZ" b="1" dirty="0" smtClean="0"/>
              <a:t>participaci</a:t>
            </a:r>
            <a:r>
              <a:rPr lang="cs-CZ" dirty="0" smtClean="0"/>
              <a:t> </a:t>
            </a:r>
            <a:r>
              <a:rPr lang="cs-CZ" dirty="0"/>
              <a:t>občanů na správě komunity</a:t>
            </a:r>
          </a:p>
          <a:p>
            <a:pPr marL="0" indent="0">
              <a:buNone/>
            </a:pPr>
            <a:r>
              <a:rPr lang="cs-CZ" dirty="0" smtClean="0"/>
              <a:t>Pojem občanská společnost má </a:t>
            </a:r>
            <a:r>
              <a:rPr lang="cs-CZ" b="1" dirty="0" smtClean="0"/>
              <a:t>hodnotovou dimenzi</a:t>
            </a:r>
            <a:r>
              <a:rPr lang="cs-CZ" dirty="0" smtClean="0"/>
              <a:t>. HODNOTY jako např.: nenásilí</a:t>
            </a:r>
            <a:r>
              <a:rPr lang="cs-CZ" dirty="0"/>
              <a:t>, tolerance, upřednostnění obecného </a:t>
            </a:r>
            <a:r>
              <a:rPr lang="cs-CZ" dirty="0" smtClean="0"/>
              <a:t>blaha před vlastním ziskem (nezištnost), odpovědnost</a:t>
            </a:r>
            <a:r>
              <a:rPr lang="cs-CZ" dirty="0"/>
              <a:t>, statečnost, </a:t>
            </a:r>
            <a:r>
              <a:rPr lang="cs-CZ" dirty="0" smtClean="0"/>
              <a:t>dobročinnost, </a:t>
            </a:r>
            <a:r>
              <a:rPr lang="cs-CZ" dirty="0"/>
              <a:t>respekt k lidským právům ad.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867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684406-0E81-16FA-1250-789988C14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Občanský sektor tvoří organizace občanské </a:t>
            </a:r>
            <a:r>
              <a:rPr lang="cs-CZ" dirty="0" smtClean="0"/>
              <a:t>společnosti (OOS)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1C624-39E1-7AF8-B293-4D68B3877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99"/>
            <a:ext cx="10515600" cy="41939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cs-CZ" dirty="0" smtClean="0"/>
              <a:t>Jsou</a:t>
            </a:r>
            <a:r>
              <a:rPr lang="cs-CZ" b="1" dirty="0" smtClean="0"/>
              <a:t> nezávislé</a:t>
            </a:r>
            <a:r>
              <a:rPr lang="cs-CZ" dirty="0" smtClean="0"/>
              <a:t> </a:t>
            </a:r>
            <a:r>
              <a:rPr lang="cs-CZ" dirty="0"/>
              <a:t>na státu </a:t>
            </a:r>
            <a:r>
              <a:rPr lang="cs-CZ" dirty="0" smtClean="0"/>
              <a:t>(tj. </a:t>
            </a:r>
            <a:r>
              <a:rPr lang="cs-CZ" dirty="0" smtClean="0"/>
              <a:t>neřídí je stát</a:t>
            </a:r>
            <a:r>
              <a:rPr lang="cs-CZ" dirty="0" smtClean="0"/>
              <a:t>)a jsou </a:t>
            </a:r>
            <a:r>
              <a:rPr lang="cs-CZ" b="1" dirty="0" smtClean="0"/>
              <a:t>samosprávné</a:t>
            </a:r>
            <a:r>
              <a:rPr lang="cs-CZ" dirty="0" smtClean="0"/>
              <a:t> </a:t>
            </a:r>
            <a:r>
              <a:rPr lang="cs-CZ" dirty="0"/>
              <a:t>(tj. </a:t>
            </a:r>
            <a:r>
              <a:rPr lang="cs-CZ" dirty="0" smtClean="0"/>
              <a:t>organizace se založit </a:t>
            </a:r>
            <a:r>
              <a:rPr lang="cs-CZ" dirty="0"/>
              <a:t>a zrušit)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 smtClean="0"/>
              <a:t>OOS </a:t>
            </a:r>
            <a:r>
              <a:rPr lang="cs-CZ" b="1" dirty="0" smtClean="0"/>
              <a:t>n</a:t>
            </a:r>
            <a:r>
              <a:rPr lang="cs-CZ" b="1" dirty="0" smtClean="0"/>
              <a:t>erozdělují </a:t>
            </a:r>
            <a:r>
              <a:rPr lang="cs-CZ" b="1" dirty="0"/>
              <a:t>zisk </a:t>
            </a:r>
            <a:r>
              <a:rPr lang="cs-CZ" dirty="0" smtClean="0"/>
              <a:t>(tj. zisk není jejich hlavním cílem a když </a:t>
            </a:r>
            <a:r>
              <a:rPr lang="cs-CZ" dirty="0"/>
              <a:t>zisk vytvoří , použijí ho na naplňování veřejně prospěšného poslání)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N</a:t>
            </a:r>
            <a:r>
              <a:rPr lang="cs-CZ" dirty="0" smtClean="0"/>
              <a:t>ěkdy mají a jindy nemaj</a:t>
            </a:r>
            <a:r>
              <a:rPr lang="cs-CZ" dirty="0" smtClean="0"/>
              <a:t>í zaměstnance; podstatné je, že se n</a:t>
            </a:r>
            <a:r>
              <a:rPr lang="cs-CZ" dirty="0" smtClean="0"/>
              <a:t>a činnosti </a:t>
            </a:r>
            <a:r>
              <a:rPr lang="cs-CZ" dirty="0"/>
              <a:t>organizace </a:t>
            </a:r>
            <a:r>
              <a:rPr lang="cs-CZ" dirty="0" smtClean="0"/>
              <a:t>aspoň trochu podílí </a:t>
            </a:r>
            <a:r>
              <a:rPr lang="cs-CZ" b="1" dirty="0" smtClean="0"/>
              <a:t>dobrovolníci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2690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Občanský sektor – právní vymezení OOS v </a:t>
            </a:r>
            <a:r>
              <a:rPr lang="cs-CZ" dirty="0"/>
              <a:t>ČR(viz Občanský </a:t>
            </a:r>
            <a:r>
              <a:rPr lang="cs-CZ" dirty="0" smtClean="0"/>
              <a:t>zákoník)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690688"/>
            <a:ext cx="10723685" cy="4947504"/>
          </a:xfrm>
        </p:spPr>
        <p:txBody>
          <a:bodyPr>
            <a:normAutofit fontScale="77500" lnSpcReduction="20000"/>
          </a:bodyPr>
          <a:lstStyle/>
          <a:p>
            <a:r>
              <a:rPr lang="cs-CZ" sz="2900" dirty="0" smtClean="0"/>
              <a:t>zapsaný </a:t>
            </a:r>
            <a:r>
              <a:rPr lang="cs-CZ" sz="2900" b="1" dirty="0" smtClean="0"/>
              <a:t>spolek</a:t>
            </a:r>
            <a:r>
              <a:rPr lang="cs-CZ" sz="2900" dirty="0" smtClean="0"/>
              <a:t> (např. Junák, Skautský institut, Asociace lesních mateřských škol, Sjednocená </a:t>
            </a:r>
            <a:r>
              <a:rPr lang="cs-CZ" sz="2900" dirty="0"/>
              <a:t>organizace nevidomých a slabozrakých </a:t>
            </a:r>
            <a:r>
              <a:rPr lang="cs-CZ" sz="2900" dirty="0" smtClean="0"/>
              <a:t>ČR – </a:t>
            </a:r>
            <a:r>
              <a:rPr lang="cs-CZ" sz="2900" u="sng" dirty="0" smtClean="0"/>
              <a:t>pořádá sbírku Bílá pastelka</a:t>
            </a:r>
            <a:r>
              <a:rPr lang="cs-CZ" sz="2900" dirty="0" smtClean="0"/>
              <a:t> atd.)</a:t>
            </a:r>
          </a:p>
          <a:p>
            <a:r>
              <a:rPr lang="cs-CZ" sz="2900" b="1" dirty="0" smtClean="0"/>
              <a:t>obecně prospěšná společnost</a:t>
            </a:r>
            <a:r>
              <a:rPr lang="cs-CZ" sz="2900" dirty="0" smtClean="0"/>
              <a:t> (např. Člověk v tísni, ADRA, Horská služba ČR)</a:t>
            </a:r>
          </a:p>
          <a:p>
            <a:r>
              <a:rPr lang="cs-CZ" sz="2900" dirty="0" smtClean="0"/>
              <a:t>zapsaný </a:t>
            </a:r>
            <a:r>
              <a:rPr lang="cs-CZ" sz="2900" b="1" dirty="0" smtClean="0"/>
              <a:t>ústav</a:t>
            </a:r>
            <a:r>
              <a:rPr lang="cs-CZ" sz="2900" dirty="0" smtClean="0"/>
              <a:t> (např. Post </a:t>
            </a:r>
            <a:r>
              <a:rPr lang="cs-CZ" sz="2900" dirty="0" err="1" smtClean="0"/>
              <a:t>Bellum</a:t>
            </a:r>
            <a:r>
              <a:rPr lang="cs-CZ" sz="2900" dirty="0" smtClean="0"/>
              <a:t>, Arcidiecézní Charita Praha, Centrum environmentálních inovací) </a:t>
            </a:r>
          </a:p>
          <a:p>
            <a:r>
              <a:rPr lang="cs-CZ" sz="2900" b="1" dirty="0"/>
              <a:t>n</a:t>
            </a:r>
            <a:r>
              <a:rPr lang="cs-CZ" sz="2900" b="1" dirty="0" smtClean="0"/>
              <a:t>adace</a:t>
            </a:r>
            <a:r>
              <a:rPr lang="cs-CZ" sz="2900" dirty="0" smtClean="0"/>
              <a:t> </a:t>
            </a:r>
            <a:r>
              <a:rPr lang="cs-CZ" sz="2900" dirty="0" smtClean="0"/>
              <a:t>(např. Nadace dobrý anděl, Nadace Via) </a:t>
            </a:r>
          </a:p>
          <a:p>
            <a:r>
              <a:rPr lang="cs-CZ" sz="2900" b="1" dirty="0" smtClean="0"/>
              <a:t>nadační fond </a:t>
            </a:r>
            <a:r>
              <a:rPr lang="cs-CZ" sz="2900" dirty="0" smtClean="0"/>
              <a:t>(např. Nadační fond Světluška) </a:t>
            </a:r>
          </a:p>
          <a:p>
            <a:r>
              <a:rPr lang="cs-CZ" sz="2900" b="1" dirty="0" smtClean="0"/>
              <a:t>církevní </a:t>
            </a:r>
            <a:r>
              <a:rPr lang="cs-CZ" sz="2900" b="1" dirty="0"/>
              <a:t>právnická </a:t>
            </a:r>
            <a:r>
              <a:rPr lang="cs-CZ" sz="2900" b="1" dirty="0" smtClean="0"/>
              <a:t>osoba </a:t>
            </a:r>
            <a:r>
              <a:rPr lang="cs-CZ" sz="2900" dirty="0" smtClean="0"/>
              <a:t>(např. Diecézní charita Brno, Charita Ostrava) </a:t>
            </a:r>
          </a:p>
          <a:p>
            <a:r>
              <a:rPr lang="cs-CZ" sz="2900" b="1" dirty="0" smtClean="0"/>
              <a:t>sociální družstvo </a:t>
            </a:r>
            <a:r>
              <a:rPr lang="cs-CZ" sz="2900" dirty="0" smtClean="0"/>
              <a:t>(Např. Modrý domeček, </a:t>
            </a:r>
            <a:r>
              <a:rPr lang="cs-CZ" sz="2900" dirty="0" err="1" smtClean="0"/>
              <a:t>Ergotep</a:t>
            </a:r>
            <a:r>
              <a:rPr lang="cs-CZ" sz="2900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Dobrý přehled najdete zde: Rada </a:t>
            </a:r>
            <a:r>
              <a:rPr lang="cs-CZ" dirty="0"/>
              <a:t>vlády pro </a:t>
            </a:r>
            <a:r>
              <a:rPr lang="cs-CZ" dirty="0" smtClean="0"/>
              <a:t>NNO</a:t>
            </a:r>
          </a:p>
          <a:p>
            <a:pPr marL="0" indent="0">
              <a:buNone/>
            </a:pPr>
            <a:r>
              <a:rPr lang="cs-CZ" b="1" dirty="0" smtClean="0"/>
              <a:t>https</a:t>
            </a:r>
            <a:r>
              <a:rPr lang="cs-CZ" b="1" dirty="0"/>
              <a:t>://vlada.gov.cz/cz/ppov/rnno/zakladni-informace-767/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67960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531</Words>
  <Application>Microsoft Office PowerPoint</Application>
  <PresentationFormat>Širokoúhlá obrazovka</PresentationFormat>
  <Paragraphs>31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5" baseType="lpstr">
      <vt:lpstr>Aptos</vt:lpstr>
      <vt:lpstr>Aptos Display</vt:lpstr>
      <vt:lpstr>Arial</vt:lpstr>
      <vt:lpstr>Georgia</vt:lpstr>
      <vt:lpstr>Merriweather</vt:lpstr>
      <vt:lpstr>Merriweather Sans</vt:lpstr>
      <vt:lpstr>Times New Roman</vt:lpstr>
      <vt:lpstr>Motiv Office</vt:lpstr>
      <vt:lpstr>Sociologie občanské společnosti „Mapování OS“</vt:lpstr>
      <vt:lpstr>Prezentace aplikace PowerPoint</vt:lpstr>
      <vt:lpstr>https://adra.org/ukraine-adras-unwavering-commitment-to-healing-communities-despite-two-years-of-conflict</vt:lpstr>
      <vt:lpstr>Občanské jednání (Moro, G. (2010). Civic Action. In: Anheier, H.K., Toepler, S. (eds) International Encyclopedia of Civil Society. Springer, New York, NY. https://doi.org/10.1007/978-0-387-93996-4_128)</vt:lpstr>
      <vt:lpstr>Občanská společnost</vt:lpstr>
      <vt:lpstr>Občanský sektor tvoří organizace občanské společnosti (OOS)</vt:lpstr>
      <vt:lpstr>Občanský sektor – právní vymezení OOS v ČR(viz Občanský zákoník)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Sociologie občanské společnosti</dc:title>
  <dc:creator>Tereza Pospíšilová</dc:creator>
  <cp:lastModifiedBy>Tereza Pospíšilová</cp:lastModifiedBy>
  <cp:revision>20</cp:revision>
  <dcterms:created xsi:type="dcterms:W3CDTF">2025-03-24T10:58:54Z</dcterms:created>
  <dcterms:modified xsi:type="dcterms:W3CDTF">2026-05-09T16:07:53Z</dcterms:modified>
</cp:coreProperties>
</file>