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3" r:id="rId3"/>
    <p:sldId id="264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65" r:id="rId12"/>
    <p:sldId id="275" r:id="rId13"/>
    <p:sldId id="279" r:id="rId14"/>
    <p:sldId id="276" r:id="rId15"/>
    <p:sldId id="277" r:id="rId16"/>
    <p:sldId id="278" r:id="rId17"/>
    <p:sldId id="280" r:id="rId18"/>
    <p:sldId id="28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29.10.2017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3384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29.10.2017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6324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29.10.2017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8245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0"/>
          </p:nvPr>
        </p:nvSpPr>
        <p:spPr>
          <a:xfrm>
            <a:off x="2947986" y="5634946"/>
            <a:ext cx="5580718" cy="1152956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7985" y="5634947"/>
            <a:ext cx="5580720" cy="11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09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8021" y="2228108"/>
            <a:ext cx="105156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0"/>
          </p:nvPr>
        </p:nvSpPr>
        <p:spPr>
          <a:xfrm>
            <a:off x="2649538" y="6110288"/>
            <a:ext cx="5767387" cy="623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pic>
        <p:nvPicPr>
          <p:cNvPr id="8" name="Obrázek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9538" y="5612130"/>
            <a:ext cx="6084264" cy="1245870"/>
          </a:xfrm>
          <a:prstGeom prst="rect">
            <a:avLst/>
          </a:prstGeo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1499" y="214313"/>
            <a:ext cx="6246501" cy="888094"/>
          </a:xfrm>
        </p:spPr>
        <p:txBody>
          <a:bodyPr/>
          <a:lstStyle>
            <a:lvl1pPr marL="0" indent="0" algn="r">
              <a:buNone/>
              <a:defRPr lang="cs-CZ" sz="1100" smtClean="0">
                <a:effectLst/>
              </a:defRPr>
            </a:lvl1pPr>
          </a:lstStyle>
          <a:p>
            <a:r>
              <a:rPr lang="cs-CZ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1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„Zvýšení kvality vzdělávání na UK a jeho relevance pro potřeby trhu práce-ESF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1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Reg. č. CZ.02.2.69/0.0/0.0/16_015/0002362“</a:t>
            </a:r>
            <a:r>
              <a:rPr lang="cs-CZ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 financován z programu OP VVV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6407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29.10.2017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8629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29.10.2017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656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29.10.2017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320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29.10.2017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953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29.10.2017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2187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29.10.2017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5132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29.10.2017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4459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29.10.2017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409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8176-90D3-44F6-A6E7-57E16CEB59B1}" type="datetimeFigureOut">
              <a:rPr lang="cs-CZ" smtClean="0"/>
              <a:pPr/>
              <a:t>29.10.2017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1170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/index.php?title=Mate%C4%8Dn%C3%ADk&amp;action=edit&amp;redlink=1" TargetMode="External"/><Relationship Id="rId3" Type="http://schemas.openxmlformats.org/officeDocument/2006/relationships/hyperlink" Target="https://cs.wikipedia.org/wiki/Carl_Linn%C3%A9" TargetMode="External"/><Relationship Id="rId7" Type="http://schemas.openxmlformats.org/officeDocument/2006/relationships/hyperlink" Target="https://cs.wikipedia.org/wiki/V%C4%8Del%C3%AD_matka" TargetMode="External"/><Relationship Id="rId12" Type="http://schemas.openxmlformats.org/officeDocument/2006/relationships/hyperlink" Target="https://cs.wikipedia.org/wiki/Tuky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Larva" TargetMode="External"/><Relationship Id="rId11" Type="http://schemas.openxmlformats.org/officeDocument/2006/relationships/hyperlink" Target="https://cs.wikipedia.org/wiki/Sacharidy" TargetMode="External"/><Relationship Id="rId5" Type="http://schemas.openxmlformats.org/officeDocument/2006/relationships/hyperlink" Target="https://cs.wikipedia.org/w/index.php?title=V%C4%8Del%C3%AD_d%C4%9Blnice&amp;action=edit&amp;redlink=1" TargetMode="External"/><Relationship Id="rId10" Type="http://schemas.openxmlformats.org/officeDocument/2006/relationships/hyperlink" Target="https://cs.wikipedia.org/wiki/B%C3%ADlkovina" TargetMode="External"/><Relationship Id="rId4" Type="http://schemas.openxmlformats.org/officeDocument/2006/relationships/hyperlink" Target="https://cs.wikipedia.org/wiki/%C5%BDl%C3%A1za" TargetMode="External"/><Relationship Id="rId9" Type="http://schemas.openxmlformats.org/officeDocument/2006/relationships/hyperlink" Target="https://cs.wikipedia.org/wiki/Vod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FF0000"/>
                </a:solidFill>
              </a:rPr>
              <a:t>Dermatologica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d</a:t>
            </a:r>
            <a:r>
              <a:rPr lang="cs-CZ" i="1" dirty="0" smtClean="0">
                <a:solidFill>
                  <a:srgbClr val="FF0000"/>
                </a:solidFill>
              </a:rPr>
              <a:t>oc. PharmDr. Lenka Tůmová, CSc.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27011" y="215660"/>
            <a:ext cx="5055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/>
              <a:t>Zvýšení kvality vzdělávání na UK a jeho relevance pro potřeby trhu práce-ESF</a:t>
            </a:r>
            <a:endParaRPr lang="cs-CZ" sz="1200" dirty="0"/>
          </a:p>
          <a:p>
            <a:pPr algn="r"/>
            <a:r>
              <a:rPr lang="cs-CZ" sz="1200" b="1" dirty="0"/>
              <a:t>Reg. č. </a:t>
            </a:r>
            <a:r>
              <a:rPr lang="cs-CZ" sz="1200" b="1" dirty="0" smtClean="0"/>
              <a:t>CZ.02.2.69/0.0/0.0/16_015/0002362</a:t>
            </a:r>
          </a:p>
          <a:p>
            <a:pPr algn="r"/>
            <a:endParaRPr lang="cs-CZ" sz="1200" b="1" dirty="0" smtClean="0"/>
          </a:p>
          <a:p>
            <a:pPr algn="r"/>
            <a:r>
              <a:rPr lang="cs-CZ" sz="1200" b="1" dirty="0" smtClean="0"/>
              <a:t>Projekt je financován z programu OP VVV</a:t>
            </a:r>
            <a:endParaRPr 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97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14300"/>
            <a:ext cx="12192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Třezalkový olej. </a:t>
            </a:r>
            <a:r>
              <a:rPr 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Hyperici</a:t>
            </a:r>
            <a:r>
              <a:rPr 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oleum</a:t>
            </a:r>
          </a:p>
          <a:p>
            <a:pPr algn="ctr"/>
            <a:r>
              <a:rPr lang="cs-CZ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Hypericum</a:t>
            </a:r>
            <a:r>
              <a:rPr lang="cs-C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perforatum</a:t>
            </a:r>
            <a:r>
              <a:rPr lang="cs-C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-třezalka  tečkovaná, </a:t>
            </a:r>
            <a:r>
              <a:rPr lang="cs-CZ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Hypericaceae</a:t>
            </a:r>
            <a:endParaRPr lang="cs-CZ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Připravuje se macerací květů třezalky v oleji, ponecháním v nádobě na slunci 6. týdnů. Lidově používaný prostředek.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alt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dianthrony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fotodynamickým účinkem. 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Použití:</a:t>
            </a:r>
            <a:endParaRPr 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hojení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popraskané kůže a hojení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jizev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spálení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sluníčka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popáleniny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hemeroidy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akné,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ekzémy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čerstvé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rány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zanícené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rány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podporuje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hojení jizev i po císařském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řezu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Třezalka tečkovaná (Hypericum perforatum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28"/>
          <a:stretch>
            <a:fillRect/>
          </a:stretch>
        </p:blipFill>
        <p:spPr bwMode="auto">
          <a:xfrm>
            <a:off x="7872413" y="2581494"/>
            <a:ext cx="265271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70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Léčba ekzémů</a:t>
            </a:r>
          </a:p>
          <a:p>
            <a:pPr>
              <a:spcAft>
                <a:spcPts val="800"/>
              </a:spcAft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Solani </a:t>
            </a:r>
            <a:r>
              <a:rPr 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dulcamarae</a:t>
            </a:r>
            <a:r>
              <a:rPr 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stipites</a:t>
            </a:r>
            <a:r>
              <a:rPr 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stonky lilku potměchuť</a:t>
            </a:r>
          </a:p>
          <a:p>
            <a:pPr algn="ctr">
              <a:spcAft>
                <a:spcPts val="800"/>
              </a:spcAft>
            </a:pPr>
            <a:r>
              <a:rPr lang="cs-CZ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Solanum</a:t>
            </a:r>
            <a:r>
              <a:rPr lang="cs-CZ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dulcamara</a:t>
            </a:r>
            <a:r>
              <a:rPr lang="cs-CZ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L.,  lilek potměchuť, </a:t>
            </a:r>
            <a:r>
              <a:rPr lang="cs-CZ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Solanaceae</a:t>
            </a:r>
            <a:endParaRPr lang="cs-CZ" sz="20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vytrvalý jedovatý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polokeř</a:t>
            </a:r>
          </a:p>
          <a:p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stonky staré 2-3 roky, sbírané na jaře před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zalistěním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či na podzim po opadu listů</a:t>
            </a:r>
          </a:p>
          <a:p>
            <a:endParaRPr lang="cs-CZ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steroidní alkaloidy;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tomatidenol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α-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solamarin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,β-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solamarin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solasodin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steroidní saponiny, glykosidy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diosgeninu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yamogeninu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alkaloidy.</a:t>
            </a:r>
          </a:p>
          <a:p>
            <a:endParaRPr lang="cs-CZ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Použití: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zmírnění příznaků ekzému.</a:t>
            </a:r>
          </a:p>
          <a:p>
            <a:pPr>
              <a:spcAft>
                <a:spcPts val="8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4087" y="3296407"/>
            <a:ext cx="1938337" cy="332823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4525" y="4154509"/>
            <a:ext cx="3200400" cy="247012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71451" y="3814762"/>
            <a:ext cx="3186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tomatidenol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43220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42876"/>
            <a:ext cx="1219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Furanokumariny</a:t>
            </a:r>
            <a:endParaRPr lang="cs-CZ" altLang="cs-CZ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b="1" dirty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dirty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kumariny s 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furanovým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kruhem v molekule. </a:t>
            </a: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Sensibilizují kůži vůči slunečnímu záření a způsobují její zvýšenou pigmentaci. </a:t>
            </a:r>
          </a:p>
          <a:p>
            <a:pPr>
              <a:spcBef>
                <a:spcPct val="0"/>
              </a:spcBef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léčbě vitiliga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(bílé skvrny).</a:t>
            </a:r>
            <a:endParaRPr lang="cs-CZ" altLang="cs-CZ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xanthotoxin</a:t>
            </a:r>
            <a:r>
              <a:rPr lang="cs-CZ" alt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Ruta</a:t>
            </a:r>
            <a:r>
              <a:rPr lang="cs-CZ" alt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Angelica</a:t>
            </a:r>
            <a:r>
              <a:rPr lang="cs-CZ" altLang="cs-C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cs-CZ" altLang="cs-C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bergapten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Ruta, </a:t>
            </a:r>
            <a:r>
              <a:rPr lang="cs-CZ" altLang="cs-CZ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Amni</a:t>
            </a:r>
            <a:r>
              <a:rPr lang="cs-CZ" alt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majus</a:t>
            </a:r>
            <a:r>
              <a:rPr lang="cs-CZ" alt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Pimpinela</a:t>
            </a:r>
            <a:r>
              <a:rPr lang="cs-CZ" altLang="cs-C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cs-CZ" altLang="cs-C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solidFill>
                  <a:srgbClr val="898989"/>
                </a:solidFill>
              </a:rPr>
              <a:t> 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38" y="3805237"/>
            <a:ext cx="2181226" cy="10763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250" y="3690936"/>
            <a:ext cx="2095500" cy="13049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71614" y="3244334"/>
            <a:ext cx="131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xantotoxin</a:t>
            </a:r>
            <a:endParaRPr lang="cs-C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22638" y="3244334"/>
            <a:ext cx="116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err="1">
                <a:solidFill>
                  <a:srgbClr val="FF0000"/>
                </a:solidFill>
              </a:rPr>
              <a:t>bergapten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03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2811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Amneos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fructus</a:t>
            </a:r>
            <a:r>
              <a:rPr 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plod </a:t>
            </a: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morače</a:t>
            </a:r>
            <a:endParaRPr lang="cs-CZ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Amni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majus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L. 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morač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větší, </a:t>
            </a: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Apiaceae</a:t>
            </a:r>
            <a:endParaRPr lang="cs-CZ" sz="20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Droga: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dvojnažka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Obsah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xanthotoxin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imperatorin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bergapten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isopimpinelin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Použití: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 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repigmentaci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pokožky. Extrakt z drogy či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xanthotoxin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podávají v mg dávkách perorálně či v 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lihovém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roztoku zevně. Potom se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depigmentované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partie vystaví UV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záření.  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3863" y="3130324"/>
            <a:ext cx="3138487" cy="357051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066" y="3130324"/>
            <a:ext cx="3051403" cy="195112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263" y="3210537"/>
            <a:ext cx="25431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20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2325" y="4422837"/>
            <a:ext cx="3729037" cy="199224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0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/>
          </a:p>
          <a:p>
            <a:pPr algn="ctr"/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Gelée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Royale</a:t>
            </a:r>
            <a:r>
              <a:rPr 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Mateří </a:t>
            </a:r>
            <a:r>
              <a:rPr 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kašička</a:t>
            </a:r>
          </a:p>
          <a:p>
            <a:pPr algn="ctr"/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Apis</a:t>
            </a:r>
            <a:r>
              <a:rPr lang="cs-CZ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mellifera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Carl Linné"/>
              </a:rPr>
              <a:t>L</a:t>
            </a:r>
            <a:r>
              <a:rPr lang="cs-CZ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, </a:t>
            </a:r>
            <a:r>
              <a:rPr lang="cs-CZ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Apidae</a:t>
            </a:r>
            <a:endParaRPr lang="cs-CZ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produkována hltanovými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Žláza"/>
              </a:rPr>
              <a:t>žlázami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mladých včelích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Včelí dělnice (stránka neexistuje)"/>
              </a:rPr>
              <a:t>dělnic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Mateří kašičkou krmí včely jednak svá vývojová stádia 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Larva"/>
              </a:rPr>
              <a:t>larvy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Včelí matka"/>
              </a:rPr>
              <a:t>matku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celou dobu jejího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života.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Získává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vybíráním nebo odsáváním z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Matečník (stránka neexistuje)"/>
              </a:rPr>
              <a:t>matečníků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stáří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Larva"/>
              </a:rPr>
              <a:t>larvy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dny.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65-70 %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Voda"/>
              </a:rPr>
              <a:t>voda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13,5 %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Bílkovina"/>
              </a:rPr>
              <a:t>bílkoviny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12 %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Sacharidy"/>
              </a:rPr>
              <a:t>cukry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3 %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Tuky"/>
              </a:rPr>
              <a:t>tuky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0,3 %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minerální látky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1,2-6,2 %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ostatní látky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(vitamíny,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hormony)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Použití: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Mateří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kašička se používá hlavně v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kosmetice - výživa pleti,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také jako doplněk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výživy.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45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28589"/>
            <a:ext cx="12192000" cy="673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Arctii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radix - kořen 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lopuchu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Arctium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lappa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 (=</a:t>
            </a: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Arctium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major </a:t>
            </a: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Gaertn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lopuch 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větší. 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cs-CZ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minus 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lopuch 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menší, 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tomentosum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–lopuch plstnatý, a další hybridi, </a:t>
            </a: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Asteraceae</a:t>
            </a:r>
            <a:endParaRPr lang="cs-CZ" sz="20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Droga: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celý nebo řezaný kořen bez vedlejších kořenů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Obsah: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70 %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polysacharidů,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až 45 % inulinu;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triterpeny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deriváty kyseliny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skořicové, 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lignan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arctiin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stopové množství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thiofenových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derivátů (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arctinal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arctinol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silice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Použití: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ošetření mastné pleti (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seborrhea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Při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ztrátě chuti k 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jídlu.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Lidové </a:t>
            </a: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léčitelství.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 chorobách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žlučníku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jater.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Externě při 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psoriase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ošetřování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akné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při mykózách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7325" y="3667125"/>
            <a:ext cx="3829050" cy="2667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6487" y="3590925"/>
            <a:ext cx="19145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80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400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Violae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herba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flore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nať 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violky s květem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Viola </a:t>
            </a: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arvensis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Murray - violka </a:t>
            </a:r>
            <a:r>
              <a:rPr lang="cs-CZ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rolní, 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Viola </a:t>
            </a: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tricolor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–violka trojbarevná, </a:t>
            </a:r>
            <a:r>
              <a:rPr lang="cs-CZ" sz="2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Violaceae</a:t>
            </a:r>
            <a:endParaRPr lang="cs-CZ" sz="20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Droga: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usušená kvetoucí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nať.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Obsah: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flavonoidy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rutin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glykosidy 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apigeninu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luteolinu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vitexin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orientin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Slizy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glukogalakturonan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fenolické kyseliny (k. kávová, p-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kumarová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p-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hydroxybenzenová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salicylová);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karotenoidy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makrocyklické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peptidy.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Použití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Na ošetření mastné pleti (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seborrhea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Lidové </a:t>
            </a:r>
            <a:r>
              <a:rPr lang="cs-CZ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léčitelství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léčba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hemeroidů, kožních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chorob. 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8293" y="3200400"/>
            <a:ext cx="4920343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62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530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Chrysarobin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Chrysarobinum</a:t>
            </a:r>
            <a:endParaRPr lang="cs-CZ" altLang="cs-CZ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Andira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inermis</a:t>
            </a: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alt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Fabaceae</a:t>
            </a: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Strom domácí v Brazílii, Indii.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Droga: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výtažek z výměšku stromu, zaschlý prášek (</a:t>
            </a:r>
            <a:r>
              <a:rPr lang="cs-CZ" alt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bahiový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prášek).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Připravuje se extrakcí horkým benzenem a odpařením.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cs-CZ" altLang="cs-CZ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Obsah: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surový 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produkt - 50-70 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cs-CZ" alt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chrysarobinu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2 % pryskyřice, hořčiny.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Samotný </a:t>
            </a:r>
            <a:r>
              <a:rPr lang="cs-CZ" alt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chrysarobin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směs různých </a:t>
            </a:r>
            <a:r>
              <a:rPr lang="cs-CZ" altLang="cs-CZ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anthronů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anthranolů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cs-CZ" altLang="cs-CZ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Použití: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keratolytikum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antiseptikum.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Léčba lupenky, ekzémů, mykóz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cs-CZ" altLang="cs-C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Droga je obsoletní, v Evropě a USA přetrvává její použití v homeopatii.</a:t>
            </a:r>
            <a:endParaRPr lang="cs-CZ" alt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9538" y="1828800"/>
            <a:ext cx="3857625" cy="47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55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5317" y="2672692"/>
            <a:ext cx="10515600" cy="1532727"/>
          </a:xfrm>
        </p:spPr>
        <p:txBody>
          <a:bodyPr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Vytvořeno v rámci projektu: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„Zvýšení kvality vzdělávání na UK a jeho relevance pro potřeby trhu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práce-ESF </a:t>
            </a:r>
            <a:r>
              <a:rPr lang="cs-CZ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č. CZ.02.2.69/0.0/0.0/16_015/0002362“,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který je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financován z programu OP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VVV.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70018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1999" cy="660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DERMATOLOGIE</a:t>
            </a:r>
          </a:p>
          <a:p>
            <a:pPr>
              <a:spcAft>
                <a:spcPts val="80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ošetřování kůže se používají drogy s </a:t>
            </a:r>
            <a:r>
              <a:rPr lang="cs-CZ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antiflogistickou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antibakteriální </a:t>
            </a:r>
            <a:r>
              <a:rPr lang="cs-CZ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aktivitou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Popřípadě drogy podporující regenerační procesy kůže, či potlačující svědění.</a:t>
            </a:r>
          </a:p>
          <a:p>
            <a:pPr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Antiflogisticky působí především drogy s obsahem 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flavonoidů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tříslovin.</a:t>
            </a:r>
          </a:p>
          <a:p>
            <a:pPr>
              <a:spcAft>
                <a:spcPts val="800"/>
              </a:spcAft>
            </a:pPr>
            <a:r>
              <a:rPr lang="cs-CZ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FLAVONOIDY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inhibují uvolňování 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histamínu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ze žírných buněk, mají supresivní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úč.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proliferaci T-buněk, sekreci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IgC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IgM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ovlivňují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aktivitu destiček, produkci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neutrofilů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bazifilů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makrofágů a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fagocytů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inhibují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COX-1 a LOX</a:t>
            </a:r>
          </a:p>
          <a:p>
            <a:pPr>
              <a:spcAft>
                <a:spcPts val="800"/>
              </a:spcAft>
            </a:pPr>
            <a:r>
              <a:rPr lang="cs-CZ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Antibakteriální úč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založen na inhibici syntézy nukleových kyselin, poškození cytoplazmatické membrány, inhibice energetického metabolismu bakterií a inhibice syntézy buněčné stěny.</a:t>
            </a:r>
          </a:p>
          <a:p>
            <a:pPr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Působí především bakteriostaticky ne bakteriocidně.</a:t>
            </a:r>
          </a:p>
          <a:p>
            <a:pPr>
              <a:spcAft>
                <a:spcPts val="800"/>
              </a:spcAft>
            </a:pP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TŘÍSLOVINY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antibakteriální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úč. je vyvolán inhibicí adheze mikroorganizmů na hostitelskou buňku, poškození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cytoplazm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membrány bakterie a interakcí s jejím metabolismem.</a:t>
            </a:r>
          </a:p>
          <a:p>
            <a:pPr>
              <a:spcAft>
                <a:spcPts val="800"/>
              </a:spcAft>
            </a:pPr>
            <a:r>
              <a:rPr lang="cs-CZ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Gallotaniny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inaktivují membránové proteiny bakterií a tvoří komplexy s ionty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jsou potřebné pro metabolismus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bakt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buněk</a:t>
            </a:r>
          </a:p>
          <a:p>
            <a:pPr>
              <a:spcAft>
                <a:spcPts val="800"/>
              </a:spcAft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antiflogistický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úč. – se  vysvětluje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inhibící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COX-1, a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NFkB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inhibicí sekrece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IgC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produkce TNF-α, tvorby NO a dalších.</a:t>
            </a:r>
          </a:p>
          <a:p>
            <a:pPr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06905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Agrimoniae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herba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Avelanae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fructus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Calendulae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Hyperici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herba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Juglandis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folium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Matricariae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Quercus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cortex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Salviae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folium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Oenotherae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oleum</a:t>
            </a:r>
          </a:p>
          <a:p>
            <a:pPr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50398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57238"/>
            <a:ext cx="1219200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Přípustný i druh 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cs-CZ" alt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procera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řepík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vonný</a:t>
            </a:r>
          </a:p>
          <a:p>
            <a:pPr>
              <a:lnSpc>
                <a:spcPct val="90000"/>
              </a:lnSpc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</a:t>
            </a: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sušená kvetoucí nať. Vlhká a nedosušená nať snadno hnědne.</a:t>
            </a:r>
          </a:p>
          <a:p>
            <a:pPr>
              <a:lnSpc>
                <a:spcPct val="90000"/>
              </a:lnSpc>
            </a:pPr>
            <a:endParaRPr lang="cs-CZ" altLang="cs-CZ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cs-CZ" altLang="cs-CZ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látky</a:t>
            </a: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5 % 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katechin. tříslovin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quercitrin</a:t>
            </a:r>
            <a:r>
              <a:rPr lang="cs-CZ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cholin, k. nikotinová, citronová, silice</a:t>
            </a:r>
          </a:p>
          <a:p>
            <a:pPr>
              <a:lnSpc>
                <a:spcPct val="90000"/>
              </a:lnSpc>
            </a:pPr>
            <a:endParaRPr lang="cs-CZ" altLang="cs-CZ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Použití:</a:t>
            </a: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adstringens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stomachikum,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cholagogum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Podpůr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prostředek při léčbě nemocí jater, žloutence, poruchách trávení, 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přísada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koupelí při kožních onemocněních.</a:t>
            </a:r>
          </a:p>
          <a:p>
            <a:pPr>
              <a:lnSpc>
                <a:spcPct val="90000"/>
              </a:lnSpc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Jednotlivá terapeutická dávka ve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formě odvaru nebo nálevu: 4,5 g.</a:t>
            </a:r>
          </a:p>
          <a:p>
            <a:pPr>
              <a:lnSpc>
                <a:spcPct val="90000"/>
              </a:lnSpc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 2009 </a:t>
            </a:r>
            <a:r>
              <a:rPr lang="cs-CZ" altLang="cs-CZ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(min. 2% tříslovin),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r>
              <a:rPr lang="cs-CZ" altLang="cs-CZ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cholagogae</a:t>
            </a:r>
            <a:r>
              <a:rPr lang="cs-CZ" altLang="cs-CZ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Planta, </a:t>
            </a:r>
            <a:r>
              <a:rPr lang="cs-CZ" altLang="cs-CZ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Stomaran</a:t>
            </a:r>
            <a:endParaRPr lang="cs-CZ" altLang="cs-CZ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-1" y="1"/>
            <a:ext cx="1219199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altLang="cs-CZ" sz="2400" b="1" dirty="0" err="1" smtClean="0">
                <a:solidFill>
                  <a:srgbClr val="0070C0"/>
                </a:solidFill>
              </a:rPr>
              <a:t>Agrimoniae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70C0"/>
                </a:solidFill>
              </a:rPr>
              <a:t>herba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, nať řepíku lékařského</a:t>
            </a:r>
            <a:endParaRPr lang="cs-CZ" altLang="cs-CZ" sz="2400" b="1" i="1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cs-CZ" altLang="cs-CZ" sz="2000" b="1" i="1" dirty="0">
                <a:solidFill>
                  <a:srgbClr val="00B050"/>
                </a:solidFill>
              </a:rPr>
              <a:t>(</a:t>
            </a:r>
            <a:r>
              <a:rPr lang="cs-CZ" altLang="cs-CZ" sz="2000" b="1" i="1" dirty="0" err="1">
                <a:solidFill>
                  <a:srgbClr val="00B050"/>
                </a:solidFill>
              </a:rPr>
              <a:t>Agrimonia</a:t>
            </a:r>
            <a:r>
              <a:rPr lang="cs-CZ" altLang="cs-CZ" sz="2000" b="1" i="1" dirty="0">
                <a:solidFill>
                  <a:srgbClr val="00B050"/>
                </a:solidFill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</a:rPr>
              <a:t>eupatoria</a:t>
            </a:r>
            <a:r>
              <a:rPr lang="cs-CZ" altLang="cs-CZ" sz="2000" b="1" i="1" dirty="0">
                <a:solidFill>
                  <a:srgbClr val="00B050"/>
                </a:solidFill>
              </a:rPr>
              <a:t>, </a:t>
            </a:r>
            <a:r>
              <a:rPr lang="cs-CZ" altLang="cs-CZ" sz="2000" i="1" dirty="0">
                <a:solidFill>
                  <a:srgbClr val="00B050"/>
                </a:solidFill>
              </a:rPr>
              <a:t>A. </a:t>
            </a:r>
            <a:r>
              <a:rPr lang="cs-CZ" altLang="cs-CZ" sz="2000" i="1" dirty="0" err="1">
                <a:solidFill>
                  <a:srgbClr val="00B050"/>
                </a:solidFill>
              </a:rPr>
              <a:t>procera</a:t>
            </a:r>
            <a:r>
              <a:rPr lang="cs-CZ" altLang="cs-CZ" sz="2000" i="1" dirty="0"/>
              <a:t>,</a:t>
            </a:r>
            <a:r>
              <a:rPr lang="cs-CZ" altLang="cs-CZ" sz="2000" dirty="0"/>
              <a:t> </a:t>
            </a:r>
            <a:r>
              <a:rPr lang="cs-CZ" altLang="cs-CZ" sz="2000" b="1" i="1" dirty="0">
                <a:solidFill>
                  <a:srgbClr val="00B050"/>
                </a:solidFill>
              </a:rPr>
              <a:t> </a:t>
            </a:r>
            <a:r>
              <a:rPr lang="cs-CZ" altLang="cs-CZ" sz="2000" b="1" dirty="0" err="1">
                <a:solidFill>
                  <a:srgbClr val="00B050"/>
                </a:solidFill>
              </a:rPr>
              <a:t>Rosaceae</a:t>
            </a:r>
            <a:r>
              <a:rPr lang="cs-CZ" altLang="cs-CZ" sz="2000" i="1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5" name="Picture 4" descr="Agrimoniae her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284" y="2705838"/>
            <a:ext cx="5158854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197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014413"/>
            <a:ext cx="121919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u="sng" dirty="0" smtClean="0">
                <a:solidFill>
                  <a:srgbClr val="7030A0"/>
                </a:solidFill>
              </a:rPr>
              <a:t>Droga:</a:t>
            </a:r>
            <a:r>
              <a:rPr lang="cs-CZ" altLang="cs-CZ" b="1" dirty="0" smtClean="0">
                <a:solidFill>
                  <a:srgbClr val="7030A0"/>
                </a:solidFill>
              </a:rPr>
              <a:t> </a:t>
            </a:r>
            <a:r>
              <a:rPr lang="cs-CZ" altLang="cs-CZ" b="1" dirty="0" smtClean="0"/>
              <a:t>Usušený list</a:t>
            </a:r>
          </a:p>
          <a:p>
            <a:endParaRPr lang="cs-CZ" altLang="cs-CZ" b="1" u="sng" dirty="0" smtClean="0">
              <a:solidFill>
                <a:srgbClr val="7030A0"/>
              </a:solidFill>
            </a:endParaRPr>
          </a:p>
          <a:p>
            <a:r>
              <a:rPr lang="cs-CZ" altLang="cs-CZ" b="1" u="sng" dirty="0" smtClean="0">
                <a:solidFill>
                  <a:srgbClr val="7030A0"/>
                </a:solidFill>
              </a:rPr>
              <a:t>Obsah:</a:t>
            </a:r>
            <a:r>
              <a:rPr lang="cs-CZ" altLang="cs-CZ" dirty="0" smtClean="0">
                <a:solidFill>
                  <a:srgbClr val="7030A0"/>
                </a:solidFill>
              </a:rPr>
              <a:t> </a:t>
            </a:r>
            <a:r>
              <a:rPr lang="cs-CZ" altLang="cs-CZ" dirty="0"/>
              <a:t>9-11 % </a:t>
            </a:r>
            <a:r>
              <a:rPr lang="cs-CZ" altLang="cs-CZ" b="1" i="1" dirty="0" err="1">
                <a:solidFill>
                  <a:srgbClr val="FF0000"/>
                </a:solidFill>
              </a:rPr>
              <a:t>ellagen</a:t>
            </a:r>
            <a:r>
              <a:rPr lang="cs-CZ" altLang="cs-CZ" b="1" i="1" dirty="0">
                <a:solidFill>
                  <a:srgbClr val="FF0000"/>
                </a:solidFill>
              </a:rPr>
              <a:t>. tříslovin, inositol, silice, hořčiny</a:t>
            </a:r>
            <a:r>
              <a:rPr lang="cs-CZ" altLang="cs-CZ" b="1" i="1" dirty="0"/>
              <a:t>.</a:t>
            </a:r>
            <a:r>
              <a:rPr lang="cs-CZ" altLang="cs-CZ" dirty="0"/>
              <a:t>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Z </a:t>
            </a:r>
            <a:r>
              <a:rPr lang="cs-CZ" altLang="cs-CZ" dirty="0"/>
              <a:t>čerstvých listů izolován </a:t>
            </a:r>
            <a:r>
              <a:rPr lang="cs-CZ" altLang="cs-CZ" dirty="0" smtClean="0"/>
              <a:t>– </a:t>
            </a:r>
            <a:r>
              <a:rPr lang="cs-CZ" altLang="cs-CZ" b="1" i="1" dirty="0" smtClean="0">
                <a:solidFill>
                  <a:srgbClr val="FF0000"/>
                </a:solidFill>
              </a:rPr>
              <a:t>hydrojuglon</a:t>
            </a:r>
            <a:r>
              <a:rPr lang="cs-CZ" altLang="cs-CZ" b="1" i="1" dirty="0">
                <a:solidFill>
                  <a:srgbClr val="FF0000"/>
                </a:solidFill>
              </a:rPr>
              <a:t>-</a:t>
            </a:r>
            <a:r>
              <a:rPr lang="cs-CZ" altLang="cs-CZ" b="1" i="1" dirty="0" smtClean="0">
                <a:solidFill>
                  <a:srgbClr val="FF0000"/>
                </a:solidFill>
              </a:rPr>
              <a:t>4-</a:t>
            </a:r>
            <a:r>
              <a:rPr lang="cs-CZ" altLang="cs-CZ" b="1" i="1" dirty="0">
                <a:solidFill>
                  <a:srgbClr val="FF0000"/>
                </a:solidFill>
                <a:sym typeface="Symbol" panose="05050102010706020507" pitchFamily="18" charset="2"/>
              </a:rPr>
              <a:t>-</a:t>
            </a:r>
            <a:r>
              <a:rPr lang="cs-CZ" altLang="cs-CZ" b="1" i="1" dirty="0" err="1">
                <a:solidFill>
                  <a:srgbClr val="FF0000"/>
                </a:solidFill>
                <a:sym typeface="Symbol" panose="05050102010706020507" pitchFamily="18" charset="2"/>
              </a:rPr>
              <a:t>glukosid</a:t>
            </a:r>
            <a:r>
              <a:rPr lang="cs-CZ" altLang="cs-CZ" b="1" i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cs-CZ" altLang="cs-CZ" dirty="0"/>
              <a:t>(po rozrušení buněk oxidací 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 </a:t>
            </a:r>
            <a:r>
              <a:rPr lang="cs-CZ" altLang="cs-CZ" b="1" i="1" dirty="0" err="1">
                <a:solidFill>
                  <a:srgbClr val="FF0000"/>
                </a:solidFill>
              </a:rPr>
              <a:t>hydrojuglon</a:t>
            </a:r>
            <a:r>
              <a:rPr lang="cs-CZ" altLang="cs-CZ" b="1" i="1" dirty="0"/>
              <a:t> a </a:t>
            </a:r>
            <a:r>
              <a:rPr lang="cs-CZ" altLang="cs-CZ" b="1" i="1" dirty="0" err="1">
                <a:solidFill>
                  <a:srgbClr val="FF0000"/>
                </a:solidFill>
              </a:rPr>
              <a:t>juglon</a:t>
            </a:r>
            <a:r>
              <a:rPr lang="cs-CZ" altLang="cs-CZ" b="1" i="1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(hnědé zbarvení pokožky).</a:t>
            </a:r>
          </a:p>
          <a:p>
            <a:endParaRPr lang="cs-CZ" altLang="cs-CZ" b="1" u="sng" dirty="0">
              <a:solidFill>
                <a:srgbClr val="7030A0"/>
              </a:solidFill>
            </a:endParaRPr>
          </a:p>
          <a:p>
            <a:r>
              <a:rPr lang="cs-CZ" altLang="cs-CZ" b="1" u="sng" dirty="0">
                <a:solidFill>
                  <a:srgbClr val="7030A0"/>
                </a:solidFill>
              </a:rPr>
              <a:t>Použití:</a:t>
            </a:r>
            <a:r>
              <a:rPr lang="cs-CZ" altLang="cs-CZ" dirty="0">
                <a:solidFill>
                  <a:srgbClr val="7030A0"/>
                </a:solidFill>
              </a:rPr>
              <a:t> </a:t>
            </a:r>
            <a:r>
              <a:rPr lang="cs-CZ" altLang="cs-CZ" dirty="0" smtClean="0"/>
              <a:t>ve </a:t>
            </a:r>
            <a:r>
              <a:rPr lang="cs-CZ" altLang="cs-CZ" dirty="0"/>
              <a:t>formě nálevů vnitřně při průjmech, zevně ke koupelím </a:t>
            </a:r>
            <a:endParaRPr lang="cs-CZ" altLang="cs-CZ" dirty="0" smtClean="0"/>
          </a:p>
          <a:p>
            <a:r>
              <a:rPr lang="cs-CZ" altLang="cs-CZ" dirty="0" smtClean="0"/>
              <a:t>(</a:t>
            </a:r>
            <a:r>
              <a:rPr lang="cs-CZ" altLang="cs-CZ" dirty="0"/>
              <a:t>nadměrné pocení dlaní a chodidel), akné, ekzémech. </a:t>
            </a:r>
          </a:p>
          <a:p>
            <a:endParaRPr lang="cs-CZ" altLang="cs-CZ" dirty="0"/>
          </a:p>
          <a:p>
            <a:r>
              <a:rPr lang="cs-CZ" altLang="cs-CZ" dirty="0"/>
              <a:t>- Kosmetika – barvení vlasů, složka opalovacích krémů a olejů.</a:t>
            </a:r>
          </a:p>
          <a:p>
            <a:endParaRPr lang="cs-CZ" altLang="cs-CZ" dirty="0"/>
          </a:p>
          <a:p>
            <a:r>
              <a:rPr lang="cs-CZ" altLang="cs-CZ" dirty="0"/>
              <a:t>Sbírá se i nezralé oplodí </a:t>
            </a:r>
            <a:r>
              <a:rPr lang="cs-CZ" altLang="cs-CZ" b="1" dirty="0" err="1"/>
              <a:t>Pericarpium</a:t>
            </a:r>
            <a:r>
              <a:rPr lang="cs-CZ" altLang="cs-CZ" b="1" dirty="0"/>
              <a:t> </a:t>
            </a:r>
            <a:r>
              <a:rPr lang="cs-CZ" altLang="cs-CZ" b="1" dirty="0" err="1" smtClean="0"/>
              <a:t>juglandis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- stejné </a:t>
            </a:r>
            <a:r>
              <a:rPr lang="cs-CZ" altLang="cs-CZ" dirty="0" err="1"/>
              <a:t>obs</a:t>
            </a:r>
            <a:r>
              <a:rPr lang="cs-CZ" altLang="cs-CZ" dirty="0"/>
              <a:t>. látky</a:t>
            </a:r>
          </a:p>
          <a:p>
            <a:endParaRPr lang="cs-CZ" altLang="cs-CZ" b="1" dirty="0">
              <a:solidFill>
                <a:schemeClr val="accent2"/>
              </a:solidFill>
            </a:endParaRPr>
          </a:p>
          <a:p>
            <a:r>
              <a:rPr lang="cs-CZ" altLang="cs-CZ" b="1" dirty="0" smtClean="0">
                <a:solidFill>
                  <a:srgbClr val="7030A0"/>
                </a:solidFill>
              </a:rPr>
              <a:t>KODEX</a:t>
            </a:r>
          </a:p>
          <a:p>
            <a:endParaRPr lang="cs-CZ" altLang="cs-CZ" b="1" dirty="0">
              <a:solidFill>
                <a:srgbClr val="7030A0"/>
              </a:solidFill>
            </a:endParaRPr>
          </a:p>
          <a:p>
            <a:endParaRPr lang="cs-CZ" altLang="cs-CZ" b="1" dirty="0" smtClean="0">
              <a:solidFill>
                <a:srgbClr val="7030A0"/>
              </a:solidFill>
            </a:endParaRPr>
          </a:p>
          <a:p>
            <a:endParaRPr lang="cs-CZ" altLang="cs-CZ" b="1" dirty="0">
              <a:solidFill>
                <a:srgbClr val="7030A0"/>
              </a:solidFill>
            </a:endParaRPr>
          </a:p>
          <a:p>
            <a:endParaRPr lang="cs-CZ" altLang="cs-CZ" b="1" dirty="0" smtClean="0">
              <a:solidFill>
                <a:srgbClr val="7030A0"/>
              </a:solidFill>
            </a:endParaRPr>
          </a:p>
          <a:p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 err="1" smtClean="0">
                <a:solidFill>
                  <a:srgbClr val="0070C0"/>
                </a:solidFill>
              </a:rPr>
              <a:t>Juglandis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70C0"/>
                </a:solidFill>
              </a:rPr>
              <a:t>folium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, list ořešáku královského</a:t>
            </a:r>
            <a:r>
              <a:rPr lang="cs-CZ" altLang="cs-CZ" sz="2400" b="1" dirty="0">
                <a:solidFill>
                  <a:srgbClr val="0070C0"/>
                </a:solidFill>
              </a:rPr>
              <a:t/>
            </a:r>
            <a:br>
              <a:rPr lang="cs-CZ" altLang="cs-CZ" sz="2400" b="1" dirty="0">
                <a:solidFill>
                  <a:srgbClr val="0070C0"/>
                </a:solidFill>
              </a:rPr>
            </a:br>
            <a:r>
              <a:rPr lang="cs-CZ" altLang="cs-CZ" sz="2000" b="1" dirty="0">
                <a:solidFill>
                  <a:srgbClr val="00B050"/>
                </a:solidFill>
              </a:rPr>
              <a:t>(</a:t>
            </a:r>
            <a:r>
              <a:rPr lang="cs-CZ" altLang="cs-CZ" sz="2000" b="1" i="1" dirty="0" err="1">
                <a:solidFill>
                  <a:srgbClr val="00B050"/>
                </a:solidFill>
              </a:rPr>
              <a:t>Juglans</a:t>
            </a:r>
            <a:r>
              <a:rPr lang="cs-CZ" altLang="cs-CZ" sz="2000" b="1" i="1" dirty="0">
                <a:solidFill>
                  <a:srgbClr val="00B050"/>
                </a:solidFill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</a:rPr>
              <a:t>regia</a:t>
            </a:r>
            <a:r>
              <a:rPr lang="cs-CZ" altLang="cs-CZ" sz="2000" b="1" i="1" dirty="0">
                <a:solidFill>
                  <a:srgbClr val="00B050"/>
                </a:solidFill>
              </a:rPr>
              <a:t>,</a:t>
            </a:r>
            <a:r>
              <a:rPr lang="cs-CZ" altLang="cs-CZ" sz="2000" dirty="0">
                <a:solidFill>
                  <a:srgbClr val="00B050"/>
                </a:solidFill>
              </a:rPr>
              <a:t> </a:t>
            </a:r>
            <a:r>
              <a:rPr lang="cs-CZ" altLang="cs-CZ" sz="2000" b="1" dirty="0" err="1">
                <a:solidFill>
                  <a:srgbClr val="00B050"/>
                </a:solidFill>
              </a:rPr>
              <a:t>Juglandaceae</a:t>
            </a:r>
            <a:r>
              <a:rPr lang="cs-CZ" altLang="cs-CZ" sz="2000" b="1" dirty="0">
                <a:solidFill>
                  <a:srgbClr val="00B050"/>
                </a:solidFill>
              </a:rPr>
              <a:t>)</a:t>
            </a:r>
            <a:endParaRPr lang="cs-CZ" sz="2000" dirty="0"/>
          </a:p>
        </p:txBody>
      </p:sp>
      <p:pic>
        <p:nvPicPr>
          <p:cNvPr id="4" name="Picture 4" descr="Juglans reg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5567" y="2928938"/>
            <a:ext cx="4925919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142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Quercus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cortex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dubová kůra</a:t>
            </a:r>
            <a:b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Quercus</a:t>
            </a:r>
            <a:r>
              <a:rPr lang="cs-CZ" altLang="cs-CZ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robur, Q. </a:t>
            </a:r>
            <a:r>
              <a:rPr lang="cs-CZ" altLang="cs-CZ" sz="2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petraea</a:t>
            </a:r>
            <a:r>
              <a:rPr lang="cs-CZ" altLang="cs-CZ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Fagaceae</a:t>
            </a:r>
            <a:r>
              <a:rPr lang="cs-CZ" altLang="cs-CZ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000125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</a:t>
            </a: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řezaná kůra čerstvých mladých větví druhů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Quercus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robur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L.,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petraea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kůra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 z mladších stromů (20 let), 10 cm v průměru -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zrcadlová kůra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Sběr na jaře, sušení na slunci, dosušení v sušárnách.</a:t>
            </a:r>
          </a:p>
          <a:p>
            <a:pPr>
              <a:defRPr/>
            </a:pPr>
            <a:endParaRPr lang="cs-CZ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Obsah:</a:t>
            </a:r>
            <a:r>
              <a:rPr 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12 % </a:t>
            </a:r>
            <a:r>
              <a:rPr 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kondenz</a:t>
            </a:r>
            <a:r>
              <a:rPr 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tříslovin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lokalizovaných v okolí mechanického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prstence, volná </a:t>
            </a:r>
            <a:r>
              <a:rPr lang="cs-C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gallová</a:t>
            </a:r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ellagová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Polymerizace 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flobafeny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při stárnutí rostliny a skladování drogy.</a:t>
            </a:r>
          </a:p>
          <a:p>
            <a:pPr>
              <a:defRPr/>
            </a:pPr>
            <a:endParaRPr lang="cs-CZ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Použití:</a:t>
            </a: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vnitřně málo (průjmy),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zevně – odvar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obklady, 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koupele proti omrzlinám, popáleninám, hemeroidům.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Jednotlivá terapeutická dávka ve formě nálevu vnitřně je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g,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zevně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g.</a:t>
            </a:r>
          </a:p>
          <a:p>
            <a:pPr>
              <a:defRPr/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 2009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0450" y="3271837"/>
            <a:ext cx="4286250" cy="3057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6584" y="4643437"/>
            <a:ext cx="2992653" cy="22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36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360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Avenae</a:t>
            </a:r>
            <a:r>
              <a:rPr 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fructus</a:t>
            </a:r>
            <a:r>
              <a:rPr 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plod 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ovsa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Avena</a:t>
            </a:r>
            <a:r>
              <a:rPr lang="cs-CZ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sativa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 – oves setý, </a:t>
            </a: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Poaceae</a:t>
            </a:r>
            <a:endParaRPr lang="cs-CZ" sz="20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Droga: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sušené semeno druhu </a:t>
            </a:r>
            <a:r>
              <a:rPr lang="cs-CZ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Avena</a:t>
            </a:r>
            <a:r>
              <a:rPr lang="cs-CZ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sativa</a:t>
            </a:r>
            <a:endParaRPr lang="cs-CZ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Obsah: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flavonoidy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triticin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apigenin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luteolin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deriváty kyseliny skořicové (</a:t>
            </a:r>
            <a:r>
              <a:rPr lang="cs-CZ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avenantramidy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A-C); steroidní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saponiny(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avenakosid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B); lipidy, proteiny (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glutein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avenin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Použití: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Léčba slabších zánětů kůže, včetně léčby kůže po spálení sluncem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 ošetřování malých ran na kůži, ošetřování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omrzlin.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0975" y="2855580"/>
            <a:ext cx="2238375" cy="367857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109806"/>
            <a:ext cx="2552700" cy="129086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3400" y="3567946"/>
            <a:ext cx="165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avenantramid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6555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371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Oenotherae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biennis</a:t>
            </a: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oleum – Pupalkový olej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Oenothera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biennis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pupalka 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dvouletá, 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O. </a:t>
            </a: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lamarckiana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pupalka </a:t>
            </a: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Lamarckova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Onagraceae</a:t>
            </a:r>
            <a:endParaRPr lang="cs-CZ" sz="20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Droga: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Olej získaný extrakcí a/nebo lisováním ze semen druhů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O. </a:t>
            </a:r>
            <a:r>
              <a:rPr lang="cs-CZ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biennis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či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O. </a:t>
            </a:r>
            <a:r>
              <a:rPr lang="cs-CZ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lamarckiana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Obsah: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Mastné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kyseliny (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cis.linolová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γ-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linolénová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olejová, palmitová, stearová, </a:t>
            </a:r>
            <a:r>
              <a:rPr lang="cs-CZ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brassicasterol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Použití: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zmírnění svrbění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kůže.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Lidové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léčitelství: Na snížení cholesterolu, při bolesti kloubů, léčba nervozity.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Pozor na interakce s 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fenothiaziny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při léčbě epilepsie.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6193" y="4051062"/>
            <a:ext cx="4611189" cy="22191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9978" y="1481409"/>
            <a:ext cx="3122022" cy="25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13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00013"/>
            <a:ext cx="12192000" cy="3675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MĚSÍČKOVÝ KVĚT – CALENDULAE FLOS</a:t>
            </a:r>
            <a:endParaRPr lang="cs-CZ" altLang="cs-CZ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Calendula</a:t>
            </a:r>
            <a:r>
              <a:rPr lang="cs-CZ" altLang="cs-CZ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officinalis</a:t>
            </a: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alt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Měsíček </a:t>
            </a: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lékařský. </a:t>
            </a:r>
            <a:r>
              <a:rPr lang="cs-CZ" alt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Asteraceae</a:t>
            </a:r>
            <a:endParaRPr lang="cs-CZ" altLang="cs-CZ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cs-CZ" altLang="cs-C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Bylina </a:t>
            </a:r>
            <a:r>
              <a:rPr lang="cs-CZ" alt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1-2 letá, pěstovaná pro </a:t>
            </a:r>
            <a:r>
              <a:rPr lang="cs-CZ" alt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sběr </a:t>
            </a:r>
            <a:r>
              <a:rPr lang="cs-CZ" alt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jako </a:t>
            </a:r>
            <a:r>
              <a:rPr lang="cs-CZ" alt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okrasná.</a:t>
            </a:r>
            <a:endParaRPr lang="cs-CZ" alt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Droga</a:t>
            </a:r>
            <a:r>
              <a:rPr lang="cs-CZ" alt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usušené rozkvetlé květy, oddělené od lůžka. Sbírají se  z plnokvětých oranžových odrůd.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Obsah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altLang="cs-CZ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flavonoidy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(glykosidy </a:t>
            </a:r>
            <a:r>
              <a:rPr lang="cs-CZ" alt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rhamnetinu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kvercetinu), 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rutin,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narcisin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kalendulosidy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karotenoidy, 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silice, saponiny.</a:t>
            </a:r>
            <a:endParaRPr lang="cs-CZ" alt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Použití</a:t>
            </a:r>
            <a:r>
              <a:rPr lang="cs-CZ" altLang="cs-CZ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působí protizánětlivě, hojivě na kůži a sliznici, podporuje granulaci tkáně. Antibakteriální a antimykotický úč. Léčebná 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kosmetika.</a:t>
            </a:r>
            <a:endParaRPr lang="cs-CZ" alt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Vnitřně 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spasmolytikum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antiflogistikum.</a:t>
            </a:r>
            <a:endParaRPr lang="cs-CZ" alt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838" y="4044950"/>
            <a:ext cx="2886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564" y="3824247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3238" y="3775443"/>
            <a:ext cx="23241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9798" y="4113722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7709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615</Words>
  <Application>Microsoft Office PowerPoint</Application>
  <PresentationFormat>Vlastní</PresentationFormat>
  <Paragraphs>207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Office</vt:lpstr>
      <vt:lpstr>Dermatologica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Vytvořeno v rámci projektu: „Zvýšení kvality vzdělávání na UK a jeho relevance pro potřeby trhu práce-ESF Reg. č. CZ.02.2.69/0.0/0.0/16_015/0002362“, který je financován z programu OP VVV. </vt:lpstr>
    </vt:vector>
  </TitlesOfParts>
  <Company>Univ. Karlova v Praze, Farmaceutická fakulta v HK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Tůmová</dc:creator>
  <cp:lastModifiedBy>Rudas</cp:lastModifiedBy>
  <cp:revision>52</cp:revision>
  <dcterms:created xsi:type="dcterms:W3CDTF">2017-06-30T06:54:40Z</dcterms:created>
  <dcterms:modified xsi:type="dcterms:W3CDTF">2017-10-29T18:32:05Z</dcterms:modified>
</cp:coreProperties>
</file>