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11FC8AD-3502-4299-9DD6-3D0A44CF7284}" type="datetimeFigureOut">
              <a:rPr lang="cs-CZ" smtClean="0"/>
              <a:t>11.10.2016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2BBA60-F8EB-47B4-80A8-32B25CA5E1F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uroaQRFsX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KuynDcPDZM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G2SwE_6uV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28Ts5r9NRE" TargetMode="External"/><Relationship Id="rId2" Type="http://schemas.openxmlformats.org/officeDocument/2006/relationships/hyperlink" Target="https://www.youtube.com/watch?v=dmBqwWlJg8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e.fhs.cuni.cz/pluginfile.php?file=/49282/mod_page/content/96/Kozulin_Psychological_tools_preklad.pdf" TargetMode="External"/><Relationship Id="rId2" Type="http://schemas.openxmlformats.org/officeDocument/2006/relationships/hyperlink" Target="http://moodle.fhs.cuni.cz/pluginfile.php/8408/mod_folder/content/0/Hunt_D%C4%9Bjiny_Psychologie_Behaviorist%C3%A9_233-263.pdf?forcedownload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oodle.fhs.cuni.cz/pluginfile.php?file=/49282/mod_page/content/96/Vygotskij_-_Psychologie_mysleni_a_reci_str._71-108_.pdf" TargetMode="External"/><Relationship Id="rId4" Type="http://schemas.openxmlformats.org/officeDocument/2006/relationships/hyperlink" Target="http://moodle.fhs.cuni.cz/pluginfile.php?file=/49282/mod_page/content/96/M%C3%A1lkov%C3%A1%20Co%20je%20zprost%C5%99edkovan%C3%A9%20u%C4%8Den%C3%AD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Kfu0FAAu-1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Psychologie učení</a:t>
            </a:r>
          </a:p>
          <a:p>
            <a:r>
              <a:rPr lang="cs-CZ" dirty="0" smtClean="0"/>
              <a:t>Radka </a:t>
            </a:r>
            <a:r>
              <a:rPr lang="cs-CZ" dirty="0" err="1" smtClean="0"/>
              <a:t>High</a:t>
            </a:r>
            <a:endParaRPr lang="cs-CZ" dirty="0"/>
          </a:p>
        </p:txBody>
      </p:sp>
      <p:pic>
        <p:nvPicPr>
          <p:cNvPr id="4" name="Zástupný symbol pro obsah 3" descr="uče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3743" y="0"/>
            <a:ext cx="3850257" cy="25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Osvojení a vyhasnutí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23977" t="27411" r="28146" b="21520"/>
          <a:stretch/>
        </p:blipFill>
        <p:spPr bwMode="auto">
          <a:xfrm>
            <a:off x="827584" y="1412776"/>
            <a:ext cx="7409521" cy="5220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3309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Příklad: https://youtu.be/Eo7jcI8fAuI</a:t>
            </a:r>
          </a:p>
          <a:p>
            <a:r>
              <a:rPr lang="cs-CZ" dirty="0" smtClean="0"/>
              <a:t>Drogová tolerance</a:t>
            </a:r>
          </a:p>
          <a:p>
            <a:r>
              <a:rPr lang="cs-CZ" dirty="0" smtClean="0"/>
              <a:t>Podmiňování druhé úrovně</a:t>
            </a:r>
          </a:p>
          <a:p>
            <a:r>
              <a:rPr lang="cs-CZ" dirty="0" smtClean="0"/>
              <a:t>Biologické omezení</a:t>
            </a:r>
          </a:p>
          <a:p>
            <a:endParaRPr lang="cs-CZ" dirty="0" smtClean="0"/>
          </a:p>
          <a:p>
            <a:r>
              <a:rPr lang="cs-CZ" dirty="0" smtClean="0"/>
              <a:t>Podmiňování strachu - </a:t>
            </a:r>
            <a:r>
              <a:rPr lang="cs-CZ" dirty="0" err="1" smtClean="0"/>
              <a:t>Little</a:t>
            </a:r>
            <a:r>
              <a:rPr lang="cs-CZ" dirty="0" smtClean="0"/>
              <a:t> Albert experiment: https://www.youtube.com/watch?v=YmtRjUtAa84</a:t>
            </a:r>
          </a:p>
          <a:p>
            <a:r>
              <a:rPr lang="cs-CZ" dirty="0" smtClean="0"/>
              <a:t>Shrnutí KP: https://www.youtube.com/watch?v=hhqumfpxuzI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462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6" t="30066" r="46481" b="12932"/>
          <a:stretch/>
        </p:blipFill>
        <p:spPr bwMode="auto">
          <a:xfrm>
            <a:off x="1691680" y="1196752"/>
            <a:ext cx="571017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78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Instrumentální podmiňování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Učení </a:t>
            </a:r>
            <a:r>
              <a:rPr lang="cs-CZ" altLang="cs-CZ" dirty="0"/>
              <a:t>novým reakcím, nemá základ v instinktech, učení využívá zpětné vazby od okolí, pomocí odměn a trestů dochází k tvarování </a:t>
            </a:r>
          </a:p>
          <a:p>
            <a:r>
              <a:rPr lang="cs-CZ" altLang="cs-CZ" dirty="0" err="1"/>
              <a:t>Skinner</a:t>
            </a:r>
            <a:r>
              <a:rPr lang="cs-CZ" altLang="cs-CZ" dirty="0"/>
              <a:t> navázal na </a:t>
            </a:r>
            <a:r>
              <a:rPr lang="cs-CZ" altLang="cs-CZ" dirty="0" err="1"/>
              <a:t>Thorndika</a:t>
            </a:r>
            <a:endParaRPr lang="cs-CZ" altLang="cs-CZ" dirty="0"/>
          </a:p>
          <a:p>
            <a:r>
              <a:rPr lang="cs-CZ" altLang="cs-CZ" dirty="0" err="1"/>
              <a:t>Thorndike</a:t>
            </a:r>
            <a:r>
              <a:rPr lang="cs-CZ" altLang="cs-CZ" dirty="0"/>
              <a:t> – zvířata se neučí jako člověk vhledem, ale pokusem a omylem</a:t>
            </a:r>
          </a:p>
          <a:p>
            <a:pPr lvl="1"/>
            <a:r>
              <a:rPr lang="cs-CZ" sz="3200" dirty="0"/>
              <a:t>Zákon účinku - reakce následované pozitivním výsledkem bývají </a:t>
            </a:r>
            <a:r>
              <a:rPr lang="cs-CZ" sz="3200" dirty="0" smtClean="0"/>
              <a:t>opakovány </a:t>
            </a:r>
            <a:r>
              <a:rPr lang="cs-CZ" sz="3200" dirty="0"/>
              <a:t>na rozdíl od reakcí následovaných negativním výsledkem</a:t>
            </a:r>
            <a:r>
              <a:rPr lang="cs-CZ" altLang="cs-CZ" sz="3200" dirty="0"/>
              <a:t/>
            </a:r>
            <a:br>
              <a:rPr lang="cs-CZ" alt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3395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11144" cy="868958"/>
          </a:xfrm>
        </p:spPr>
        <p:txBody>
          <a:bodyPr/>
          <a:lstStyle/>
          <a:p>
            <a:r>
              <a:rPr lang="cs-CZ" dirty="0" err="1" smtClean="0"/>
              <a:t>Skinnerovy</a:t>
            </a:r>
            <a:r>
              <a:rPr lang="cs-CZ" dirty="0" smtClean="0"/>
              <a:t> experimenty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Posílení </a:t>
            </a:r>
            <a:r>
              <a:rPr lang="cs-CZ" dirty="0"/>
              <a:t>(zpevnění) je proces, kdy určitý podnět </a:t>
            </a:r>
            <a:r>
              <a:rPr lang="cs-CZ" i="1" dirty="0"/>
              <a:t>zvyšuje </a:t>
            </a:r>
            <a:r>
              <a:rPr lang="cs-CZ" dirty="0"/>
              <a:t>pravděpodobnost daného chování.</a:t>
            </a:r>
          </a:p>
          <a:p>
            <a:r>
              <a:rPr lang="cs-CZ" dirty="0"/>
              <a:t>Posílení lze docílit působením příjemného podnětu (</a:t>
            </a:r>
            <a:r>
              <a:rPr lang="cs-CZ" b="1" dirty="0"/>
              <a:t>pozitivní posílení</a:t>
            </a:r>
            <a:r>
              <a:rPr lang="cs-CZ" dirty="0"/>
              <a:t>) nebo </a:t>
            </a:r>
            <a:r>
              <a:rPr lang="cs-CZ" dirty="0" smtClean="0"/>
              <a:t>odstraněním nepříjemného </a:t>
            </a:r>
            <a:r>
              <a:rPr lang="cs-CZ" dirty="0"/>
              <a:t>podnětu (</a:t>
            </a:r>
            <a:r>
              <a:rPr lang="cs-CZ" b="1" dirty="0"/>
              <a:t>negativní posílení</a:t>
            </a:r>
            <a:r>
              <a:rPr lang="cs-CZ" dirty="0" smtClean="0"/>
              <a:t>).</a:t>
            </a:r>
          </a:p>
          <a:p>
            <a:r>
              <a:rPr lang="cs-CZ" i="1" dirty="0"/>
              <a:t>Trest </a:t>
            </a:r>
            <a:r>
              <a:rPr lang="cs-CZ" dirty="0"/>
              <a:t>je opakem posílení: </a:t>
            </a:r>
            <a:r>
              <a:rPr lang="cs-CZ" i="1" dirty="0"/>
              <a:t>snižuje</a:t>
            </a:r>
            <a:r>
              <a:rPr lang="cs-CZ" dirty="0"/>
              <a:t> pravděpodobnost daného chování. Jeho podstatou je objevení nepříjemného podnětu (</a:t>
            </a:r>
            <a:r>
              <a:rPr lang="cs-CZ" b="1" dirty="0"/>
              <a:t>pozitivní trest </a:t>
            </a:r>
            <a:r>
              <a:rPr lang="cs-CZ" dirty="0"/>
              <a:t>či prostě jenom trest) nebo odstranění příjemného podnětu (</a:t>
            </a:r>
            <a:r>
              <a:rPr lang="cs-CZ" b="1" dirty="0"/>
              <a:t>negativní trest</a:t>
            </a:r>
            <a:r>
              <a:rPr lang="cs-CZ" dirty="0"/>
              <a:t>).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t="38000" r="53382" b="18225"/>
          <a:stretch/>
        </p:blipFill>
        <p:spPr bwMode="auto">
          <a:xfrm>
            <a:off x="6944004" y="-46112"/>
            <a:ext cx="220980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731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Podmíněné posilování = sekundární podmiňování – peníze a pochvala</a:t>
            </a:r>
          </a:p>
          <a:p>
            <a:r>
              <a:rPr lang="cs-CZ" dirty="0" smtClean="0"/>
              <a:t>Generalizace a rozlišování</a:t>
            </a:r>
          </a:p>
          <a:p>
            <a:r>
              <a:rPr lang="cs-CZ" dirty="0" err="1" smtClean="0"/>
              <a:t>Averzivní</a:t>
            </a:r>
            <a:r>
              <a:rPr lang="cs-CZ" dirty="0" smtClean="0"/>
              <a:t> podmiňování</a:t>
            </a:r>
          </a:p>
          <a:p>
            <a:r>
              <a:rPr lang="cs-CZ" dirty="0" smtClean="0"/>
              <a:t>Schémata posílení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95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Schémata posilování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50130" t="38585" r="11432" b="15588"/>
          <a:stretch/>
        </p:blipFill>
        <p:spPr bwMode="auto">
          <a:xfrm>
            <a:off x="1331640" y="1898920"/>
            <a:ext cx="6169335" cy="43383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096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Rozlište: Variabilní interval, Fixní interval, Fixní poměr, Variabilní poměr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41881" t="38810" r="23409" b="32131"/>
          <a:stretch/>
        </p:blipFill>
        <p:spPr bwMode="auto">
          <a:xfrm>
            <a:off x="1628078" y="1844824"/>
            <a:ext cx="5176170" cy="224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 rotWithShape="1">
          <a:blip r:embed="rId3" cstate="print"/>
          <a:srcRect l="24537" t="26260" r="38744" b="45658"/>
          <a:stretch/>
        </p:blipFill>
        <p:spPr bwMode="auto">
          <a:xfrm>
            <a:off x="1547664" y="4082143"/>
            <a:ext cx="5256584" cy="209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36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 zasmání…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http://www.youtube.com/watch?v=-63ysqT5nu0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35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Maier a </a:t>
            </a:r>
            <a:r>
              <a:rPr lang="cs-CZ" dirty="0" err="1" smtClean="0"/>
              <a:t>Seligman</a:t>
            </a:r>
            <a:r>
              <a:rPr lang="cs-CZ" dirty="0"/>
              <a:t> </a:t>
            </a:r>
            <a:r>
              <a:rPr lang="cs-CZ" dirty="0" smtClean="0"/>
              <a:t>– fenomén naučené bezmocnosti</a:t>
            </a:r>
          </a:p>
          <a:p>
            <a:pPr lvl="1"/>
            <a:r>
              <a:rPr lang="cs-CZ" dirty="0" smtClean="0"/>
              <a:t>2 psi, experiment se 2 části</a:t>
            </a:r>
          </a:p>
          <a:p>
            <a:pPr marL="457200" lvl="1" indent="0">
              <a:buNone/>
            </a:pPr>
            <a:r>
              <a:rPr lang="cs-CZ" dirty="0" smtClean="0"/>
              <a:t>↔místo řízení</a:t>
            </a:r>
          </a:p>
          <a:p>
            <a:pPr lvl="2"/>
            <a:r>
              <a:rPr lang="cs-CZ" dirty="0" smtClean="0"/>
              <a:t>Vnitřní</a:t>
            </a:r>
          </a:p>
          <a:p>
            <a:pPr lvl="2"/>
            <a:r>
              <a:rPr lang="cs-CZ" dirty="0" smtClean="0"/>
              <a:t>Vnější</a:t>
            </a:r>
          </a:p>
          <a:p>
            <a:pPr lvl="2"/>
            <a:r>
              <a:rPr lang="cs-CZ" dirty="0" smtClean="0">
                <a:hlinkClick r:id="rId2"/>
              </a:rPr>
              <a:t>https://www.youtube.com/watch?v=KuynDcPDZMM</a:t>
            </a:r>
            <a:endParaRPr lang="cs-CZ" dirty="0" smtClean="0"/>
          </a:p>
          <a:p>
            <a:pPr lvl="2"/>
            <a:r>
              <a:rPr lang="cs-CZ" dirty="0" smtClean="0"/>
              <a:t>Pedagogické konsekvence!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25014" r="55953" b="49732"/>
          <a:stretch/>
        </p:blipFill>
        <p:spPr bwMode="auto">
          <a:xfrm>
            <a:off x="5411732" y="2132856"/>
            <a:ext cx="3648863" cy="242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12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= </a:t>
            </a:r>
            <a:r>
              <a:rPr lang="cs-CZ" dirty="0"/>
              <a:t>relativně trvalá změna chování, která vyplývá ze </a:t>
            </a:r>
            <a:r>
              <a:rPr lang="cs-CZ" dirty="0" smtClean="0"/>
              <a:t>zkušenosti</a:t>
            </a:r>
          </a:p>
          <a:p>
            <a:r>
              <a:rPr lang="cs-CZ" altLang="cs-CZ" dirty="0"/>
              <a:t>proces, který vede k relativně trvalé změně </a:t>
            </a:r>
            <a:br>
              <a:rPr lang="cs-CZ" altLang="cs-CZ" dirty="0"/>
            </a:br>
            <a:r>
              <a:rPr lang="cs-CZ" altLang="cs-CZ" dirty="0"/>
              <a:t>chování člověka </a:t>
            </a:r>
          </a:p>
          <a:p>
            <a:r>
              <a:rPr lang="cs-CZ" dirty="0" smtClean="0"/>
              <a:t>= </a:t>
            </a:r>
            <a:r>
              <a:rPr lang="cs-CZ" altLang="cs-CZ" dirty="0" smtClean="0"/>
              <a:t>proces </a:t>
            </a:r>
            <a:r>
              <a:rPr lang="cs-CZ" altLang="cs-CZ" dirty="0"/>
              <a:t>získávání zkušeností a utváření jedince </a:t>
            </a:r>
            <a:br>
              <a:rPr lang="cs-CZ" altLang="cs-CZ" dirty="0"/>
            </a:br>
            <a:r>
              <a:rPr lang="cs-CZ" altLang="cs-CZ" dirty="0"/>
              <a:t>v průběhu života</a:t>
            </a:r>
          </a:p>
          <a:p>
            <a:r>
              <a:rPr lang="cs-CZ" dirty="0"/>
              <a:t>Celoživotní a </a:t>
            </a:r>
            <a:r>
              <a:rPr lang="cs-CZ" dirty="0" smtClean="0"/>
              <a:t>komplexní </a:t>
            </a:r>
            <a:r>
              <a:rPr lang="cs-CZ" dirty="0"/>
              <a:t>proces</a:t>
            </a:r>
          </a:p>
          <a:p>
            <a:r>
              <a:rPr lang="cs-CZ" altLang="cs-CZ" dirty="0"/>
              <a:t>nezahrnuje biologické a krátkodobé fyziologické změny </a:t>
            </a:r>
          </a:p>
          <a:p>
            <a:r>
              <a:rPr lang="cs-CZ" dirty="0" smtClean="0"/>
              <a:t>Učení </a:t>
            </a:r>
            <a:r>
              <a:rPr lang="cs-CZ" dirty="0"/>
              <a:t>x zrání</a:t>
            </a:r>
          </a:p>
        </p:txBody>
      </p:sp>
    </p:spTree>
    <p:extLst>
      <p:ext uri="{BB962C8B-B14F-4D97-AF65-F5344CB8AC3E}">
        <p14:creationId xmlns:p14="http://schemas.microsoft.com/office/powerpoint/2010/main" val="2415015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a poznávání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Tolman</a:t>
            </a:r>
            <a:r>
              <a:rPr lang="cs-CZ" dirty="0" smtClean="0"/>
              <a:t> – latentní učení - </a:t>
            </a:r>
            <a:r>
              <a:rPr lang="cs-CZ" dirty="0"/>
              <a:t>zvířata se učila, i když se jejich chování neměnilo odpovídajícím </a:t>
            </a:r>
            <a:r>
              <a:rPr lang="cs-CZ" dirty="0" smtClean="0"/>
              <a:t>způsobem</a:t>
            </a:r>
          </a:p>
          <a:p>
            <a:r>
              <a:rPr lang="cs-CZ" dirty="0" smtClean="0"/>
              <a:t>Tvořili si kognitivní mapy – mentální reprezentace bludiště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30065" r="37824" b="12933"/>
          <a:stretch/>
        </p:blipFill>
        <p:spPr bwMode="auto">
          <a:xfrm>
            <a:off x="6084168" y="4869160"/>
            <a:ext cx="2682728" cy="153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900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Video v </a:t>
            </a:r>
            <a:r>
              <a:rPr lang="cs-CZ" dirty="0" err="1" smtClean="0"/>
              <a:t>anj</a:t>
            </a:r>
            <a:r>
              <a:rPr lang="cs-CZ" dirty="0" smtClean="0"/>
              <a:t> (</a:t>
            </a:r>
            <a:r>
              <a:rPr lang="cs-CZ" dirty="0" err="1" smtClean="0"/>
              <a:t>Crash</a:t>
            </a:r>
            <a:r>
              <a:rPr lang="cs-CZ" dirty="0" smtClean="0"/>
              <a:t> </a:t>
            </a:r>
            <a:r>
              <a:rPr lang="cs-CZ" dirty="0" err="1" smtClean="0"/>
              <a:t>Course</a:t>
            </a:r>
            <a:r>
              <a:rPr lang="cs-CZ" dirty="0" smtClean="0"/>
              <a:t> Psychology): </a:t>
            </a:r>
            <a:r>
              <a:rPr lang="cs-CZ" dirty="0" smtClean="0">
                <a:hlinkClick r:id="rId2"/>
              </a:rPr>
              <a:t>https://www.youtube.com/watch?v=qG2SwE_6uVM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43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Observační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</a:t>
            </a:r>
            <a:r>
              <a:rPr lang="cs-CZ" dirty="0" smtClean="0"/>
              <a:t>skutečňuje se podle </a:t>
            </a:r>
            <a:r>
              <a:rPr lang="cs-CZ" dirty="0"/>
              <a:t>zásad operantního (instrumentálního) podmiňování (Bandura a </a:t>
            </a:r>
            <a:r>
              <a:rPr lang="cs-CZ" dirty="0" err="1"/>
              <a:t>Walters</a:t>
            </a:r>
            <a:r>
              <a:rPr lang="cs-CZ" dirty="0"/>
              <a:t>, </a:t>
            </a:r>
            <a:r>
              <a:rPr lang="cs-CZ" dirty="0" smtClean="0"/>
              <a:t>1963), informace </a:t>
            </a:r>
            <a:r>
              <a:rPr lang="cs-CZ" dirty="0"/>
              <a:t>o </a:t>
            </a:r>
            <a:r>
              <a:rPr lang="cs-CZ" i="1" dirty="0"/>
              <a:t>důsledcích </a:t>
            </a:r>
            <a:r>
              <a:rPr lang="cs-CZ" dirty="0"/>
              <a:t>svého chování získáváme od </a:t>
            </a:r>
            <a:r>
              <a:rPr lang="cs-CZ" i="1" dirty="0" smtClean="0"/>
              <a:t>vzorů</a:t>
            </a:r>
          </a:p>
          <a:p>
            <a:r>
              <a:rPr lang="cs-CZ" dirty="0" err="1" smtClean="0"/>
              <a:t>Bobo</a:t>
            </a:r>
            <a:r>
              <a:rPr lang="cs-CZ" dirty="0" smtClean="0"/>
              <a:t> experiment: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22850" r="25242" b="17503"/>
          <a:stretch/>
        </p:blipFill>
        <p:spPr bwMode="auto">
          <a:xfrm>
            <a:off x="5324804" y="4158342"/>
            <a:ext cx="3788229" cy="26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8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Observační učení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 kognitivní schopnosti nezbytné pro observační učení (Bandura, 1977, 2001). Učící se osoba musí (1) věnovat pozornost chování vzoru a všímat si jeho důsledků, (2) zapamatovat si, co viděla, (3) napodobit pozorované chování a (4) mít motivaci k napodobení daného chování. 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https://www.youtube.com/watch?v=dmBqwWlJg8U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https://www.youtube.com/watch?v=128Ts5r9NRE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6726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Senzomotorické</a:t>
            </a:r>
            <a:r>
              <a:rPr lang="cs-CZ" dirty="0" smtClean="0"/>
              <a:t>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Senzomotorické</a:t>
            </a:r>
            <a:r>
              <a:rPr lang="cs-CZ" dirty="0" smtClean="0"/>
              <a:t> dovednosti = učením získaný předpoklad k adekvátním pohybům pro dosahování určitého cíle</a:t>
            </a:r>
          </a:p>
          <a:p>
            <a:r>
              <a:rPr lang="cs-CZ" dirty="0" smtClean="0"/>
              <a:t>Ukazatelé zvládnutí</a:t>
            </a:r>
          </a:p>
          <a:p>
            <a:pPr lvl="1"/>
            <a:r>
              <a:rPr lang="cs-CZ" dirty="0" smtClean="0"/>
              <a:t>Kvalita</a:t>
            </a:r>
          </a:p>
          <a:p>
            <a:pPr lvl="1"/>
            <a:r>
              <a:rPr lang="cs-CZ" dirty="0" smtClean="0"/>
              <a:t>Rychlost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etoda</a:t>
            </a:r>
          </a:p>
          <a:p>
            <a:r>
              <a:rPr lang="cs-CZ" dirty="0" smtClean="0"/>
              <a:t>Druhy</a:t>
            </a:r>
          </a:p>
          <a:p>
            <a:pPr lvl="1"/>
            <a:r>
              <a:rPr lang="cs-CZ" dirty="0" smtClean="0"/>
              <a:t>Reproduktivní</a:t>
            </a:r>
          </a:p>
          <a:p>
            <a:pPr lvl="1"/>
            <a:r>
              <a:rPr lang="cs-CZ" dirty="0" smtClean="0"/>
              <a:t>Produktivní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551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Senzomotorické</a:t>
            </a:r>
            <a:r>
              <a:rPr lang="cs-CZ" dirty="0" smtClean="0"/>
              <a:t>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Druhy úkolů:</a:t>
            </a:r>
          </a:p>
          <a:p>
            <a:pPr lvl="1"/>
            <a:r>
              <a:rPr lang="cs-CZ" dirty="0" smtClean="0"/>
              <a:t>Uzavřené</a:t>
            </a:r>
          </a:p>
          <a:p>
            <a:pPr lvl="1"/>
            <a:r>
              <a:rPr lang="cs-CZ" dirty="0" smtClean="0"/>
              <a:t>Otevřené</a:t>
            </a:r>
          </a:p>
          <a:p>
            <a:r>
              <a:rPr lang="cs-CZ" dirty="0" smtClean="0"/>
              <a:t>Další třídění:</a:t>
            </a:r>
          </a:p>
          <a:p>
            <a:pPr lvl="1"/>
            <a:r>
              <a:rPr lang="cs-CZ" dirty="0" smtClean="0"/>
              <a:t>Diskriminace pohybů</a:t>
            </a:r>
          </a:p>
          <a:p>
            <a:pPr lvl="1"/>
            <a:r>
              <a:rPr lang="cs-CZ" dirty="0" smtClean="0"/>
              <a:t>SM koordinace</a:t>
            </a:r>
          </a:p>
          <a:p>
            <a:pPr lvl="1"/>
            <a:r>
              <a:rPr lang="cs-CZ" dirty="0" smtClean="0"/>
              <a:t>Stereotypní sed pohybů</a:t>
            </a:r>
          </a:p>
          <a:p>
            <a:pPr lvl="1"/>
            <a:r>
              <a:rPr lang="cs-CZ" dirty="0" smtClean="0"/>
              <a:t>Časové charakteristiky pohybů</a:t>
            </a:r>
          </a:p>
          <a:p>
            <a:pPr lvl="1"/>
            <a:r>
              <a:rPr lang="cs-CZ" dirty="0" smtClean="0"/>
              <a:t>Přizpůsobení činností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1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Senzomotorické</a:t>
            </a:r>
            <a:r>
              <a:rPr lang="cs-CZ" dirty="0" smtClean="0"/>
              <a:t>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Fáze osvojování:</a:t>
            </a:r>
          </a:p>
          <a:p>
            <a:pPr lvl="1"/>
            <a:r>
              <a:rPr lang="cs-CZ" dirty="0" smtClean="0"/>
              <a:t>Převážně kognitivní</a:t>
            </a:r>
          </a:p>
          <a:p>
            <a:pPr lvl="1"/>
            <a:r>
              <a:rPr lang="cs-CZ" dirty="0" smtClean="0"/>
              <a:t>Fixační</a:t>
            </a:r>
          </a:p>
          <a:p>
            <a:pPr lvl="1"/>
            <a:r>
              <a:rPr lang="cs-CZ" dirty="0" smtClean="0"/>
              <a:t>Zdokonalování</a:t>
            </a:r>
          </a:p>
          <a:p>
            <a:r>
              <a:rPr lang="cs-CZ" dirty="0" smtClean="0"/>
              <a:t>Individuální rozdílnosti v SM učení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15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pojmům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Pojem </a:t>
            </a:r>
            <a:r>
              <a:rPr lang="cs-CZ" dirty="0"/>
              <a:t>zastupuje celou skupinu; je to soubor vlastností, které s touto skupinou </a:t>
            </a:r>
            <a:r>
              <a:rPr lang="cs-CZ" dirty="0" smtClean="0"/>
              <a:t>spojujeme.</a:t>
            </a:r>
          </a:p>
          <a:p>
            <a:r>
              <a:rPr lang="cs-CZ" dirty="0" smtClean="0"/>
              <a:t>Co si představíte pod pojmem „kočka“?</a:t>
            </a:r>
          </a:p>
          <a:p>
            <a:pPr lvl="1"/>
            <a:r>
              <a:rPr lang="cs-CZ" dirty="0" smtClean="0"/>
              <a:t>2 funkce: </a:t>
            </a:r>
          </a:p>
          <a:p>
            <a:pPr lvl="2"/>
            <a:r>
              <a:rPr lang="cs-CZ" dirty="0" smtClean="0"/>
              <a:t>Kategorizace -  proces přiřazování objektu k pojmu</a:t>
            </a:r>
          </a:p>
          <a:p>
            <a:pPr lvl="2"/>
            <a:r>
              <a:rPr lang="cs-CZ" dirty="0" smtClean="0"/>
              <a:t>Předjímání informací</a:t>
            </a:r>
          </a:p>
          <a:p>
            <a:r>
              <a:rPr lang="cs-CZ" dirty="0" smtClean="0"/>
              <a:t>2 vlastnosti</a:t>
            </a:r>
          </a:p>
          <a:p>
            <a:pPr lvl="1"/>
            <a:r>
              <a:rPr lang="cs-CZ" dirty="0" smtClean="0"/>
              <a:t>prototyp – „Kdo je babička?“</a:t>
            </a:r>
          </a:p>
          <a:p>
            <a:pPr lvl="1"/>
            <a:r>
              <a:rPr lang="cs-CZ" dirty="0" smtClean="0"/>
              <a:t>jádro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6800"/>
          </a:xfrm>
        </p:spPr>
        <p:txBody>
          <a:bodyPr/>
          <a:lstStyle/>
          <a:p>
            <a:r>
              <a:rPr lang="cs-CZ" dirty="0" smtClean="0"/>
              <a:t>Prototyp?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Fuzzy</a:t>
            </a:r>
            <a:r>
              <a:rPr lang="cs-CZ" dirty="0" smtClean="0"/>
              <a:t> pojmy</a:t>
            </a:r>
          </a:p>
          <a:p>
            <a:r>
              <a:rPr lang="cs-CZ" dirty="0" smtClean="0"/>
              <a:t>Důležitost kultury?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 l="31945" t="14772" r="27480" b="36973"/>
          <a:stretch>
            <a:fillRect/>
          </a:stretch>
        </p:blipFill>
        <p:spPr bwMode="auto">
          <a:xfrm>
            <a:off x="1547664" y="1412776"/>
            <a:ext cx="590465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0138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066800"/>
          </a:xfrm>
        </p:spPr>
        <p:txBody>
          <a:bodyPr/>
          <a:lstStyle/>
          <a:p>
            <a:r>
              <a:rPr lang="cs-CZ" dirty="0" err="1" smtClean="0"/>
              <a:t>Hiearchie</a:t>
            </a:r>
            <a:r>
              <a:rPr lang="cs-CZ" dirty="0" smtClean="0"/>
              <a:t> pojmů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 l="24215" t="41675" r="18443" b="10744"/>
          <a:stretch>
            <a:fillRect/>
          </a:stretch>
        </p:blipFill>
        <p:spPr bwMode="auto">
          <a:xfrm>
            <a:off x="251520" y="1772816"/>
            <a:ext cx="8568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90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Obecné zákonitosti:</a:t>
            </a:r>
          </a:p>
          <a:p>
            <a:pPr lvl="1"/>
            <a:r>
              <a:rPr lang="cs-CZ" dirty="0" smtClean="0"/>
              <a:t>Zákon frekvence</a:t>
            </a:r>
          </a:p>
          <a:p>
            <a:pPr lvl="1"/>
            <a:r>
              <a:rPr lang="cs-CZ" dirty="0" smtClean="0"/>
              <a:t>Zákon efektu</a:t>
            </a:r>
          </a:p>
          <a:p>
            <a:pPr lvl="1"/>
            <a:r>
              <a:rPr lang="cs-CZ" dirty="0" smtClean="0"/>
              <a:t>Zákon opakování</a:t>
            </a:r>
          </a:p>
          <a:p>
            <a:pPr lvl="1"/>
            <a:r>
              <a:rPr lang="cs-CZ" dirty="0" smtClean="0"/>
              <a:t>Zákon motivace</a:t>
            </a:r>
          </a:p>
          <a:p>
            <a:pPr lvl="1"/>
            <a:r>
              <a:rPr lang="cs-CZ" dirty="0" smtClean="0"/>
              <a:t>Zákon transferu</a:t>
            </a:r>
          </a:p>
          <a:p>
            <a:pPr lvl="2"/>
            <a:r>
              <a:rPr lang="cs-CZ" dirty="0" smtClean="0"/>
              <a:t>Pozitivní</a:t>
            </a:r>
          </a:p>
          <a:p>
            <a:pPr lvl="2"/>
            <a:r>
              <a:rPr lang="cs-CZ" dirty="0" smtClean="0"/>
              <a:t>Negativní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988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Učení pojmům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Rozdíl</a:t>
            </a:r>
          </a:p>
          <a:p>
            <a:pPr lvl="1"/>
            <a:r>
              <a:rPr lang="cs-CZ" dirty="0" err="1" smtClean="0"/>
              <a:t>Notion</a:t>
            </a:r>
            <a:endParaRPr lang="cs-CZ" dirty="0" smtClean="0"/>
          </a:p>
          <a:p>
            <a:pPr lvl="1"/>
            <a:r>
              <a:rPr lang="cs-CZ" dirty="0" smtClean="0"/>
              <a:t>Koncept</a:t>
            </a:r>
          </a:p>
          <a:p>
            <a:r>
              <a:rPr lang="cs-CZ" dirty="0" smtClean="0"/>
              <a:t>Logické vs. nelogické pojmy</a:t>
            </a:r>
          </a:p>
          <a:p>
            <a:r>
              <a:rPr lang="cs-CZ" dirty="0" smtClean="0"/>
              <a:t>Utváření pojmu:</a:t>
            </a:r>
          </a:p>
          <a:p>
            <a:pPr lvl="1"/>
            <a:r>
              <a:rPr lang="cs-CZ" dirty="0" smtClean="0"/>
              <a:t>Slovo, vymezení</a:t>
            </a:r>
          </a:p>
          <a:p>
            <a:pPr lvl="1"/>
            <a:r>
              <a:rPr lang="cs-CZ" dirty="0" smtClean="0"/>
              <a:t>Naplnění příklady</a:t>
            </a:r>
          </a:p>
          <a:p>
            <a:pPr lvl="1"/>
            <a:r>
              <a:rPr lang="cs-CZ" dirty="0" smtClean="0"/>
              <a:t>Negativní příklady</a:t>
            </a:r>
          </a:p>
          <a:p>
            <a:pPr lvl="1"/>
            <a:r>
              <a:rPr lang="cs-CZ" dirty="0" smtClean="0"/>
              <a:t>Vlastnosti, atributy</a:t>
            </a:r>
          </a:p>
          <a:p>
            <a:pPr lvl="1"/>
            <a:r>
              <a:rPr lang="cs-CZ" dirty="0" smtClean="0"/>
              <a:t>Srovnání vlastností</a:t>
            </a:r>
          </a:p>
          <a:p>
            <a:pPr lvl="1"/>
            <a:r>
              <a:rPr lang="cs-CZ" dirty="0" smtClean="0"/>
              <a:t>Definice a ověření osvojení pojmu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354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Učení řešením problémů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</a:t>
            </a:r>
          </a:p>
          <a:p>
            <a:r>
              <a:rPr lang="cs-CZ" dirty="0" smtClean="0"/>
              <a:t>Konvergentní vs. divergentní myšlení</a:t>
            </a:r>
          </a:p>
          <a:p>
            <a:r>
              <a:rPr lang="cs-CZ" dirty="0" smtClean="0"/>
              <a:t>Fáze:</a:t>
            </a:r>
          </a:p>
          <a:p>
            <a:pPr lvl="1"/>
            <a:r>
              <a:rPr lang="cs-CZ" dirty="0" smtClean="0"/>
              <a:t>Identifikace</a:t>
            </a:r>
          </a:p>
          <a:p>
            <a:pPr lvl="1"/>
            <a:r>
              <a:rPr lang="cs-CZ" dirty="0" smtClean="0"/>
              <a:t>Rozbor</a:t>
            </a:r>
          </a:p>
          <a:p>
            <a:pPr lvl="1"/>
            <a:r>
              <a:rPr lang="cs-CZ" dirty="0" smtClean="0"/>
              <a:t>Inkubační fáze</a:t>
            </a:r>
          </a:p>
          <a:p>
            <a:pPr lvl="1"/>
            <a:r>
              <a:rPr lang="cs-CZ" dirty="0" smtClean="0"/>
              <a:t>Vlastní řešení</a:t>
            </a:r>
          </a:p>
          <a:p>
            <a:pPr lvl="1"/>
            <a:r>
              <a:rPr lang="cs-CZ" dirty="0" smtClean="0"/>
              <a:t>Nalezení řešení; konstatování neúspěchu</a:t>
            </a:r>
          </a:p>
          <a:p>
            <a:pPr lvl="1"/>
            <a:r>
              <a:rPr lang="cs-CZ" dirty="0" smtClean="0"/>
              <a:t>Verifikace</a:t>
            </a:r>
          </a:p>
        </p:txBody>
      </p:sp>
    </p:spTree>
    <p:extLst>
      <p:ext uri="{BB962C8B-B14F-4D97-AF65-F5344CB8AC3E}">
        <p14:creationId xmlns:p14="http://schemas.microsoft.com/office/powerpoint/2010/main" val="2030544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Instrumentální konceptualismus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Bruner</a:t>
            </a:r>
            <a:endParaRPr lang="cs-CZ" dirty="0" smtClean="0"/>
          </a:p>
          <a:p>
            <a:r>
              <a:rPr lang="cs-CZ" dirty="0" smtClean="0"/>
              <a:t>Učení jako aktivní proces (na rozdíl od S-(B)-R)</a:t>
            </a:r>
          </a:p>
          <a:p>
            <a:r>
              <a:rPr lang="cs-CZ" dirty="0" smtClean="0"/>
              <a:t>Fáze:</a:t>
            </a:r>
          </a:p>
          <a:p>
            <a:pPr lvl="1"/>
            <a:r>
              <a:rPr lang="cs-CZ" dirty="0" smtClean="0"/>
              <a:t>Zisk informací</a:t>
            </a:r>
          </a:p>
          <a:p>
            <a:pPr lvl="1"/>
            <a:r>
              <a:rPr lang="cs-CZ" dirty="0" smtClean="0"/>
              <a:t>Transformace</a:t>
            </a:r>
          </a:p>
          <a:p>
            <a:pPr lvl="1"/>
            <a:r>
              <a:rPr lang="cs-CZ" dirty="0" smtClean="0"/>
              <a:t>Ověření přiměřenosti</a:t>
            </a:r>
          </a:p>
          <a:p>
            <a:r>
              <a:rPr lang="cs-CZ" dirty="0" smtClean="0"/>
              <a:t>Transformace na základě 3 způsobů reprezentace:</a:t>
            </a:r>
          </a:p>
          <a:p>
            <a:pPr lvl="1"/>
            <a:r>
              <a:rPr lang="cs-CZ" dirty="0" smtClean="0"/>
              <a:t>Akční modus</a:t>
            </a:r>
          </a:p>
          <a:p>
            <a:pPr lvl="1"/>
            <a:r>
              <a:rPr lang="cs-CZ" dirty="0" smtClean="0"/>
              <a:t>Ikonický</a:t>
            </a:r>
          </a:p>
          <a:p>
            <a:pPr lvl="1"/>
            <a:r>
              <a:rPr lang="cs-CZ" dirty="0" smtClean="0"/>
              <a:t>Symbolický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3960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dirty="0"/>
              <a:t>Faktory ovlivňující proces učení</a:t>
            </a:r>
            <a:br>
              <a:rPr lang="cs-CZ" altLang="cs-CZ" dirty="0"/>
            </a:br>
            <a:r>
              <a:rPr lang="cs-CZ" altLang="cs-CZ" dirty="0"/>
              <a:t>na straně žáka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Afektivní charakteristiky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Kognitivní dispozice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Paměť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Motivace (poznávací, výkonové a sociální potřeby)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r>
              <a:rPr lang="cs-CZ" altLang="cs-CZ" sz="3900" dirty="0"/>
              <a:t>Studijní návyky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endParaRPr lang="cs-CZ" altLang="cs-CZ" sz="3900" dirty="0"/>
          </a:p>
          <a:p>
            <a:pPr>
              <a:spcBef>
                <a:spcPct val="50000"/>
              </a:spcBef>
            </a:pPr>
            <a:r>
              <a:rPr lang="cs-CZ" altLang="cs-CZ" sz="2900" dirty="0"/>
              <a:t>Další faktory:</a:t>
            </a:r>
          </a:p>
          <a:p>
            <a:pPr>
              <a:spcBef>
                <a:spcPct val="50000"/>
              </a:spcBef>
            </a:pPr>
            <a:r>
              <a:rPr lang="cs-CZ" altLang="cs-CZ" sz="2900" dirty="0" err="1"/>
              <a:t>Socio</a:t>
            </a:r>
            <a:r>
              <a:rPr lang="cs-CZ" altLang="cs-CZ" sz="2900" dirty="0"/>
              <a:t>-kulturní zázemí dítěte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Osobnost učitele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Složení kolektivu a klima v něm</a:t>
            </a:r>
          </a:p>
          <a:p>
            <a:pPr>
              <a:spcBef>
                <a:spcPct val="50000"/>
              </a:spcBef>
            </a:pPr>
            <a:r>
              <a:rPr lang="cs-CZ" altLang="cs-CZ" sz="2900" dirty="0"/>
              <a:t>Povaha učiva</a:t>
            </a:r>
          </a:p>
          <a:p>
            <a:pPr>
              <a:spcBef>
                <a:spcPct val="10000"/>
              </a:spcBef>
              <a:buClr>
                <a:schemeClr val="accent1"/>
              </a:buClr>
              <a:buSzPct val="110000"/>
            </a:pPr>
            <a:endParaRPr lang="cs-CZ" altLang="cs-CZ" sz="3000" dirty="0"/>
          </a:p>
          <a:p>
            <a:endParaRPr lang="cs-CZ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36095" y="4652963"/>
            <a:ext cx="3528517" cy="1531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00" b="1" dirty="0">
                <a:solidFill>
                  <a:schemeClr val="tx2"/>
                </a:solidFill>
              </a:rPr>
              <a:t>Kognitivní a učební styly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700" dirty="0">
                <a:solidFill>
                  <a:schemeClr val="tx2"/>
                </a:solidFill>
              </a:rPr>
              <a:t>= jaký kanál pro přijímání informací člověk preferuje a jaké způsoby jejich dalšího zpracování obvykle využívá</a:t>
            </a:r>
          </a:p>
        </p:txBody>
      </p:sp>
    </p:spTree>
    <p:extLst>
      <p:ext uri="{BB962C8B-B14F-4D97-AF65-F5344CB8AC3E}">
        <p14:creationId xmlns:p14="http://schemas.microsoft.com/office/powerpoint/2010/main" val="20879144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Proces učení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získej pozornost žáka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pobídni ho k vybavení potřebných předběžných znalostí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oznam mu cíle výuky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předlož mu příslušné podněty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poskytni mu vedení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vyvolej provedení žádaného výkonu žákem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poskytni mu zpětnou vazbu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ohodnoť jeho výkon</a:t>
            </a:r>
          </a:p>
          <a:p>
            <a:pPr>
              <a:lnSpc>
                <a:spcPct val="80000"/>
              </a:lnSpc>
              <a:buClr>
                <a:schemeClr val="accent1"/>
              </a:buClr>
            </a:pPr>
            <a:r>
              <a:rPr lang="cs-CZ" altLang="cs-CZ" dirty="0" smtClean="0"/>
              <a:t>zajisti mu uchování a přenos nově osvojené informace do nových situací učení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740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>
                <a:hlinkClick r:id="rId2"/>
              </a:rPr>
              <a:t>Hunt</a:t>
            </a:r>
            <a:r>
              <a:rPr lang="cs-CZ" dirty="0">
                <a:hlinkClick r:id="rId2"/>
              </a:rPr>
              <a:t>, M. (2000): </a:t>
            </a:r>
            <a:r>
              <a:rPr lang="cs-CZ" i="1" dirty="0">
                <a:hlinkClick r:id="rId2"/>
              </a:rPr>
              <a:t>Dějiny psychologie</a:t>
            </a:r>
            <a:r>
              <a:rPr lang="cs-CZ" dirty="0">
                <a:hlinkClick r:id="rId2"/>
              </a:rPr>
              <a:t>, Praha, Portál, str. 233-263. </a:t>
            </a:r>
            <a:endParaRPr lang="cs-CZ" dirty="0"/>
          </a:p>
          <a:p>
            <a:r>
              <a:rPr lang="cs-CZ" dirty="0" err="1">
                <a:hlinkClick r:id="rId3"/>
              </a:rPr>
              <a:t>Kozulin</a:t>
            </a:r>
            <a:r>
              <a:rPr lang="cs-CZ" dirty="0">
                <a:hlinkClick r:id="rId3"/>
              </a:rPr>
              <a:t>, A. (1998): </a:t>
            </a:r>
            <a:r>
              <a:rPr lang="cs-CZ" dirty="0" err="1">
                <a:hlinkClick r:id="rId3"/>
              </a:rPr>
              <a:t>Piaget</a:t>
            </a:r>
            <a:r>
              <a:rPr lang="cs-CZ" dirty="0">
                <a:hlinkClick r:id="rId3"/>
              </a:rPr>
              <a:t>, </a:t>
            </a:r>
            <a:r>
              <a:rPr lang="cs-CZ" dirty="0" err="1">
                <a:hlinkClick r:id="rId3"/>
              </a:rPr>
              <a:t>Vygotský</a:t>
            </a:r>
            <a:r>
              <a:rPr lang="cs-CZ" dirty="0">
                <a:hlinkClick r:id="rId3"/>
              </a:rPr>
              <a:t> a kognitivní revoluce. In </a:t>
            </a:r>
            <a:r>
              <a:rPr lang="cs-CZ" i="1" dirty="0" err="1">
                <a:hlinkClick r:id="rId3"/>
              </a:rPr>
              <a:t>Psychological</a:t>
            </a:r>
            <a:r>
              <a:rPr lang="cs-CZ" i="1" dirty="0">
                <a:hlinkClick r:id="rId3"/>
              </a:rPr>
              <a:t> </a:t>
            </a:r>
            <a:r>
              <a:rPr lang="cs-CZ" i="1" dirty="0" err="1">
                <a:hlinkClick r:id="rId3"/>
              </a:rPr>
              <a:t>tools</a:t>
            </a:r>
            <a:r>
              <a:rPr lang="cs-CZ" dirty="0">
                <a:hlinkClick r:id="rId3"/>
              </a:rPr>
              <a:t>. Londýn, Harvard University </a:t>
            </a:r>
            <a:r>
              <a:rPr lang="cs-CZ" dirty="0" err="1">
                <a:hlinkClick r:id="rId3"/>
              </a:rPr>
              <a:t>Press</a:t>
            </a:r>
            <a:r>
              <a:rPr lang="cs-CZ" dirty="0">
                <a:hlinkClick r:id="rId3"/>
              </a:rPr>
              <a:t>, str.  34-58 (překlad)</a:t>
            </a:r>
            <a:r>
              <a:rPr lang="cs-CZ" dirty="0"/>
              <a:t>.</a:t>
            </a:r>
          </a:p>
          <a:p>
            <a:r>
              <a:rPr lang="cs-CZ" dirty="0">
                <a:hlinkClick r:id="rId4"/>
              </a:rPr>
              <a:t>Málková, G. (2009): Co je zprostředkované učení. In </a:t>
            </a:r>
            <a:r>
              <a:rPr lang="cs-CZ" i="1" dirty="0">
                <a:hlinkClick r:id="rId4"/>
              </a:rPr>
              <a:t>Zprostředkované učení</a:t>
            </a:r>
            <a:r>
              <a:rPr lang="cs-CZ" dirty="0">
                <a:hlinkClick r:id="rId4"/>
              </a:rPr>
              <a:t>, Praha, Portál, str. 7-20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err="1">
                <a:hlinkClick r:id="rId5"/>
              </a:rPr>
              <a:t>Vygotský</a:t>
            </a:r>
            <a:r>
              <a:rPr lang="cs-CZ" dirty="0">
                <a:hlinkClick r:id="rId5"/>
              </a:rPr>
              <a:t>, L.S. (2004): </a:t>
            </a:r>
            <a:r>
              <a:rPr lang="cs-CZ" i="1" dirty="0">
                <a:hlinkClick r:id="rId5"/>
              </a:rPr>
              <a:t>Psychologie myšlení a řeči</a:t>
            </a:r>
            <a:r>
              <a:rPr lang="cs-CZ" dirty="0">
                <a:hlinkClick r:id="rId5"/>
              </a:rPr>
              <a:t>, Praha, Portál, str. 71-109. (Kap. Pedagogické souvislosti: Vztah vývoje a učení, školní vyučování, zóna nejbližšího vývoje).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337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Neasociativní</a:t>
            </a:r>
          </a:p>
          <a:p>
            <a:pPr lvl="1"/>
            <a:r>
              <a:rPr lang="cs-CZ" dirty="0" smtClean="0"/>
              <a:t>Habituace</a:t>
            </a:r>
          </a:p>
          <a:p>
            <a:pPr lvl="1"/>
            <a:r>
              <a:rPr lang="cs-CZ" dirty="0" smtClean="0"/>
              <a:t>Senzibilizace</a:t>
            </a:r>
          </a:p>
          <a:p>
            <a:r>
              <a:rPr lang="cs-CZ" dirty="0" smtClean="0"/>
              <a:t>Asociativní</a:t>
            </a:r>
          </a:p>
          <a:p>
            <a:pPr lvl="1"/>
            <a:r>
              <a:rPr lang="cs-CZ" dirty="0" smtClean="0"/>
              <a:t>Klasické podmiňování</a:t>
            </a:r>
          </a:p>
          <a:p>
            <a:pPr lvl="1"/>
            <a:r>
              <a:rPr lang="cs-CZ" dirty="0" smtClean="0"/>
              <a:t>Instrumentální podmiňování</a:t>
            </a:r>
          </a:p>
          <a:p>
            <a:r>
              <a:rPr lang="cs-CZ" dirty="0" smtClean="0"/>
              <a:t>Komplexní</a:t>
            </a:r>
          </a:p>
          <a:p>
            <a:pPr lvl="1"/>
            <a:r>
              <a:rPr lang="cs-CZ" dirty="0" smtClean="0"/>
              <a:t>Observační učení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2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Členění z hlediska výsledku:</a:t>
            </a:r>
          </a:p>
          <a:p>
            <a:pPr lvl="1"/>
            <a:r>
              <a:rPr lang="cs-CZ" altLang="cs-CZ" dirty="0" smtClean="0"/>
              <a:t>Senzomotorické </a:t>
            </a:r>
          </a:p>
          <a:p>
            <a:pPr lvl="1"/>
            <a:r>
              <a:rPr lang="cs-CZ" altLang="cs-CZ" dirty="0" smtClean="0"/>
              <a:t>Kognitivní </a:t>
            </a:r>
            <a:r>
              <a:rPr lang="cs-CZ" altLang="cs-CZ" dirty="0"/>
              <a:t>učení (učení pojmům, principům, metodám </a:t>
            </a:r>
            <a:r>
              <a:rPr lang="cs-CZ" altLang="cs-CZ" dirty="0" smtClean="0"/>
              <a:t>řešení)</a:t>
            </a:r>
          </a:p>
          <a:p>
            <a:pPr lvl="1"/>
            <a:r>
              <a:rPr lang="cs-CZ" altLang="cs-CZ" dirty="0" smtClean="0"/>
              <a:t>Sociální </a:t>
            </a:r>
            <a:r>
              <a:rPr lang="cs-CZ" altLang="cs-CZ" dirty="0"/>
              <a:t>učení </a:t>
            </a:r>
            <a:endParaRPr lang="cs-CZ" altLang="cs-CZ" dirty="0" smtClean="0"/>
          </a:p>
          <a:p>
            <a:r>
              <a:rPr lang="cs-CZ" altLang="cs-CZ" dirty="0" smtClean="0"/>
              <a:t>Instrumentální </a:t>
            </a:r>
            <a:r>
              <a:rPr lang="cs-CZ" altLang="cs-CZ" dirty="0"/>
              <a:t>konceptualismus </a:t>
            </a:r>
          </a:p>
          <a:p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379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Neasociativní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Habituace</a:t>
            </a:r>
          </a:p>
          <a:p>
            <a:pPr lvl="1"/>
            <a:r>
              <a:rPr lang="cs-CZ" dirty="0" smtClean="0"/>
              <a:t>Nejjednodušší typ učení</a:t>
            </a:r>
          </a:p>
          <a:p>
            <a:pPr lvl="1"/>
            <a:r>
              <a:rPr lang="cs-CZ" altLang="cs-CZ" sz="2800" dirty="0"/>
              <a:t>Kognitivně-behaviorální terapie </a:t>
            </a:r>
          </a:p>
          <a:p>
            <a:pPr lvl="1"/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www.youtube.com/watch?v=Kfu0FAAu-10</a:t>
            </a:r>
            <a:endParaRPr lang="cs-CZ" dirty="0"/>
          </a:p>
          <a:p>
            <a:r>
              <a:rPr lang="cs-CZ" dirty="0" smtClean="0"/>
              <a:t>Senzibilizace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astává </a:t>
            </a:r>
            <a:r>
              <a:rPr lang="cs-CZ" dirty="0"/>
              <a:t>zvýšení behaviorální reakce na silný </a:t>
            </a:r>
            <a:r>
              <a:rPr lang="cs-CZ" dirty="0" smtClean="0"/>
              <a:t>podnět</a:t>
            </a:r>
          </a:p>
          <a:p>
            <a:pPr lvl="1"/>
            <a:r>
              <a:rPr lang="cs-CZ" altLang="cs-CZ" dirty="0"/>
              <a:t>Obvykle spojená s negativním podnětem </a:t>
            </a:r>
            <a:endParaRPr lang="cs-CZ" altLang="cs-CZ" dirty="0" smtClean="0"/>
          </a:p>
          <a:p>
            <a:r>
              <a:rPr lang="cs-CZ" dirty="0" smtClean="0"/>
              <a:t>Imprinting (u zvířat)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1" t="29793" r="53823" b="11050"/>
          <a:stretch/>
        </p:blipFill>
        <p:spPr bwMode="auto">
          <a:xfrm>
            <a:off x="7020272" y="620688"/>
            <a:ext cx="1948543" cy="255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22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Klasické podmiňování (KP)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proces </a:t>
            </a:r>
            <a:r>
              <a:rPr lang="cs-CZ" dirty="0"/>
              <a:t>učení, při němž se původně neutrální podnět </a:t>
            </a:r>
            <a:r>
              <a:rPr lang="cs-CZ" dirty="0" smtClean="0"/>
              <a:t>asociuje s </a:t>
            </a:r>
            <a:r>
              <a:rPr lang="cs-CZ" dirty="0"/>
              <a:t>jiným podnětem na základě opakovaného spojování obou podnětů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63008"/>
            <a:ext cx="2823040" cy="2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1" t="32711" r="31060" b="27845"/>
          <a:stretch/>
        </p:blipFill>
        <p:spPr bwMode="auto">
          <a:xfrm>
            <a:off x="5076056" y="4066399"/>
            <a:ext cx="3167744" cy="178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13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Schéma KP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5646" r="60485" b="24060"/>
          <a:stretch/>
        </p:blipFill>
        <p:spPr bwMode="auto">
          <a:xfrm>
            <a:off x="0" y="116632"/>
            <a:ext cx="3350240" cy="67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57243" r="61229" b="22313"/>
          <a:stretch/>
        </p:blipFill>
        <p:spPr bwMode="auto">
          <a:xfrm>
            <a:off x="4003306" y="2564904"/>
            <a:ext cx="4341013" cy="233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47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zákony KP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Osvojování</a:t>
            </a:r>
          </a:p>
          <a:p>
            <a:pPr lvl="1"/>
            <a:r>
              <a:rPr lang="cs-CZ" dirty="0" smtClean="0"/>
              <a:t>zřídka </a:t>
            </a:r>
            <a:r>
              <a:rPr lang="cs-CZ" dirty="0"/>
              <a:t>vznikne </a:t>
            </a:r>
            <a:r>
              <a:rPr lang="cs-CZ" dirty="0" smtClean="0"/>
              <a:t>vztah </a:t>
            </a:r>
            <a:r>
              <a:rPr lang="cs-CZ" dirty="0"/>
              <a:t>mezi PP a NP </a:t>
            </a:r>
            <a:r>
              <a:rPr lang="cs-CZ" dirty="0" smtClean="0"/>
              <a:t>po jednom </a:t>
            </a:r>
            <a:r>
              <a:rPr lang="cs-CZ" dirty="0"/>
              <a:t>jejich propojení, obvykle je pro počáteční učení – neboli zpevňování </a:t>
            </a:r>
            <a:r>
              <a:rPr lang="cs-CZ" dirty="0" smtClean="0"/>
              <a:t>PR, potřeba </a:t>
            </a:r>
            <a:r>
              <a:rPr lang="cs-CZ" dirty="0"/>
              <a:t>řada opakování, PR prudce narůstá během několika propojení</a:t>
            </a:r>
            <a:endParaRPr lang="cs-CZ" dirty="0" smtClean="0"/>
          </a:p>
          <a:p>
            <a:r>
              <a:rPr lang="cs-CZ" dirty="0" smtClean="0"/>
              <a:t>Vyhasínání</a:t>
            </a:r>
          </a:p>
          <a:p>
            <a:pPr lvl="1"/>
            <a:r>
              <a:rPr lang="cs-CZ" dirty="0" smtClean="0"/>
              <a:t>Spontánní obnovení</a:t>
            </a:r>
          </a:p>
          <a:p>
            <a:r>
              <a:rPr lang="cs-CZ" dirty="0" smtClean="0"/>
              <a:t>Generalizace</a:t>
            </a:r>
          </a:p>
          <a:p>
            <a:r>
              <a:rPr lang="cs-CZ" dirty="0" smtClean="0"/>
              <a:t>Rozlišování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0297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337</TotalTime>
  <Words>847</Words>
  <Application>Microsoft Office PowerPoint</Application>
  <PresentationFormat>Předvádění na obrazovce (4:3)</PresentationFormat>
  <Paragraphs>207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Urbanistický</vt:lpstr>
      <vt:lpstr>Učení</vt:lpstr>
      <vt:lpstr>Učení</vt:lpstr>
      <vt:lpstr>Učení</vt:lpstr>
      <vt:lpstr>Druhy učení</vt:lpstr>
      <vt:lpstr>Další dělení</vt:lpstr>
      <vt:lpstr>Neasociativní učení</vt:lpstr>
      <vt:lpstr>Klasické podmiňování (KP)</vt:lpstr>
      <vt:lpstr>Schéma KP</vt:lpstr>
      <vt:lpstr>Základní zákony KP</vt:lpstr>
      <vt:lpstr>Osvojení a vyhasnutí</vt:lpstr>
      <vt:lpstr>Zajímavosti</vt:lpstr>
      <vt:lpstr>Prezentace aplikace PowerPoint</vt:lpstr>
      <vt:lpstr>Instrumentální podmiňování</vt:lpstr>
      <vt:lpstr>Skinnerovy experimenty</vt:lpstr>
      <vt:lpstr>IP</vt:lpstr>
      <vt:lpstr>Schémata posilování</vt:lpstr>
      <vt:lpstr>Rozlište: Variabilní interval, Fixní interval, Fixní poměr, Variabilní poměr </vt:lpstr>
      <vt:lpstr>Pro zasmání…</vt:lpstr>
      <vt:lpstr>Kognitivní faktory</vt:lpstr>
      <vt:lpstr>Učení a poznávání</vt:lpstr>
      <vt:lpstr>Shrnutí</vt:lpstr>
      <vt:lpstr>Observační učení</vt:lpstr>
      <vt:lpstr>Observační učení</vt:lpstr>
      <vt:lpstr>Senzomotorické učení</vt:lpstr>
      <vt:lpstr>Senzomotorické učení</vt:lpstr>
      <vt:lpstr>Senzomotorické učení</vt:lpstr>
      <vt:lpstr>Učení pojmům</vt:lpstr>
      <vt:lpstr>Prototyp?</vt:lpstr>
      <vt:lpstr>Hiearchie pojmů</vt:lpstr>
      <vt:lpstr>Učení pojmům</vt:lpstr>
      <vt:lpstr>Učení řešením problémů</vt:lpstr>
      <vt:lpstr>Instrumentální konceptualismus</vt:lpstr>
      <vt:lpstr>Faktory ovlivňující proces učení na straně žáka</vt:lpstr>
      <vt:lpstr>Proces učení u dětí</vt:lpstr>
      <vt:lpstr>Doporučená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Učení</dc:title>
  <dc:creator>uzivatel</dc:creator>
  <cp:lastModifiedBy>High Radka</cp:lastModifiedBy>
  <cp:revision>24</cp:revision>
  <dcterms:created xsi:type="dcterms:W3CDTF">2016-10-02T14:46:15Z</dcterms:created>
  <dcterms:modified xsi:type="dcterms:W3CDTF">2016-10-11T10:43:19Z</dcterms:modified>
</cp:coreProperties>
</file>