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55C52-2516-40DD-9748-CB61139BF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03237A-8FDA-4DB5-A30F-706431A00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F2D75-2F63-4EF9-9373-DE5818E78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B5D909-68DC-4823-AD6C-D5DA90CDC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DF5510-F61B-42E5-AB47-4B70F6DD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37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43913-7F74-4712-A051-BF7F06269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1864A5-658D-474C-A653-A87904B29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0DF065-B34F-43F9-801D-D4ABD1E5A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24288E-92D0-48C2-817B-E8F9D1CC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72971F-FE64-4BCA-AAC8-9E2B41D4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13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557B60-7851-4389-A897-89BB959D9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AA8031-0785-44AF-8E77-F26446D70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BBF92D-B549-4B14-A7D2-7A16A753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3F48F0-3739-4A0A-B224-8BBAB3F8A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688E5F-6A49-40B3-AD4F-72FAEB0B1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58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1718F-A8BE-47CF-87CB-F0C5BD16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660BEC-88C3-4CD4-83BD-D5928047D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DE32D9-BAD2-4E42-AFF6-B5E6236CD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82AA79-F606-4EB3-96AE-172CDF47D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839FB5-3374-4963-938F-7039DED25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94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DB052-8ACE-49B1-9AEB-E128E7A2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D644E9F-05F7-4668-836D-C3C7D0D70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B30916-44C3-4977-83D7-F62FC6376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805470-4FDE-4A37-9C31-AB69F7547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BC8E10-2AD8-4315-B6AE-36D927D1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5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9E6CA-9A9F-4A4D-B14D-013D242D2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BEE611-3FA6-4590-843A-0B778D51C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7974CDD-0CC9-43D8-9D3A-9797558DB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9F2CA7-DBD2-42DE-8FE8-7D8B0C732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87B0FF-17CA-4A74-9F9C-57516C23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2597D6-4E8B-478C-BB86-F33C0F6A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8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FFC37-A216-436C-813E-DF0867A98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3D674FA-7451-4F1C-B245-4C1E664FB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FAD18A2-09D7-4CBD-9DE5-B0FF1C34F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4FF1565-0B3E-4164-80AC-B1921CC62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C1B13EC-9FA1-4866-B842-965845342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E8FC4A7-5CDE-48B7-986F-1712924D5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A4944E3-F6A4-4198-AA4C-5285760B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94190C8-EE1B-48CF-807D-E202D6BD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27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1182C-26A1-477E-9884-64F97119E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21A12E-1218-4E4C-A959-B45814B61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6753FD-6B19-4F74-9D46-05E24270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F4E7E8-19BF-499C-A21D-FBD909033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44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1CE395C-BC67-47E3-9F39-D47C0DD50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5989C0-8F18-478E-8422-DDBE0C1E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BE9ED3-A050-42CF-88A7-79EE2151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02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7B3C0-1411-46A6-A2E4-486616243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D92FB-ECD0-460A-ADDA-4727527C2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88C3091-07D2-4B96-A946-2A7A3E3A8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915C7C-23E0-45BB-9F3C-2055BAA6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0CE371-D311-481D-B332-8A2AE1C1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9EF0B5-FD21-48C4-956B-79719F44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51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422D4-8DB7-464C-A520-BF3136F51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088DAF-2AA6-45F4-991D-979D738C6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9C506E4-DB10-45FC-8B3A-A4E00B69C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1E45F7-2C46-4273-A9A5-74E10B87D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96FD88-483F-4588-99DA-E4003781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12C6F9-FA40-484D-BBE8-10E8CB2F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5B2930D-C86D-4C80-B00F-89AEBB9DF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6AC2B9-6476-45CB-9551-28490C06E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391920-DC9D-43DD-93A6-A55347533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10E3-5B99-42C7-8A87-EA505C6C6FF8}" type="datetimeFigureOut">
              <a:rPr lang="cs-CZ" smtClean="0"/>
              <a:t>20.02.2019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85529F-C8CE-43C4-8FDC-ECF91A000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093151-C551-4889-A321-7E7ED6174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2B53-A879-497B-BE3B-D7C65E4F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12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2D178-6BF7-4CEF-AEDA-236E5089F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120" y="685800"/>
            <a:ext cx="10911840" cy="3048000"/>
          </a:xfrm>
        </p:spPr>
        <p:txBody>
          <a:bodyPr>
            <a:noAutofit/>
          </a:bodyPr>
          <a:lstStyle/>
          <a:p>
            <a:r>
              <a:rPr lang="cs-CZ" sz="4400" b="1" dirty="0"/>
              <a:t>Učebnice pro ZŠ a gymnázia a další výukové materiály a informační zdroje pro výuku botaniky, pomůcky a práce s pomůckami ve výuce botaniky</a:t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332584-1DEE-49DA-842B-295362378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9560"/>
            <a:ext cx="9144000" cy="1158240"/>
          </a:xfrm>
        </p:spPr>
        <p:txBody>
          <a:bodyPr/>
          <a:lstStyle/>
          <a:p>
            <a:r>
              <a:rPr lang="cs-CZ" dirty="0"/>
              <a:t>RNDr. Jana </a:t>
            </a:r>
            <a:r>
              <a:rPr lang="cs-CZ" dirty="0" err="1"/>
              <a:t>Skýbová</a:t>
            </a:r>
            <a:r>
              <a:rPr lang="cs-CZ" dirty="0"/>
              <a:t>, </a:t>
            </a:r>
            <a:r>
              <a:rPr lang="cs-CZ" err="1"/>
              <a:t>Ph</a:t>
            </a:r>
            <a:r>
              <a:rPr lang="cs-CZ"/>
              <a:t>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74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6F30954-2048-436A-AD6A-EF0272607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563880"/>
            <a:ext cx="11170919" cy="595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81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724BB7E-AE2E-49F5-8481-83A367A118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999" y="1021080"/>
            <a:ext cx="10637521" cy="489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93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52738B7-43E4-4117-AE8A-BBDC3F41A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365761"/>
            <a:ext cx="11399519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919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64A879B-CE98-4147-A850-59F714408C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365760"/>
            <a:ext cx="11399519" cy="620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4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7CA037C-CE43-4098-AAAE-D69468AABC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1" y="457200"/>
            <a:ext cx="11460480" cy="612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902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6E9626E-823F-47B6-A094-370B6BD07D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320" y="762000"/>
            <a:ext cx="10576561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324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149572E1-73DA-4169-9ED7-BCD06EB12A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4080" y="106680"/>
            <a:ext cx="7787640" cy="659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07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5847212-EEA7-4CEE-9903-6586B367C4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426720"/>
            <a:ext cx="116586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78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A001C-C9B2-4569-A7BC-F8B6311B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487679"/>
          </a:xfrm>
        </p:spPr>
        <p:txBody>
          <a:bodyPr>
            <a:noAutofit/>
          </a:bodyPr>
          <a:lstStyle/>
          <a:p>
            <a:r>
              <a:rPr lang="cs-CZ" b="1" dirty="0"/>
              <a:t>Co vyžaduje výuka botaniky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2FD568-1E5F-46A8-9B1C-C8AA5D80E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066800"/>
            <a:ext cx="11079480" cy="556260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Názornost a aktivní </a:t>
            </a:r>
            <a:r>
              <a:rPr lang="cs-CZ" dirty="0"/>
              <a:t>zapojení žáků </a:t>
            </a:r>
          </a:p>
          <a:p>
            <a:r>
              <a:rPr lang="cs-CZ" dirty="0"/>
              <a:t>Využívání </a:t>
            </a:r>
            <a:r>
              <a:rPr lang="cs-CZ" b="1" dirty="0"/>
              <a:t>přírodnin</a:t>
            </a:r>
            <a:r>
              <a:rPr lang="cs-CZ" dirty="0"/>
              <a:t> (živé rostliny) a </a:t>
            </a:r>
            <a:r>
              <a:rPr lang="cs-CZ" b="1" dirty="0"/>
              <a:t>preparátů</a:t>
            </a:r>
            <a:r>
              <a:rPr lang="cs-CZ" dirty="0"/>
              <a:t> (řezy rostlinným tělem)</a:t>
            </a:r>
          </a:p>
          <a:p>
            <a:r>
              <a:rPr lang="cs-CZ" b="1" dirty="0"/>
              <a:t>Herbářové položky</a:t>
            </a:r>
            <a:r>
              <a:rPr lang="cs-CZ" dirty="0"/>
              <a:t>, </a:t>
            </a:r>
            <a:r>
              <a:rPr lang="cs-CZ" b="1" dirty="0"/>
              <a:t>multiplikáty</a:t>
            </a:r>
            <a:r>
              <a:rPr lang="cs-CZ" dirty="0"/>
              <a:t>, </a:t>
            </a:r>
            <a:r>
              <a:rPr lang="cs-CZ" b="1" dirty="0"/>
              <a:t>modely rostlin </a:t>
            </a:r>
            <a:r>
              <a:rPr lang="cs-CZ" dirty="0"/>
              <a:t>(stavba květu)</a:t>
            </a:r>
          </a:p>
          <a:p>
            <a:r>
              <a:rPr lang="cs-CZ" b="1" dirty="0"/>
              <a:t>Nástěnné obrazy</a:t>
            </a:r>
            <a:r>
              <a:rPr lang="cs-CZ" dirty="0"/>
              <a:t>, </a:t>
            </a:r>
            <a:r>
              <a:rPr lang="cs-CZ" b="1" dirty="0"/>
              <a:t>fotografie</a:t>
            </a:r>
            <a:r>
              <a:rPr lang="cs-CZ" dirty="0"/>
              <a:t> rostlin, </a:t>
            </a:r>
            <a:r>
              <a:rPr lang="cs-CZ" b="1" dirty="0"/>
              <a:t>náčrty</a:t>
            </a:r>
            <a:r>
              <a:rPr lang="cs-CZ" dirty="0"/>
              <a:t> na tabuli, školní nástěnky</a:t>
            </a:r>
          </a:p>
          <a:p>
            <a:r>
              <a:rPr lang="cs-CZ" b="1" dirty="0"/>
              <a:t>Využívání filmů </a:t>
            </a:r>
            <a:r>
              <a:rPr lang="cs-CZ" dirty="0"/>
              <a:t>(průběh fotosyntézy, řasy vznik a vývoj rostlin na Zemi)</a:t>
            </a:r>
          </a:p>
          <a:p>
            <a:r>
              <a:rPr lang="cs-CZ" b="1" dirty="0"/>
              <a:t>Multimediální výukové programy</a:t>
            </a:r>
            <a:r>
              <a:rPr lang="cs-CZ" dirty="0"/>
              <a:t>, </a:t>
            </a:r>
            <a:r>
              <a:rPr lang="cs-CZ" b="1" dirty="0"/>
              <a:t>interaktivní učebnice </a:t>
            </a:r>
            <a:r>
              <a:rPr lang="cs-CZ" dirty="0"/>
              <a:t>(Fraus, Nová škola)</a:t>
            </a:r>
          </a:p>
          <a:p>
            <a:r>
              <a:rPr lang="cs-CZ" b="1" dirty="0" err="1"/>
              <a:t>Power</a:t>
            </a:r>
            <a:r>
              <a:rPr lang="cs-CZ" b="1" dirty="0"/>
              <a:t> pointové prezentace </a:t>
            </a:r>
            <a:r>
              <a:rPr lang="cs-CZ" dirty="0"/>
              <a:t>(výhody i stinné stránky – mění se studijní styl žáků)</a:t>
            </a:r>
          </a:p>
          <a:p>
            <a:r>
              <a:rPr lang="cs-CZ" b="1" dirty="0"/>
              <a:t>Literární pomůcky </a:t>
            </a:r>
            <a:r>
              <a:rPr lang="cs-CZ" dirty="0"/>
              <a:t>– učebnice, pracovní sešity, atlasy rostlin,  určovací klíče, vědecká a populárně vědecká literatura </a:t>
            </a:r>
          </a:p>
          <a:p>
            <a:r>
              <a:rPr lang="cs-CZ" b="1" dirty="0"/>
              <a:t>Využití přístrojové techniky </a:t>
            </a:r>
            <a:r>
              <a:rPr lang="cs-CZ" dirty="0"/>
              <a:t>(lupa, mikroskop, binokulární lupa), nástrojů (preparační sady pro laboratorní práce) a chemikálií (</a:t>
            </a:r>
            <a:r>
              <a:rPr lang="cs-CZ" dirty="0" err="1"/>
              <a:t>Lugolův</a:t>
            </a:r>
            <a:r>
              <a:rPr lang="cs-CZ" dirty="0"/>
              <a:t> roztok pro důkaz škrobu v rostlinách) pro laboratorní cvičení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16D1A-AC8F-44E6-8004-E57227A3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362"/>
            <a:ext cx="10515600" cy="43209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Učebnice pro výuku botaniky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F48DCB-1A28-444D-93A9-968CD8AD8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883920"/>
            <a:ext cx="11551920" cy="58396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u="sng" dirty="0"/>
              <a:t>ZŠ - Přírodopis - botanika</a:t>
            </a:r>
            <a:r>
              <a:rPr lang="cs-CZ" sz="2400" dirty="0"/>
              <a:t>– několik učebnicových řad (systematický přírodopis x ekologický přírodopis), </a:t>
            </a:r>
          </a:p>
          <a:p>
            <a:pPr marL="0" indent="0">
              <a:buNone/>
            </a:pPr>
            <a:r>
              <a:rPr lang="cs-CZ" sz="2400" u="sng" dirty="0"/>
              <a:t>SŠ - Biologie rostlin</a:t>
            </a:r>
            <a:r>
              <a:rPr lang="cs-CZ" sz="2400" dirty="0"/>
              <a:t>– menší nabídka, vždy systematicky pojaté</a:t>
            </a:r>
          </a:p>
          <a:p>
            <a:pPr marL="0" indent="0">
              <a:buNone/>
            </a:pPr>
            <a:r>
              <a:rPr lang="cs-CZ" sz="2400" u="sng" dirty="0"/>
              <a:t>Učebnice v elektronické podobě</a:t>
            </a:r>
          </a:p>
          <a:p>
            <a:pPr marL="0" indent="0">
              <a:buNone/>
            </a:pPr>
            <a:r>
              <a:rPr lang="cs-CZ" sz="2400" u="sng" dirty="0"/>
              <a:t>Parametry k posouzení při výběru učebnice:</a:t>
            </a:r>
          </a:p>
          <a:p>
            <a:r>
              <a:rPr lang="cs-CZ" sz="2400" dirty="0"/>
              <a:t>Základní kvalita textu</a:t>
            </a:r>
          </a:p>
          <a:p>
            <a:r>
              <a:rPr lang="cs-CZ" sz="2400" dirty="0"/>
              <a:t>Odbornost</a:t>
            </a:r>
          </a:p>
          <a:p>
            <a:r>
              <a:rPr lang="cs-CZ" sz="2400" dirty="0"/>
              <a:t>Obrázky, tabulky a grafy</a:t>
            </a:r>
          </a:p>
          <a:p>
            <a:r>
              <a:rPr lang="cs-CZ" sz="2400" dirty="0"/>
              <a:t>Písmo a grafická úprava</a:t>
            </a:r>
          </a:p>
          <a:p>
            <a:r>
              <a:rPr lang="cs-CZ" sz="2400" dirty="0"/>
              <a:t>Mezipředmětové vztahy a zajímavosti</a:t>
            </a:r>
          </a:p>
          <a:p>
            <a:r>
              <a:rPr lang="cs-CZ" sz="2400" dirty="0"/>
              <a:t>Shrnutí na konci kapitol</a:t>
            </a:r>
          </a:p>
          <a:p>
            <a:r>
              <a:rPr lang="cs-CZ" sz="2400" dirty="0"/>
              <a:t>Kontrolní otázky a úkoly</a:t>
            </a:r>
          </a:p>
          <a:p>
            <a:r>
              <a:rPr lang="cs-CZ" sz="2400" dirty="0"/>
              <a:t>Návody k laboratorním pracím</a:t>
            </a:r>
          </a:p>
          <a:p>
            <a:r>
              <a:rPr lang="cs-CZ" sz="2400" dirty="0"/>
              <a:t>Pracovní sešit</a:t>
            </a:r>
          </a:p>
          <a:p>
            <a:r>
              <a:rPr lang="cs-CZ" sz="2400" dirty="0"/>
              <a:t>Metodická příručka</a:t>
            </a:r>
          </a:p>
          <a:p>
            <a:r>
              <a:rPr lang="cs-CZ" sz="2400" dirty="0"/>
              <a:t>Návaznost na další učebnice</a:t>
            </a:r>
          </a:p>
          <a:p>
            <a:endParaRPr lang="cs-CZ" dirty="0"/>
          </a:p>
          <a:p>
            <a:endParaRPr lang="cs-CZ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2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4320" y="134472"/>
            <a:ext cx="11399520" cy="871368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Metodické postupy a doporučení pro tvorbu pracovních listů a sešitů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4320" y="1005840"/>
            <a:ext cx="11702527" cy="5717688"/>
          </a:xfr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listy a sešity vytváříme vždy s ohledem na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obsahovou správnost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vyváženost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optimální obtížnost textu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Zohledňujeme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návaznost k obsahu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stávající používané učebnici, případně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didaktickou vybavenost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učebnice.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obsahově správný a vyvážený text považujeme takový, který zahrnuje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vzdělávání vymezený patřičným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kurikulárním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dokumentem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Obtížnost textu by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měla odpovídat specifickým nárokům a možnostem pro práci s textem žáků s ohledem na věkovou kategorii.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Návaznost na obsah učebnice a RVP ZV je též důležitým faktorem, pro dobré využití pracovních sešitů ve výuce.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Prvky učiva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budou v pracovních sešitech obsaženy, by měly být pečlivě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didakticky zpracovány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Měly by být vhodně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zakomponovány v textu úloh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vzájemnou logickou návazností, zpracovány s ohledem na jednotlivé fáze výuky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korespondovat s učivem učebnic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zpracovány s ohledem na didaktické zásady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538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3412" y="161365"/>
            <a:ext cx="10950388" cy="564777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Typy úloh v pracovních sešitech přírodopisu - botaniky</a:t>
            </a:r>
            <a:b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918" y="1097280"/>
            <a:ext cx="11143129" cy="557246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Úlohy v pracovních sešitech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vhodné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vázat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učivo prezentované v korespondujících učebnicích.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pracovních sešitů můžeme zařazovat podobné typy úloh, jako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typy úloh, které jsou využitelné v didaktickém testu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o: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otevřené široké úlohy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otevřené úlohy se stručnou odpovědí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dichotomické úlohy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úlohy s výběrem odpovědí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(úlohy typu „jedna správná odpověď“, úlohy typu „jedna nejpřesnější odpověď“, úlohy typu „jedna nesprávná odpověď“),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úlohy s vícenásobnou odpovědí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situační úlohy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přiřazovací úlohy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uspořádací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úlohy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Nejfrekventovanější typy úloh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včetně příkladů z navržených pracovních sešitů přírodopisu – následující přehled: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72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6908716-2FED-4BA6-9FD0-34FFB1DDFF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" y="182880"/>
            <a:ext cx="10698479" cy="614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5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2763272-632D-428E-9903-8F09137A0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960" y="457200"/>
            <a:ext cx="11323320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4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1B280FA-57C2-484A-9C10-4DA2E0BB77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320040"/>
            <a:ext cx="11140439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444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D13B039-3B3B-42F7-8014-F2EF9B971C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701040"/>
            <a:ext cx="11506200" cy="50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0744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265</Words>
  <Application>Microsoft Office PowerPoint</Application>
  <PresentationFormat>Širokoúhlá obrazovka</PresentationFormat>
  <Paragraphs>46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Učebnice pro ZŠ a gymnázia a další výukové materiály a informační zdroje pro výuku botaniky, pomůcky a práce s pomůckami ve výuce botaniky </vt:lpstr>
      <vt:lpstr>Co vyžaduje výuka botaniky</vt:lpstr>
      <vt:lpstr>Učebnice pro výuku botaniky</vt:lpstr>
      <vt:lpstr>Metodické postupy a doporučení pro tvorbu pracovních listů a sešitů</vt:lpstr>
      <vt:lpstr> Typy úloh v pracovních sešitech přírodopisu - botaniky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Učebnice pro ZŠ a gymnázia a další výukové materiály a informační zdroje pro výuku botaniky, pomůcky a práce s pomůckami ve výuce botaniky </dc:title>
  <dc:creator>Roman Skyba</dc:creator>
  <cp:lastModifiedBy>Roman Skyba</cp:lastModifiedBy>
  <cp:revision>18</cp:revision>
  <dcterms:created xsi:type="dcterms:W3CDTF">2019-01-20T18:29:40Z</dcterms:created>
  <dcterms:modified xsi:type="dcterms:W3CDTF">2019-02-20T19:57:54Z</dcterms:modified>
</cp:coreProperties>
</file>