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0B02-B6CF-4314-96AA-4246E7BEA224}" type="datetimeFigureOut">
              <a:rPr lang="cs-CZ" smtClean="0"/>
              <a:pPr/>
              <a:t>10. 6. 2017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34C9D-F626-4D57-80B8-DB25D4F329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0B02-B6CF-4314-96AA-4246E7BEA224}" type="datetimeFigureOut">
              <a:rPr lang="cs-CZ" smtClean="0"/>
              <a:pPr/>
              <a:t>10. 6. 2017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34C9D-F626-4D57-80B8-DB25D4F329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0B02-B6CF-4314-96AA-4246E7BEA224}" type="datetimeFigureOut">
              <a:rPr lang="cs-CZ" smtClean="0"/>
              <a:pPr/>
              <a:t>10. 6. 2017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34C9D-F626-4D57-80B8-DB25D4F329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0B02-B6CF-4314-96AA-4246E7BEA224}" type="datetimeFigureOut">
              <a:rPr lang="cs-CZ" smtClean="0"/>
              <a:pPr/>
              <a:t>10. 6. 2017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34C9D-F626-4D57-80B8-DB25D4F329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0B02-B6CF-4314-96AA-4246E7BEA224}" type="datetimeFigureOut">
              <a:rPr lang="cs-CZ" smtClean="0"/>
              <a:pPr/>
              <a:t>10. 6. 2017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34C9D-F626-4D57-80B8-DB25D4F329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0B02-B6CF-4314-96AA-4246E7BEA224}" type="datetimeFigureOut">
              <a:rPr lang="cs-CZ" smtClean="0"/>
              <a:pPr/>
              <a:t>10. 6. 2017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34C9D-F626-4D57-80B8-DB25D4F329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0B02-B6CF-4314-96AA-4246E7BEA224}" type="datetimeFigureOut">
              <a:rPr lang="cs-CZ" smtClean="0"/>
              <a:pPr/>
              <a:t>10. 6. 2017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34C9D-F626-4D57-80B8-DB25D4F329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0B02-B6CF-4314-96AA-4246E7BEA224}" type="datetimeFigureOut">
              <a:rPr lang="cs-CZ" smtClean="0"/>
              <a:pPr/>
              <a:t>10. 6. 2017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34C9D-F626-4D57-80B8-DB25D4F329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0B02-B6CF-4314-96AA-4246E7BEA224}" type="datetimeFigureOut">
              <a:rPr lang="cs-CZ" smtClean="0"/>
              <a:pPr/>
              <a:t>10. 6. 2017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34C9D-F626-4D57-80B8-DB25D4F329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0B02-B6CF-4314-96AA-4246E7BEA224}" type="datetimeFigureOut">
              <a:rPr lang="cs-CZ" smtClean="0"/>
              <a:pPr/>
              <a:t>10. 6. 2017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34C9D-F626-4D57-80B8-DB25D4F329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0B02-B6CF-4314-96AA-4246E7BEA224}" type="datetimeFigureOut">
              <a:rPr lang="cs-CZ" smtClean="0"/>
              <a:pPr/>
              <a:t>10. 6. 2017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34C9D-F626-4D57-80B8-DB25D4F329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30B02-B6CF-4314-96AA-4246E7BEA224}" type="datetimeFigureOut">
              <a:rPr lang="cs-CZ" smtClean="0"/>
              <a:pPr/>
              <a:t>10. 6. 2017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34C9D-F626-4D57-80B8-DB25D4F3298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43808" y="2564904"/>
            <a:ext cx="2232248" cy="64807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95936" y="3886200"/>
            <a:ext cx="1152128" cy="838944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5" name="Obrázek 4" descr="716-maturita-cesky-jazyk-prehled-stredoskolskeho-uciva-b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0"/>
            <a:ext cx="474273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 rot="10800000"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908720"/>
            <a:ext cx="4038600" cy="5616624"/>
          </a:xfrm>
        </p:spPr>
        <p:txBody>
          <a:bodyPr>
            <a:noAutofit/>
          </a:bodyPr>
          <a:lstStyle/>
          <a:p>
            <a:pPr>
              <a:buNone/>
            </a:pPr>
            <a:endParaRPr lang="cs-CZ" sz="1200" b="0" i="0" dirty="0"/>
          </a:p>
          <a:p>
            <a:r>
              <a:rPr lang="cs-CZ" sz="1200" b="1" dirty="0"/>
              <a:t>OBECNÉ POZNATKY O JAZYCE</a:t>
            </a:r>
            <a:endParaRPr lang="cs-CZ" sz="1200" b="1" i="0" dirty="0"/>
          </a:p>
          <a:p>
            <a:r>
              <a:rPr lang="cs-CZ" sz="1200" b="0" i="0" dirty="0"/>
              <a:t>1. Jazyk, řeč, komunikace </a:t>
            </a:r>
          </a:p>
          <a:p>
            <a:r>
              <a:rPr lang="cs-CZ" sz="1200" b="0" i="0" dirty="0"/>
              <a:t>2. Vývoj českého jazyka a jeho útvary </a:t>
            </a:r>
          </a:p>
          <a:p>
            <a:r>
              <a:rPr lang="cs-CZ" sz="1200" b="0" i="0" dirty="0"/>
              <a:t>3. Spisovný jazyk </a:t>
            </a:r>
            <a:br>
              <a:rPr lang="cs-CZ" sz="1200" b="0" i="0" dirty="0"/>
            </a:br>
            <a:endParaRPr lang="cs-CZ" sz="1200" b="0" i="0" dirty="0"/>
          </a:p>
          <a:p>
            <a:r>
              <a:rPr lang="cs-CZ" sz="1200" b="1" i="0" dirty="0"/>
              <a:t>NAUKA O ZVUKOVÉ STRÁNCE JAZYKA </a:t>
            </a:r>
          </a:p>
          <a:p>
            <a:endParaRPr lang="cs-CZ" sz="1200" b="1" dirty="0"/>
          </a:p>
          <a:p>
            <a:r>
              <a:rPr lang="cs-CZ" sz="1200" b="0" i="0" dirty="0"/>
              <a:t>4. Zvuková stránka jazyka </a:t>
            </a:r>
            <a:br>
              <a:rPr lang="cs-CZ" sz="1200" b="0" i="0" dirty="0"/>
            </a:br>
            <a:endParaRPr lang="cs-CZ" sz="1200" b="0" i="0" dirty="0"/>
          </a:p>
          <a:p>
            <a:r>
              <a:rPr lang="cs-CZ" sz="1200" b="1" i="0" dirty="0"/>
              <a:t>NAUKA O GRAFICKÉ STRÁNCE JAZYKA </a:t>
            </a:r>
          </a:p>
          <a:p>
            <a:endParaRPr lang="cs-CZ" sz="1200" b="1" i="0" dirty="0"/>
          </a:p>
          <a:p>
            <a:r>
              <a:rPr lang="cs-CZ" sz="1200" b="0" i="0" dirty="0"/>
              <a:t>5. Grafická stránka jazyka </a:t>
            </a:r>
            <a:br>
              <a:rPr lang="cs-CZ" sz="1200" b="0" i="0" dirty="0"/>
            </a:br>
            <a:endParaRPr lang="cs-CZ" sz="1200" b="0" i="0" dirty="0"/>
          </a:p>
          <a:p>
            <a:r>
              <a:rPr lang="cs-CZ" sz="1200" b="1" i="0" dirty="0"/>
              <a:t>LEXIKOLOGIE</a:t>
            </a:r>
          </a:p>
          <a:p>
            <a:endParaRPr lang="cs-CZ" sz="1200" b="1" i="0" dirty="0"/>
          </a:p>
          <a:p>
            <a:r>
              <a:rPr lang="cs-CZ" sz="1200" b="1" i="0" dirty="0"/>
              <a:t> </a:t>
            </a:r>
            <a:r>
              <a:rPr lang="cs-CZ" sz="1200" b="0" i="0" dirty="0"/>
              <a:t>6. Základní pojmy lexikologie </a:t>
            </a:r>
          </a:p>
          <a:p>
            <a:r>
              <a:rPr lang="cs-CZ" sz="1200" b="0" i="0" dirty="0"/>
              <a:t>7. Slovo jako jednotka slovní zásoby </a:t>
            </a:r>
          </a:p>
          <a:p>
            <a:r>
              <a:rPr lang="cs-CZ" sz="1200" b="0" i="0" dirty="0"/>
              <a:t>8. Slovní druhy a kritéria jejich třídění </a:t>
            </a:r>
            <a:br>
              <a:rPr lang="cs-CZ" sz="1200" b="0" i="0" dirty="0"/>
            </a:br>
            <a:endParaRPr lang="cs-CZ" sz="1200" b="0" i="0" dirty="0"/>
          </a:p>
          <a:p>
            <a:r>
              <a:rPr lang="cs-CZ" sz="1200" b="1" i="0" dirty="0"/>
              <a:t>SLOVOTVORBA </a:t>
            </a:r>
          </a:p>
          <a:p>
            <a:endParaRPr lang="cs-CZ" sz="1200" b="1" i="0" dirty="0"/>
          </a:p>
          <a:p>
            <a:r>
              <a:rPr lang="cs-CZ" sz="1200" b="0" i="0" dirty="0"/>
              <a:t>9. Tvoření slov v českém jazyce </a:t>
            </a:r>
          </a:p>
          <a:p>
            <a:r>
              <a:rPr lang="cs-CZ" sz="1200" b="0" i="0" dirty="0"/>
              <a:t>10. Slovotvorná a morfémová stavba slova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648200" y="764704"/>
            <a:ext cx="4038600" cy="6093296"/>
          </a:xfrm>
        </p:spPr>
        <p:txBody>
          <a:bodyPr>
            <a:noAutofit/>
          </a:bodyPr>
          <a:lstStyle/>
          <a:p>
            <a:pPr>
              <a:buNone/>
            </a:pPr>
            <a:endParaRPr lang="cs-CZ" sz="1200" b="0" i="0" dirty="0"/>
          </a:p>
          <a:p>
            <a:r>
              <a:rPr lang="cs-CZ" sz="1200" b="1" i="0" dirty="0"/>
              <a:t>TVAROSLOVÍ</a:t>
            </a:r>
          </a:p>
          <a:p>
            <a:r>
              <a:rPr lang="cs-CZ" sz="1200" b="1" i="0" dirty="0"/>
              <a:t> </a:t>
            </a:r>
            <a:r>
              <a:rPr lang="cs-CZ" sz="1200" b="0" i="0" dirty="0"/>
              <a:t>11. Podstatná jména </a:t>
            </a:r>
          </a:p>
          <a:p>
            <a:r>
              <a:rPr lang="cs-CZ" sz="1200" b="0" i="0" dirty="0"/>
              <a:t>12. Přídavná jména </a:t>
            </a:r>
          </a:p>
          <a:p>
            <a:r>
              <a:rPr lang="cs-CZ" sz="1200" b="0" i="0" dirty="0"/>
              <a:t>13. Zájmena </a:t>
            </a:r>
          </a:p>
          <a:p>
            <a:r>
              <a:rPr lang="cs-CZ" sz="1200" b="0" i="0" dirty="0"/>
              <a:t>14. Číslovky </a:t>
            </a:r>
          </a:p>
          <a:p>
            <a:r>
              <a:rPr lang="cs-CZ" sz="1200" dirty="0"/>
              <a:t>15. Slovesa</a:t>
            </a:r>
          </a:p>
          <a:p>
            <a:r>
              <a:rPr lang="cs-CZ" sz="1200" b="0" i="0" dirty="0"/>
              <a:t>16. Neohebné slovní druhy </a:t>
            </a:r>
            <a:br>
              <a:rPr lang="cs-CZ" sz="1200" b="0" i="0" dirty="0"/>
            </a:br>
            <a:endParaRPr lang="cs-CZ" sz="1200" b="0" i="0" dirty="0"/>
          </a:p>
          <a:p>
            <a:r>
              <a:rPr lang="cs-CZ" sz="1200" b="1" i="0" dirty="0"/>
              <a:t>SKLADBA </a:t>
            </a:r>
          </a:p>
          <a:p>
            <a:r>
              <a:rPr lang="cs-CZ" sz="1200" b="0" i="0" dirty="0"/>
              <a:t>17. Výpověď </a:t>
            </a:r>
          </a:p>
          <a:p>
            <a:r>
              <a:rPr lang="cs-CZ" sz="1200" b="0" i="0" dirty="0"/>
              <a:t>18. Věta </a:t>
            </a:r>
          </a:p>
          <a:p>
            <a:r>
              <a:rPr lang="cs-CZ" sz="1200" b="0" i="0" dirty="0"/>
              <a:t>19. Struktura věty jednoduché </a:t>
            </a:r>
          </a:p>
          <a:p>
            <a:r>
              <a:rPr lang="cs-CZ" sz="1200" b="0" i="0" dirty="0"/>
              <a:t>20. Větné členy </a:t>
            </a:r>
          </a:p>
          <a:p>
            <a:r>
              <a:rPr lang="cs-CZ" sz="1200" b="0" i="0" dirty="0"/>
              <a:t>21. Druhy větných členů </a:t>
            </a:r>
          </a:p>
          <a:p>
            <a:r>
              <a:rPr lang="cs-CZ" sz="1200" b="0" i="0" dirty="0"/>
              <a:t>22. Souvětí </a:t>
            </a:r>
            <a:br>
              <a:rPr lang="cs-CZ" sz="1200" b="0" i="0" dirty="0"/>
            </a:br>
            <a:endParaRPr lang="cs-CZ" sz="1200" b="0" i="0" dirty="0"/>
          </a:p>
          <a:p>
            <a:r>
              <a:rPr lang="cs-CZ" sz="1200" b="1" i="0" dirty="0"/>
              <a:t>NAUKA O TEXTU, ZÁKLADY TEXTOVÉ SYNTAXE </a:t>
            </a:r>
          </a:p>
          <a:p>
            <a:r>
              <a:rPr lang="cs-CZ" sz="1200" b="0" i="0" dirty="0"/>
              <a:t>23. Základy textové syntaxe </a:t>
            </a:r>
            <a:br>
              <a:rPr lang="cs-CZ" sz="1200" b="0" i="0" dirty="0"/>
            </a:br>
            <a:endParaRPr lang="cs-CZ" sz="1200" b="0" i="0" dirty="0"/>
          </a:p>
          <a:p>
            <a:r>
              <a:rPr lang="cs-CZ" sz="1200" b="1" i="0" dirty="0"/>
              <a:t>SLOH </a:t>
            </a:r>
          </a:p>
          <a:p>
            <a:r>
              <a:rPr lang="cs-CZ" sz="1200" b="0" i="0" dirty="0"/>
              <a:t>24. Jazykový styl </a:t>
            </a:r>
          </a:p>
          <a:p>
            <a:r>
              <a:rPr lang="cs-CZ" sz="1200" b="0" i="0" dirty="0"/>
              <a:t>25. Prostě sdělovací styl </a:t>
            </a:r>
          </a:p>
          <a:p>
            <a:r>
              <a:rPr lang="cs-CZ" sz="1200" b="0" i="0" dirty="0"/>
              <a:t>26. Publicistický styl </a:t>
            </a:r>
          </a:p>
          <a:p>
            <a:r>
              <a:rPr lang="cs-CZ" sz="1200" b="0" i="0" dirty="0"/>
              <a:t>27. Odborný styl </a:t>
            </a:r>
          </a:p>
          <a:p>
            <a:r>
              <a:rPr lang="cs-CZ" sz="1200" b="0" i="0" dirty="0"/>
              <a:t>28. Administrativní styl </a:t>
            </a:r>
          </a:p>
          <a:p>
            <a:r>
              <a:rPr lang="cs-CZ" sz="1200" b="0" i="0" dirty="0"/>
              <a:t>29. Umělecký styl </a:t>
            </a:r>
          </a:p>
          <a:p>
            <a:r>
              <a:rPr lang="cs-CZ" sz="1200" b="0" i="0" dirty="0"/>
              <a:t>30. Základy rétoriky </a:t>
            </a:r>
            <a:br>
              <a:rPr lang="cs-CZ" sz="1200" b="0" i="0" dirty="0"/>
            </a:br>
            <a:endParaRPr lang="cs-CZ" sz="1200" b="0" i="0" dirty="0"/>
          </a:p>
          <a:p>
            <a:endParaRPr lang="cs-CZ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4" descr="vnitrek_6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981" y="0"/>
            <a:ext cx="9139019" cy="6857999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5949280"/>
            <a:ext cx="139824" cy="176883"/>
          </a:xfrm>
        </p:spPr>
        <p:txBody>
          <a:bodyPr>
            <a:normAutofit fontScale="25000" lnSpcReduction="20000"/>
          </a:bodyPr>
          <a:lstStyle/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47</Words>
  <Application>Microsoft Office PowerPoint</Application>
  <PresentationFormat>Předvádění na obrazovce (4:3)</PresentationFormat>
  <Paragraphs>46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Motiv sady Office</vt:lpstr>
      <vt:lpstr>Prezentace aplikace PowerPoint</vt:lpstr>
      <vt:lpstr> OBSAH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Helca</dc:creator>
  <cp:lastModifiedBy>pivo</cp:lastModifiedBy>
  <cp:revision>5</cp:revision>
  <dcterms:created xsi:type="dcterms:W3CDTF">2017-03-21T09:28:44Z</dcterms:created>
  <dcterms:modified xsi:type="dcterms:W3CDTF">2017-06-10T15:43:24Z</dcterms:modified>
</cp:coreProperties>
</file>