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6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249A1F-3893-462E-B4E0-FBA0B8D6BE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5E5AC3D-A4A6-4B27-97F3-20026327D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689B7D-2DC9-4DA2-9EF2-3F047E1CF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F7A06E-BE4B-4202-848E-2B035C081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54A682-724D-42FD-AA5F-23C6C80B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77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46C444-737A-4760-91DB-F7E71FCD9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B5228B-2969-411B-8C4E-DD83F208A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EACDB3-B382-4708-B17B-E44E2BF1B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89310A-98F4-40C9-A847-0B98B228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F57ADB-4D21-4314-86A0-B1FBD0485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F73AF82-C880-451C-9AAC-3A3CA87BD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BEE2B86-2C56-4150-B87A-72F505BDB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2A77B0-EBA3-4540-B5E2-98B50134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32276A-5423-4E41-9D71-F89190319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DB6E1E-CEFA-4F79-9002-FB62F058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35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309DE7-BB11-4CB3-BC19-3D8B09FF3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07C680-E320-42C0-B0DA-BFE867633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793F0C-937B-4AB3-AD12-37BE12D7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8F0C92-9C69-4EDC-9757-F4DCA790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49753E0-F211-47BA-8545-C414EE25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732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20010-92C0-4B61-B9CA-6C84853DB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219CD66-9348-4234-A02D-27297DB36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0CF29D-49CB-471E-9E89-254DE2D09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ACD7E2-66D4-48A2-B5D2-F46337A0D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1FA371-E37F-433F-9078-0D3B1907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49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D200FB-56B6-4BBE-98C5-4202949EA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FA9259-7DEC-43E1-8E09-05895A337A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5E9C12F-0504-4BE5-BAD2-3C334906A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67CE69-4D37-4D90-8532-733A1E2D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268A855-66F0-4BD9-8C0B-BAA6EF7E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F4E55E-0800-42C5-857E-DC337B44D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6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9DB75B-2F24-4E9A-A856-EE87FA4B1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B57BB62-9C0B-4A23-8463-A02D6D55F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9A170A0-0213-4231-8E08-07CF1930A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840B7B0-84AE-44AD-98B1-9F89ADA86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24A36B7-4281-4C9D-9A71-6FB3E78A1D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1F8605E-B06F-4F1D-9053-0F91285BE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CFB7155-E1BD-45A8-AFEB-D5856102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9A379D6-8DC5-43AA-88B9-A4B12B7A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71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AA77A8-E0BD-482D-89D4-AB91468A5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CB26B39-4E4D-4623-89DA-AECF32BF3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60BA8D1-F5AB-4A04-A4FB-827D25D6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F0305B5-7EC4-4706-BFBA-F0C5EEC76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6319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865DC1-50AB-4400-B08E-70D27369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7FF65F6-6D8E-4C59-A4AC-F0C2A859C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1163FA-CC5B-43F4-A765-A0530119B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72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FC798E-6507-402C-A9E6-51335F93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481C96-6B50-4A2C-9B6A-5C9BD73EA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7AA9343-3083-4A88-90E5-E68033CD0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B3ADDC9-3083-4EB5-9CC0-193781E31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1BEC6A-6624-475A-8093-0C904CFD8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040FD5-3436-48D5-A091-D15B3CA4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82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6A4D3-55C6-492A-BA25-A41BFE4B3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6CD5973-8BE8-4674-85ED-86FB59B3FA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6C8F929-355E-4080-8135-12E4671D7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80356C-3C4D-4CAA-8EE5-1EAD47A9E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134FC47-B80E-4CDE-92E2-E977724CD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D3C5B7D-EA24-479B-8AAE-D22569C3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29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2876734-83BD-4B17-A29E-598227B41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D361DC-E892-414B-8809-D3A850E16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A6854D-9A27-443D-8D0D-98D05782D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BD168-04C8-4CA9-8490-1212B787EAD4}" type="datetimeFigureOut">
              <a:rPr lang="cs-CZ" smtClean="0"/>
              <a:t>5. 11. 2019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F963F8-6D00-493D-B53D-49440E6C2B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609547-E7A0-4A2F-91A5-696549FECE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B2781-D5EA-4AAA-91BB-6318CD1034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677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41132E-4826-4DB8-BF83-BDCC65FED6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Současné umění ve výtvarných činnostech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CBB9CAD-A6A0-4188-8878-0CB693EF6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66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28BF95-780D-4013-973F-F155851F1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7091" y="664291"/>
            <a:ext cx="6079836" cy="5999307"/>
          </a:xfrm>
        </p:spPr>
        <p:txBody>
          <a:bodyPr>
            <a:normAutofit/>
          </a:bodyPr>
          <a:lstStyle/>
          <a:p>
            <a:r>
              <a:rPr lang="cs-CZ" dirty="0"/>
              <a:t>Současné umění i výtvarná výchova se stále více soustředí na průběh a komunikaci tvůrčího procesu</a:t>
            </a:r>
          </a:p>
          <a:p>
            <a:r>
              <a:rPr lang="cs-CZ" dirty="0"/>
              <a:t>Akční tvorba podněcuje kreativní potenciál tvůrce. </a:t>
            </a:r>
          </a:p>
          <a:p>
            <a:pPr marL="0" indent="0">
              <a:buNone/>
            </a:pPr>
            <a:r>
              <a:rPr lang="cs-CZ" sz="2000" i="1" dirty="0"/>
              <a:t>„Proto budeme raději riskovat chvíle váhání, čekání, zámlk, nudy, trapnosti …Pauzy, chybění, chyby, tápání, omyly, nemotornost, výstřednost, úlety, nepochopitelnost, nevážnost, humor, absurdita, naivita, přehnané emoce jsou žádoucí.“ (Havlík 2010)</a:t>
            </a:r>
          </a:p>
        </p:txBody>
      </p:sp>
      <p:pic>
        <p:nvPicPr>
          <p:cNvPr id="1026" name="Picture 2" descr="Výsledek obrázku pro salm modern">
            <a:extLst>
              <a:ext uri="{FF2B5EF4-FFF2-40B4-BE49-F238E27FC236}">
                <a16:creationId xmlns:a16="http://schemas.microsoft.com/office/drawing/2014/main" id="{C93D571F-4588-4D9D-8C77-6EAE5D364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45" y="664291"/>
            <a:ext cx="4388427" cy="5529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71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26510" y="334143"/>
            <a:ext cx="8604448" cy="457199"/>
          </a:xfrm>
        </p:spPr>
        <p:txBody>
          <a:bodyPr>
            <a:noAutofit/>
          </a:bodyPr>
          <a:lstStyle/>
          <a:p>
            <a:pPr algn="l"/>
            <a:r>
              <a:rPr lang="cs-CZ" sz="3200" dirty="0">
                <a:solidFill>
                  <a:schemeClr val="bg1"/>
                </a:solidFill>
              </a:rPr>
              <a:t>Evropský referenční rámec vizuální gramotnosti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E1743E2B-CEE4-4773-933C-FAF74F8E623C}"/>
              </a:ext>
            </a:extLst>
          </p:cNvPr>
          <p:cNvSpPr txBox="1"/>
          <p:nvPr/>
        </p:nvSpPr>
        <p:spPr>
          <a:xfrm>
            <a:off x="1901215" y="5715000"/>
            <a:ext cx="8128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r>
              <a:rPr lang="cs-CZ" sz="2200" b="1" dirty="0">
                <a:solidFill>
                  <a:schemeClr val="bg1"/>
                </a:solidFill>
              </a:rPr>
              <a:t>Portfolio pokrývá a sdružuje všechny 3 oblasti, formulované CEFR-VL</a:t>
            </a:r>
            <a:endParaRPr lang="cs-CZ" dirty="0">
              <a:solidFill>
                <a:schemeClr val="bg1"/>
              </a:solidFill>
            </a:endParaRP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ED9CA202-8399-4541-9300-89E61E51A40B}"/>
              </a:ext>
            </a:extLst>
          </p:cNvPr>
          <p:cNvGraphicFramePr>
            <a:graphicFrameLocks noGrp="1"/>
          </p:cNvGraphicFramePr>
          <p:nvPr/>
        </p:nvGraphicFramePr>
        <p:xfrm>
          <a:off x="1926510" y="1143000"/>
          <a:ext cx="8280920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6463">
                  <a:extLst>
                    <a:ext uri="{9D8B030D-6E8A-4147-A177-3AD203B41FA5}">
                      <a16:colId xmlns:a16="http://schemas.microsoft.com/office/drawing/2014/main" val="3288253922"/>
                    </a:ext>
                  </a:extLst>
                </a:gridCol>
                <a:gridCol w="4104457">
                  <a:extLst>
                    <a:ext uri="{9D8B030D-6E8A-4147-A177-3AD203B41FA5}">
                      <a16:colId xmlns:a16="http://schemas.microsoft.com/office/drawing/2014/main" val="3031905055"/>
                    </a:ext>
                  </a:extLst>
                </a:gridCol>
              </a:tblGrid>
              <a:tr h="2449570">
                <a:tc>
                  <a:txBody>
                    <a:bodyPr/>
                    <a:lstStyle/>
                    <a:p>
                      <a:r>
                        <a:rPr lang="cs-CZ" b="1" dirty="0"/>
                        <a:t>Produkce:</a:t>
                      </a:r>
                      <a:r>
                        <a:rPr lang="cs-CZ" dirty="0"/>
                        <a:t> </a:t>
                      </a:r>
                    </a:p>
                    <a:p>
                      <a:endParaRPr lang="cs-CZ" dirty="0"/>
                    </a:p>
                    <a:p>
                      <a:r>
                        <a:rPr lang="cs-CZ" dirty="0"/>
                        <a:t>-vnímání skutečnosti s cílem vytvářet vizuální představy</a:t>
                      </a:r>
                    </a:p>
                    <a:p>
                      <a:r>
                        <a:rPr lang="cs-CZ" dirty="0"/>
                        <a:t>-vizuální zkoumání</a:t>
                      </a:r>
                    </a:p>
                    <a:p>
                      <a:r>
                        <a:rPr lang="cs-CZ" dirty="0"/>
                        <a:t>-tvorba obrazů</a:t>
                      </a:r>
                    </a:p>
                    <a:p>
                      <a:r>
                        <a:rPr lang="cs-CZ" dirty="0"/>
                        <a:t>-zprostředkování/sdílení obrazů </a:t>
                      </a:r>
                    </a:p>
                    <a:p>
                      <a:r>
                        <a:rPr lang="cs-CZ" dirty="0"/>
                        <a:t>-posouzení obrazů a procesu jejich vzniku</a:t>
                      </a:r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Recepce:</a:t>
                      </a:r>
                    </a:p>
                    <a:p>
                      <a:endParaRPr lang="cs-CZ" b="1" dirty="0"/>
                    </a:p>
                    <a:p>
                      <a:r>
                        <a:rPr lang="cs-CZ" dirty="0"/>
                        <a:t>-vnímání obrazů</a:t>
                      </a:r>
                    </a:p>
                    <a:p>
                      <a:r>
                        <a:rPr lang="cs-CZ" dirty="0"/>
                        <a:t>-zkoumání obrazů</a:t>
                      </a:r>
                    </a:p>
                    <a:p>
                      <a:r>
                        <a:rPr lang="cs-CZ" dirty="0"/>
                        <a:t>-posouzení obrazů</a:t>
                      </a:r>
                    </a:p>
                    <a:p>
                      <a:r>
                        <a:rPr lang="cs-CZ" dirty="0"/>
                        <a:t>-komunikace o obrazech</a:t>
                      </a:r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768285"/>
                  </a:ext>
                </a:extLst>
              </a:tr>
              <a:tr h="1924662">
                <a:tc gridSpan="2">
                  <a:txBody>
                    <a:bodyPr/>
                    <a:lstStyle/>
                    <a:p>
                      <a:r>
                        <a:rPr lang="cs-CZ" b="1" dirty="0"/>
                        <a:t>Reflexe:</a:t>
                      </a:r>
                    </a:p>
                    <a:p>
                      <a:endParaRPr lang="cs-CZ" b="1" dirty="0"/>
                    </a:p>
                    <a:p>
                      <a:r>
                        <a:rPr lang="cs-CZ" dirty="0"/>
                        <a:t>-procesu učení (divergence a nepředvídatelnost kreativního procesu)</a:t>
                      </a:r>
                    </a:p>
                    <a:p>
                      <a:r>
                        <a:rPr lang="cs-CZ" dirty="0"/>
                        <a:t>-během procesů produkce, recepce i po nich</a:t>
                      </a:r>
                    </a:p>
                    <a:p>
                      <a:endParaRPr lang="cs-CZ" dirty="0"/>
                    </a:p>
                    <a:p>
                      <a:pPr algn="r"/>
                      <a:r>
                        <a:rPr lang="cs-CZ" dirty="0"/>
                        <a:t>		(Wagner &amp; </a:t>
                      </a:r>
                      <a:r>
                        <a:rPr lang="cs-CZ" dirty="0" err="1"/>
                        <a:t>Schönau</a:t>
                      </a:r>
                      <a:r>
                        <a:rPr lang="cs-CZ" dirty="0"/>
                        <a:t>, 2016; konference </a:t>
                      </a:r>
                      <a:r>
                        <a:rPr lang="cs-CZ" dirty="0" err="1"/>
                        <a:t>Envil</a:t>
                      </a:r>
                      <a:r>
                        <a:rPr lang="cs-CZ" dirty="0"/>
                        <a:t> Salzburg, 2019)</a:t>
                      </a:r>
                    </a:p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590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2195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157</Words>
  <Application>Microsoft Office PowerPoint</Application>
  <PresentationFormat>Širokoúhlá obrazovka</PresentationFormat>
  <Paragraphs>26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Současné umění ve výtvarných činnostech</vt:lpstr>
      <vt:lpstr>Prezentace aplikace PowerPoint</vt:lpstr>
      <vt:lpstr>Evropský referenční rámec vizuální gramotnosti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Magdalena Novotná</dc:creator>
  <cp:lastModifiedBy>Magdalena Novotná</cp:lastModifiedBy>
  <cp:revision>3</cp:revision>
  <dcterms:created xsi:type="dcterms:W3CDTF">2019-11-05T15:17:59Z</dcterms:created>
  <dcterms:modified xsi:type="dcterms:W3CDTF">2019-11-05T15:47:58Z</dcterms:modified>
</cp:coreProperties>
</file>