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96550-D830-C4ED-98E3-55DA8FAE3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5AA04D8-7A17-25D4-6100-D314F7952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340C08-3025-BAD3-C3A9-AA27758F8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E1DB-40A1-4699-A621-51F87DE69A4A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7CE868-1D0D-F3D8-E623-3FE658A0B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D480B3E-8B8F-EA77-B4B3-F2079AE6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74201-80EF-4BDF-B8BE-4513669E4B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34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252788-F0FD-29BE-D2D3-C340D9760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8E2985C-E435-CCCF-4AD0-9AB7E2C080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11E799-7660-C3FE-B43D-336081A55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E1DB-40A1-4699-A621-51F87DE69A4A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A0E616-D4EB-2C6D-4380-A0A5CEC0A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63FDBD-62DA-8E93-2122-9A6787BB3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74201-80EF-4BDF-B8BE-4513669E4B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0064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35CAE38-E31F-4BBD-9953-BB0F3A791A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A267E72-7BFA-382D-BF68-FA64F3EC3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065F60-3760-02F1-B7B6-12A64917E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E1DB-40A1-4699-A621-51F87DE69A4A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4D3CED7-1D0F-0828-D427-4F0CACC2D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D0CE2BF-8DDA-4144-EA9A-A05085593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74201-80EF-4BDF-B8BE-4513669E4B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420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DACAF3-8900-2C7A-7B1C-F50911CDA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9534AA-435C-4D8E-D5C7-D53A659D5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B9CCEE-00BD-2397-69B4-6EBBABEBD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E1DB-40A1-4699-A621-51F87DE69A4A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2DBF03-13B3-926C-D1F9-F13B2E12E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6A26F7-3D6C-0F6E-1BAB-8727772F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74201-80EF-4BDF-B8BE-4513669E4B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673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9C2FFC-8B81-8680-7FCA-2DFD74181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4B047EA-DDE4-A57C-051C-3CB11085F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AD3137-1F7B-79D1-B9CF-5021832B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E1DB-40A1-4699-A621-51F87DE69A4A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2560DAC-C9A8-0B34-37C0-2C498283C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F51394-BE45-9C42-55B5-73A1D0008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74201-80EF-4BDF-B8BE-4513669E4B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1488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544A30-393F-AB96-8309-2F11D4747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BF82A2-5A41-8447-486B-99D9C8EC77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42AB2F9-2828-EC03-43D0-2C0FE5C7B2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715152-1A9F-8415-28F8-D84F3DBF4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E1DB-40A1-4699-A621-51F87DE69A4A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1E2E0DE-5AA3-7E8A-461D-42C2E35FE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9F18165-5E53-327B-4D6D-7B44FF473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74201-80EF-4BDF-B8BE-4513669E4B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2262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6C937B-D7EE-B41F-D50C-B7094921D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C85E339-1593-D7E9-94A3-ADDFB44EA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86B4AF2-DFC8-AA85-23B6-2AF879CC25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BF31736-BB30-24EA-C01C-BD900F73A8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00D14C1-13C6-FDF8-31C1-9EBBC2A3DD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0BD27AF-3833-1CD7-4BD2-B35EA2230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E1DB-40A1-4699-A621-51F87DE69A4A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FF2F8A1-9D8C-C8AD-6E59-8306BD23D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206545E-A8FF-31A9-BD59-11C015C67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74201-80EF-4BDF-B8BE-4513669E4B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7538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DCE33D-8093-B7E7-3CC0-B7AB52443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C0213E7-3571-A833-259C-8B8C9F98C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E1DB-40A1-4699-A621-51F87DE69A4A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378375-3769-5DB6-934F-F575E2CB2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B766AF0-4666-A2C6-D1D6-6AE1D64F1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74201-80EF-4BDF-B8BE-4513669E4B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5250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F84761C-CB4E-75CA-6B3B-71301A0CF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E1DB-40A1-4699-A621-51F87DE69A4A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98CBAF8-9CEE-2090-7175-AD191D3F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0B8EE6-08A4-6B3E-699D-378D3F5E3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74201-80EF-4BDF-B8BE-4513669E4B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280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240FED-697D-DBC4-1A0B-4579FEC2F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7D3E7C-D498-EFB1-C930-B587BA2EE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1B1030B-58CA-0E80-E458-E99C9C030C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6861EE6-57CC-369B-D300-2805DA467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E1DB-40A1-4699-A621-51F87DE69A4A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22FFFF6-EF75-F5A5-F15C-D08BD332C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4429865-FD64-79FA-32DD-72E45A598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74201-80EF-4BDF-B8BE-4513669E4B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665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7D1B91-FD7A-3E31-70B0-1DBA17CD9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C37BF2A-DEB8-B8E1-B1DF-920D4B950C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9B71390-EEE9-D1F7-3422-9F9C5BFAA2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C407C74-9466-9F21-C15A-72E2886DD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E1DB-40A1-4699-A621-51F87DE69A4A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E1CCD96-F78C-922E-7F81-F778BBDED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BDACC91-BEB4-8B04-1791-1C6453DC2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74201-80EF-4BDF-B8BE-4513669E4B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651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B835205-6AA1-9D7E-F33C-4ADD9783F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C58BBC7-17ED-B8DA-0448-F9A7F8188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1D98DC-EF59-165D-8DA7-13564DEF80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D7E1DB-40A1-4699-A621-51F87DE69A4A}" type="datetimeFigureOut">
              <a:rPr lang="cs-CZ" smtClean="0"/>
              <a:t>10.05.2026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CD2514-C7AA-850A-FE1A-953D8FCED1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2EF76F-E457-782C-4F68-FD33A0B2F6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874201-80EF-4BDF-B8BE-4513669E4B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53A52AF-E54B-E772-BACF-257C963A91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pPr lvl="0" algn="l"/>
            <a:r>
              <a:rPr lang="cs-CZ" sz="6600" b="1"/>
              <a:t>Interpretační hodina: K. H. Mácha – </a:t>
            </a:r>
            <a:r>
              <a:rPr lang="cs-CZ" sz="6600" b="1" i="1"/>
              <a:t>Máj</a:t>
            </a:r>
            <a:endParaRPr lang="cs-CZ" sz="660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2048A21-3608-10F1-9141-764EF6FEA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631161"/>
            <a:ext cx="6692827" cy="1569486"/>
          </a:xfrm>
        </p:spPr>
        <p:txBody>
          <a:bodyPr>
            <a:normAutofit/>
          </a:bodyPr>
          <a:lstStyle/>
          <a:p>
            <a:pPr algn="l"/>
            <a:r>
              <a:rPr lang="cs-CZ" b="1"/>
              <a:t>1. Identifikační fáze </a:t>
            </a:r>
            <a:br>
              <a:rPr lang="cs-CZ"/>
            </a:br>
            <a:r>
              <a:rPr lang="cs-CZ" b="1"/>
              <a:t>2. Zkoumání textu</a:t>
            </a:r>
            <a:br>
              <a:rPr lang="cs-CZ"/>
            </a:br>
            <a:r>
              <a:rPr lang="cs-CZ" b="1"/>
              <a:t>3. Interpretace textu</a:t>
            </a:r>
            <a:endParaRPr lang="cs-CZ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 descr="Elektronická učebnice literatury">
            <a:extLst>
              <a:ext uri="{FF2B5EF4-FFF2-40B4-BE49-F238E27FC236}">
                <a16:creationId xmlns:a16="http://schemas.microsoft.com/office/drawing/2014/main" id="{046E3534-8BB6-E662-0BB3-F5287CA82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1544" y="818465"/>
            <a:ext cx="4087368" cy="498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197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8A093FB-3466-D798-E738-766CBE5D1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000" b="1"/>
              <a:t>2. ZKOUMÁNÍ TEXTU (20 minut) - 3/3</a:t>
            </a:r>
            <a:endParaRPr lang="cs-CZ" sz="50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BE3760-7941-B2FF-A6FC-56830B8B2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200" b="1"/>
              <a:t>Společná interpretace</a:t>
            </a:r>
            <a:endParaRPr lang="cs-CZ" sz="2200"/>
          </a:p>
          <a:p>
            <a:r>
              <a:rPr lang="cs-CZ" sz="2200" b="1"/>
              <a:t>Klíčové interpretační momenty</a:t>
            </a:r>
            <a:endParaRPr lang="cs-CZ" sz="2200"/>
          </a:p>
          <a:p>
            <a:r>
              <a:rPr lang="cs-CZ" sz="2200"/>
              <a:t>Žáci mohou dojít například k tomu, že:</a:t>
            </a:r>
          </a:p>
          <a:p>
            <a:pPr lvl="1"/>
            <a:r>
              <a:rPr lang="cs-CZ" sz="2200"/>
              <a:t>příroda zde není kulisa, ale „partner“ lidského prožívání, </a:t>
            </a:r>
          </a:p>
          <a:p>
            <a:pPr lvl="1"/>
            <a:r>
              <a:rPr lang="cs-CZ" sz="2200"/>
              <a:t>romantický subjekt prožívá svět extrémně intenzivně, </a:t>
            </a:r>
          </a:p>
          <a:p>
            <a:pPr lvl="1"/>
            <a:r>
              <a:rPr lang="cs-CZ" sz="2200"/>
              <a:t>krajina odráží samotu, touhu a vědomí konečnosti, </a:t>
            </a:r>
          </a:p>
          <a:p>
            <a:pPr lvl="1"/>
            <a:r>
              <a:rPr lang="cs-CZ" sz="2200"/>
              <a:t>odsouzenec si hodnotu života a domova uvědomuje ve chvíli jejich ztráty, </a:t>
            </a:r>
          </a:p>
          <a:p>
            <a:pPr lvl="1"/>
            <a:r>
              <a:rPr lang="cs-CZ" sz="2200"/>
              <a:t>romantický hrdina stojí často mimo společnost a obrací se spíše k přírodě a vlastnímu nitru. 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09402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0436B0F-D180-63C9-0580-1F6BEED62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3800" b="1"/>
              <a:t>3. INTERPRETACE TEXTU (15 minut) - 1/2 </a:t>
            </a:r>
            <a:br>
              <a:rPr lang="cs-CZ" sz="3800"/>
            </a:br>
            <a:endParaRPr lang="cs-CZ" sz="38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5F35A9-EEE1-D351-48F2-783E688D4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 b="1"/>
              <a:t>Individuální krátké psaní (5 minut)</a:t>
            </a:r>
            <a:endParaRPr lang="cs-CZ" sz="2200"/>
          </a:p>
          <a:p>
            <a:r>
              <a:rPr lang="cs-CZ" sz="2200" b="1"/>
              <a:t>Zadání</a:t>
            </a:r>
            <a:endParaRPr lang="cs-CZ" sz="2200"/>
          </a:p>
          <a:p>
            <a:r>
              <a:rPr lang="cs-CZ" sz="2200"/>
              <a:t>Dokončete jednu z vět:</a:t>
            </a:r>
          </a:p>
          <a:p>
            <a:pPr lvl="1"/>
            <a:r>
              <a:rPr lang="cs-CZ" sz="2200"/>
              <a:t>Nejtragičtější na této scéně je, že…</a:t>
            </a:r>
          </a:p>
          <a:p>
            <a:r>
              <a:rPr lang="cs-CZ" sz="2200"/>
              <a:t>nebo</a:t>
            </a:r>
          </a:p>
          <a:p>
            <a:pPr lvl="1"/>
            <a:r>
              <a:rPr lang="cs-CZ" sz="2200"/>
              <a:t>Romantický vztah člověka ke světu se v této ukázce projevuje tím, že…</a:t>
            </a:r>
          </a:p>
          <a:p>
            <a:r>
              <a:rPr lang="cs-CZ" sz="2200"/>
              <a:t>Žáci musí:</a:t>
            </a:r>
          </a:p>
          <a:p>
            <a:pPr lvl="1"/>
            <a:r>
              <a:rPr lang="cs-CZ" sz="2200"/>
              <a:t>navázat na konkrétní místo v textu, </a:t>
            </a:r>
          </a:p>
          <a:p>
            <a:pPr lvl="1"/>
            <a:r>
              <a:rPr lang="cs-CZ" sz="2200"/>
              <a:t>opřít interpretaci o ukázku. 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890469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BA246ED-9DFB-5690-A6B8-7A2EF0D87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3800" b="1"/>
              <a:t>3. INTERPRETACE TEXTU (15 minut) - 2/2</a:t>
            </a:r>
            <a:endParaRPr lang="cs-CZ" sz="38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09C83C-9043-602E-5E2B-55EF74CEE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 b="1"/>
              <a:t>Sdílení a závěrečná interpretace</a:t>
            </a:r>
            <a:endParaRPr lang="cs-CZ" sz="2200"/>
          </a:p>
          <a:p>
            <a:r>
              <a:rPr lang="cs-CZ" sz="2200" b="1"/>
              <a:t>Diskuse</a:t>
            </a:r>
            <a:endParaRPr lang="cs-CZ" sz="2200"/>
          </a:p>
          <a:p>
            <a:pPr lvl="0"/>
            <a:r>
              <a:rPr lang="cs-CZ" sz="2200"/>
              <a:t>Proč Mácha propojuje okamžik smrti s krásou přírody? </a:t>
            </a:r>
          </a:p>
          <a:p>
            <a:pPr lvl="0"/>
            <a:r>
              <a:rPr lang="cs-CZ" sz="2200"/>
              <a:t>Proč romantický člověk prožívá svět tak intenzivně? </a:t>
            </a:r>
          </a:p>
          <a:p>
            <a:pPr lvl="0"/>
            <a:r>
              <a:rPr lang="cs-CZ" sz="2200"/>
              <a:t>Je příroda v textu útěchou, nebo připomínkou ztráty? </a:t>
            </a:r>
          </a:p>
          <a:p>
            <a:pPr marL="0" indent="0">
              <a:buNone/>
            </a:pPr>
            <a:br>
              <a:rPr lang="cs-CZ" sz="2200"/>
            </a:br>
            <a:endParaRPr lang="cs-CZ" sz="2200"/>
          </a:p>
          <a:p>
            <a:r>
              <a:rPr lang="cs-CZ" sz="2200" b="1"/>
              <a:t>Závěrečná reflexe</a:t>
            </a:r>
            <a:endParaRPr lang="cs-CZ" sz="2200"/>
          </a:p>
          <a:p>
            <a:r>
              <a:rPr lang="cs-CZ" sz="2200"/>
              <a:t>Co podle vás tato ukázka říká o vztahu člověka ke světu, když si uvědomí vlastní konečnost?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623256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095EAD-768C-8097-A02A-E91433731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cs-CZ" b="1" dirty="0"/>
              <a:t>Didaktický potenciál textu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2A77E7-5CE8-4FE5-4E8E-C80A6A971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r>
              <a:rPr lang="cs-CZ" sz="2000"/>
              <a:t>Ukázka umožňuje:</a:t>
            </a:r>
          </a:p>
          <a:p>
            <a:pPr lvl="1"/>
            <a:r>
              <a:rPr lang="cs-CZ" sz="2000"/>
              <a:t>interpretovat romantický subjekt skrze jazyk a obraznost, </a:t>
            </a:r>
          </a:p>
          <a:p>
            <a:pPr lvl="1"/>
            <a:r>
              <a:rPr lang="cs-CZ" sz="2000"/>
              <a:t>propojit literárněhistorický kontext s konkrétním čtenářským zážitkem, </a:t>
            </a:r>
          </a:p>
          <a:p>
            <a:pPr lvl="1"/>
            <a:r>
              <a:rPr lang="cs-CZ" sz="2000"/>
              <a:t>rozvíjet interpretační dovednosti založené na práci s textem, </a:t>
            </a:r>
          </a:p>
          <a:p>
            <a:pPr lvl="1"/>
            <a:r>
              <a:rPr lang="cs-CZ" sz="2000"/>
              <a:t>vést žáky od prožitku k interpretaci, </a:t>
            </a:r>
          </a:p>
          <a:p>
            <a:pPr lvl="1"/>
            <a:r>
              <a:rPr lang="cs-CZ" sz="2000"/>
              <a:t>ukázat romantismus jako způsob vidění světa, nikoli jen soubor znaků. </a:t>
            </a: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2577330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E8A1D23-B0F4-A029-F43F-002AA999F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cs-CZ" sz="5400"/>
              <a:t>Zásadní poznámka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99DECC-412D-405A-820D-7FB34B818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cs-CZ" sz="2200"/>
              <a:t>Klíčem hodiny není mechanické „vyhledávání znaků romantismu“, ale pochopení toho, že:</a:t>
            </a:r>
          </a:p>
          <a:p>
            <a:pPr lvl="1"/>
            <a:r>
              <a:rPr lang="cs-CZ" sz="2200"/>
              <a:t>romantický subjekt intenzivně prožívá vlastní nitro, </a:t>
            </a:r>
          </a:p>
          <a:p>
            <a:pPr lvl="1"/>
            <a:r>
              <a:rPr lang="cs-CZ" sz="2200"/>
              <a:t>propojuje své emoce s krajinou a přírodou, </a:t>
            </a:r>
          </a:p>
          <a:p>
            <a:pPr lvl="1"/>
            <a:r>
              <a:rPr lang="cs-CZ" sz="2200"/>
              <a:t>a právě skrze subjektivní prožívání hledá vztah ke světu, domovu, životu i smrti. </a:t>
            </a:r>
          </a:p>
          <a:p>
            <a:pPr lvl="1"/>
            <a:r>
              <a:rPr lang="cs-CZ" sz="2200"/>
              <a:t>Tím se romantismus pro žáky stává živou zkušeností interpretace, ne pouze literárněhistorickou poučkou.</a:t>
            </a:r>
          </a:p>
          <a:p>
            <a:endParaRPr lang="cs-CZ" sz="2200"/>
          </a:p>
        </p:txBody>
      </p:sp>
      <p:pic>
        <p:nvPicPr>
          <p:cNvPr id="5" name="Obrázek 4" descr="Karel Hynek Mácha: Hrady spatřené (kresby) / hrady-zriceniny.cz">
            <a:extLst>
              <a:ext uri="{FF2B5EF4-FFF2-40B4-BE49-F238E27FC236}">
                <a16:creationId xmlns:a16="http://schemas.microsoft.com/office/drawing/2014/main" id="{F5A384E9-DFB2-CD08-4688-DC40CA734E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45" r="17693" b="3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389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CF3464E-9374-0C58-3C81-4AE5422CD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4600" b="1"/>
              <a:t>Rozvíjená interpretační dovednost</a:t>
            </a:r>
            <a:endParaRPr lang="cs-CZ" sz="46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27E8AC-7467-EC55-5E30-0E5835FB6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Žák interpretuje, jak text prostřednictvím obrazů přírody, subjektivního prožívání a jazykových prostředků vyjadřuje romantický vztah člověka ke světu.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301424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698CFAC-99C5-CF15-CD47-9E3D5D19A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b="1"/>
              <a:t>Velká myšlenka</a:t>
            </a:r>
            <a:br>
              <a:rPr lang="cs-CZ" sz="5400"/>
            </a:b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1204B1-F327-2A58-09DA-61EF9E59C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Romantický člověk prožívá svět, přírodu i vlastní nitro velmi intenzivně – krajina se pro něj stává obrazem emocí, samoty, touhy i vztahu k životu a smrti.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69894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D5B2DE7-1E80-C322-5C48-A4C2DCD7B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b="1"/>
              <a:t>Cíle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431D89-5CF2-532C-B874-93CE4D889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1900" b="1" dirty="0"/>
              <a:t>Vědomosti</a:t>
            </a:r>
            <a:endParaRPr lang="cs-CZ" sz="1900" dirty="0"/>
          </a:p>
          <a:p>
            <a:pPr lvl="1"/>
            <a:r>
              <a:rPr lang="cs-CZ" sz="1900" dirty="0"/>
              <a:t>rozpozná znaky romantického subjektu v literárním textu, </a:t>
            </a:r>
          </a:p>
          <a:p>
            <a:pPr lvl="1"/>
            <a:r>
              <a:rPr lang="cs-CZ" sz="1900" dirty="0"/>
              <a:t>vysvětlí, jakou funkci má v ukázce příroda a krajina. </a:t>
            </a:r>
          </a:p>
          <a:p>
            <a:r>
              <a:rPr lang="cs-CZ" sz="1900" b="1" dirty="0"/>
              <a:t>Dovednosti</a:t>
            </a:r>
            <a:endParaRPr lang="cs-CZ" sz="1900" dirty="0"/>
          </a:p>
          <a:p>
            <a:pPr lvl="1"/>
            <a:r>
              <a:rPr lang="cs-CZ" sz="1900" dirty="0"/>
              <a:t>interpretuje vztah mezi přírodními obrazy a vnitřním stavem postavy, </a:t>
            </a:r>
          </a:p>
          <a:p>
            <a:pPr lvl="1"/>
            <a:r>
              <a:rPr lang="cs-CZ" sz="1900" dirty="0"/>
              <a:t>analyzuje jazykové prostředky a jejich účinek, </a:t>
            </a:r>
          </a:p>
          <a:p>
            <a:pPr lvl="1"/>
            <a:r>
              <a:rPr lang="cs-CZ" sz="1900" dirty="0"/>
              <a:t>formuluje interpretaci s oporou v konkrétních místech textu, </a:t>
            </a:r>
          </a:p>
          <a:p>
            <a:pPr lvl="1"/>
            <a:r>
              <a:rPr lang="cs-CZ" sz="1900" dirty="0"/>
              <a:t>propojuje konkrétní text s širšími znaky romantismu. </a:t>
            </a:r>
          </a:p>
          <a:p>
            <a:r>
              <a:rPr lang="cs-CZ" sz="1900" b="1" dirty="0"/>
              <a:t>Postoje</a:t>
            </a:r>
            <a:endParaRPr lang="cs-CZ" sz="1900" dirty="0"/>
          </a:p>
          <a:p>
            <a:pPr lvl="1"/>
            <a:r>
              <a:rPr lang="cs-CZ" sz="1900" dirty="0"/>
              <a:t>reflektuje vztah člověka ke světu, domovu, samotě a smrti, </a:t>
            </a:r>
          </a:p>
          <a:p>
            <a:pPr lvl="1"/>
            <a:r>
              <a:rPr lang="cs-CZ" sz="1900" dirty="0"/>
              <a:t>uvědomuje si význam subjektivního prožívání v literatuře.</a:t>
            </a:r>
          </a:p>
        </p:txBody>
      </p:sp>
    </p:spTree>
    <p:extLst>
      <p:ext uri="{BB962C8B-B14F-4D97-AF65-F5344CB8AC3E}">
        <p14:creationId xmlns:p14="http://schemas.microsoft.com/office/powerpoint/2010/main" val="3056270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176838-38E1-4C11-34E0-E0E32312A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Důkazy o naučení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C633CD-64C1-AF3D-123F-4D0249760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 dirty="0"/>
              <a:t>Žák:</a:t>
            </a:r>
          </a:p>
          <a:p>
            <a:pPr lvl="1"/>
            <a:r>
              <a:rPr lang="cs-CZ" sz="2200" dirty="0"/>
              <a:t>dokáže doložit interpretaci konkrétními verši, </a:t>
            </a:r>
          </a:p>
          <a:p>
            <a:pPr lvl="1"/>
            <a:r>
              <a:rPr lang="cs-CZ" sz="2200" dirty="0"/>
              <a:t>propojí přírodní obrazy s emocemi a situací odsouzence, </a:t>
            </a:r>
          </a:p>
          <a:p>
            <a:pPr lvl="1"/>
            <a:r>
              <a:rPr lang="cs-CZ" sz="2200" dirty="0"/>
              <a:t>vysvětlí, v čem je postava typicky romantická, </a:t>
            </a:r>
          </a:p>
          <a:p>
            <a:pPr lvl="1"/>
            <a:r>
              <a:rPr lang="cs-CZ" sz="2200" dirty="0"/>
              <a:t>formuluje vlastní interpretaci vztahu člověka a světa v textu. 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279411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DB9D9FE-FCFA-3018-4903-B3F855722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rgbClr val="FFFFFF"/>
                </a:solidFill>
              </a:rPr>
              <a:t>1. IDENTIFIKAČNÍ FÁZE (10 minut) - 1/2</a:t>
            </a:r>
            <a:endParaRPr lang="cs-CZ" sz="34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9BB2DC-7309-1584-8F89-BECC09452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b="1" dirty="0"/>
              <a:t>Aktivita: Jak působí tento hlas?</a:t>
            </a:r>
            <a:endParaRPr lang="cs-CZ" dirty="0"/>
          </a:p>
          <a:p>
            <a:r>
              <a:rPr lang="cs-CZ" b="1" dirty="0"/>
              <a:t>Průběh</a:t>
            </a:r>
            <a:endParaRPr lang="cs-CZ" dirty="0"/>
          </a:p>
          <a:p>
            <a:r>
              <a:rPr lang="cs-CZ" dirty="0"/>
              <a:t>Učitel přečte ukázku nahlas nebo pustí kvalitní </a:t>
            </a:r>
            <a:r>
              <a:rPr lang="cs-CZ" dirty="0" err="1"/>
              <a:t>audiointerpretaci</a:t>
            </a:r>
            <a:r>
              <a:rPr lang="cs-CZ" dirty="0"/>
              <a:t>.</a:t>
            </a:r>
          </a:p>
          <a:p>
            <a:r>
              <a:rPr lang="cs-CZ" b="1" dirty="0"/>
              <a:t>Zadání</a:t>
            </a:r>
            <a:endParaRPr lang="cs-CZ" dirty="0"/>
          </a:p>
          <a:p>
            <a:r>
              <a:rPr lang="cs-CZ" dirty="0"/>
              <a:t>Během poslechu si zapisujte:</a:t>
            </a:r>
          </a:p>
          <a:p>
            <a:pPr lvl="0"/>
            <a:r>
              <a:rPr lang="cs-CZ" dirty="0"/>
              <a:t>slovo, </a:t>
            </a:r>
          </a:p>
          <a:p>
            <a:pPr lvl="0"/>
            <a:r>
              <a:rPr lang="cs-CZ" dirty="0"/>
              <a:t>obraz, </a:t>
            </a:r>
          </a:p>
          <a:p>
            <a:pPr lvl="0"/>
            <a:r>
              <a:rPr lang="cs-CZ" dirty="0"/>
              <a:t>verš, </a:t>
            </a:r>
          </a:p>
          <a:p>
            <a:pPr lvl="0"/>
            <a:r>
              <a:rPr lang="cs-CZ" dirty="0"/>
              <a:t>nebo pocit, </a:t>
            </a:r>
          </a:p>
          <a:p>
            <a:r>
              <a:rPr lang="cs-CZ" dirty="0"/>
              <a:t>který na vás nejvíce zapůsobil.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8693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EEE9142-858C-DD74-C7A9-D55FFB8D8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rgbClr val="FFFFFF"/>
                </a:solidFill>
              </a:rPr>
              <a:t>1. IDENTIFIKAČNÍ FÁZE (10 minut) - 2/2</a:t>
            </a:r>
            <a:endParaRPr lang="cs-CZ" sz="34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64E84A-6C47-ED15-D147-5B69BE239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sz="2000" b="1"/>
              <a:t>Sdílení</a:t>
            </a:r>
            <a:endParaRPr lang="cs-CZ" sz="2000"/>
          </a:p>
          <a:p>
            <a:r>
              <a:rPr lang="cs-CZ" sz="2000"/>
              <a:t>Krátká diskuse:</a:t>
            </a:r>
          </a:p>
          <a:p>
            <a:pPr lvl="0"/>
            <a:r>
              <a:rPr lang="cs-CZ" sz="2000"/>
              <a:t>Jak na vás mluvčí působí? </a:t>
            </a:r>
          </a:p>
          <a:p>
            <a:pPr lvl="0"/>
            <a:r>
              <a:rPr lang="cs-CZ" sz="2000"/>
              <a:t>Jaká atmosféra z textu vychází? </a:t>
            </a:r>
          </a:p>
          <a:p>
            <a:pPr lvl="0"/>
            <a:r>
              <a:rPr lang="cs-CZ" sz="2000"/>
              <a:t>Působí na vás spíše klidně, tragicky, osaměle, vznešeně…? </a:t>
            </a:r>
          </a:p>
          <a:p>
            <a:br>
              <a:rPr lang="cs-CZ" sz="2000"/>
            </a:br>
            <a:endParaRPr lang="cs-CZ" sz="2000"/>
          </a:p>
          <a:p>
            <a:r>
              <a:rPr lang="cs-CZ" sz="2000" b="1"/>
              <a:t>Smysl fáze</a:t>
            </a:r>
            <a:endParaRPr lang="cs-CZ" sz="2000"/>
          </a:p>
          <a:p>
            <a:r>
              <a:rPr lang="cs-CZ" sz="2000"/>
              <a:t>Žáci:</a:t>
            </a:r>
          </a:p>
          <a:p>
            <a:pPr lvl="0"/>
            <a:r>
              <a:rPr lang="cs-CZ" sz="2000"/>
              <a:t>vstupují do textu skrze vlastní čtenářský prožitek, </a:t>
            </a:r>
          </a:p>
          <a:p>
            <a:pPr lvl="0"/>
            <a:r>
              <a:rPr lang="cs-CZ" sz="2000"/>
              <a:t>vytvářejí první interpretační hypotézy, </a:t>
            </a:r>
          </a:p>
          <a:p>
            <a:pPr lvl="0"/>
            <a:r>
              <a:rPr lang="cs-CZ" sz="2000"/>
              <a:t>začínají vnímat emocionalitu a subjektivitu romantického textu. </a:t>
            </a: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2200998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3A62DC-3B4E-F56E-64C0-84894B1B6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000" b="1"/>
              <a:t>2. ZKOUMÁNÍ TEXTU (20 minut) - 1/3</a:t>
            </a:r>
            <a:endParaRPr lang="cs-CZ" sz="50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C72B93-5DB7-6AC8-443A-05DC025A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1500" b="1"/>
              <a:t>Aktivita: Jak se v textu projevuje romantický subjekt a jeho vztah ke světu?</a:t>
            </a:r>
            <a:endParaRPr lang="cs-CZ" sz="1500"/>
          </a:p>
          <a:p>
            <a:r>
              <a:rPr lang="cs-CZ" sz="1500" b="1"/>
              <a:t>Práce ve dvojicích</a:t>
            </a:r>
            <a:endParaRPr lang="cs-CZ" sz="1500"/>
          </a:p>
          <a:p>
            <a:r>
              <a:rPr lang="cs-CZ" sz="1500" b="1"/>
              <a:t>Zadání</a:t>
            </a:r>
            <a:endParaRPr lang="cs-CZ" sz="1500"/>
          </a:p>
          <a:p>
            <a:r>
              <a:rPr lang="cs-CZ" sz="1500"/>
              <a:t>Vyhledejte v textu:</a:t>
            </a:r>
          </a:p>
          <a:p>
            <a:pPr lvl="1"/>
            <a:r>
              <a:rPr lang="cs-CZ" sz="1500"/>
              <a:t>obrazy přírody, </a:t>
            </a:r>
          </a:p>
          <a:p>
            <a:pPr lvl="1"/>
            <a:r>
              <a:rPr lang="cs-CZ" sz="1500"/>
              <a:t>oslovení, </a:t>
            </a:r>
          </a:p>
          <a:p>
            <a:pPr lvl="1"/>
            <a:r>
              <a:rPr lang="cs-CZ" sz="1500"/>
              <a:t>metafory, </a:t>
            </a:r>
          </a:p>
          <a:p>
            <a:pPr lvl="1"/>
            <a:r>
              <a:rPr lang="cs-CZ" sz="1500"/>
              <a:t>opakování, </a:t>
            </a:r>
          </a:p>
          <a:p>
            <a:pPr lvl="1"/>
            <a:r>
              <a:rPr lang="cs-CZ" sz="1500"/>
              <a:t>nebo místa silného emocionálního prožívání. </a:t>
            </a:r>
          </a:p>
          <a:p>
            <a:endParaRPr lang="cs-CZ" sz="1500"/>
          </a:p>
          <a:p>
            <a:r>
              <a:rPr lang="cs-CZ" sz="1500"/>
              <a:t>Ke každému místu zkuste vysvětlit:</a:t>
            </a:r>
          </a:p>
          <a:p>
            <a:pPr lvl="1"/>
            <a:r>
              <a:rPr lang="cs-CZ" sz="1500"/>
              <a:t>Co vypovídá o vnitřním stavu odsouzence? </a:t>
            </a:r>
          </a:p>
          <a:p>
            <a:pPr lvl="1"/>
            <a:r>
              <a:rPr lang="cs-CZ" sz="1500"/>
              <a:t>Jaký vztah má mluvčí ke světu a přírodě? </a:t>
            </a:r>
          </a:p>
          <a:p>
            <a:pPr lvl="1"/>
            <a:r>
              <a:rPr lang="cs-CZ" sz="1500"/>
              <a:t>Proč právě příroda vyjadřuje jeho emoce? </a:t>
            </a:r>
          </a:p>
          <a:p>
            <a:endParaRPr lang="cs-CZ" sz="1500"/>
          </a:p>
        </p:txBody>
      </p:sp>
    </p:spTree>
    <p:extLst>
      <p:ext uri="{BB962C8B-B14F-4D97-AF65-F5344CB8AC3E}">
        <p14:creationId xmlns:p14="http://schemas.microsoft.com/office/powerpoint/2010/main" val="248088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EDA8FA-30D8-08D7-D456-769C7698A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000" b="1"/>
              <a:t>2. ZKOUMÁNÍ TEXTU (20 minut) - 2/3</a:t>
            </a:r>
            <a:endParaRPr lang="cs-CZ" sz="50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F64736-724A-51F6-1B7A-F9B739414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200" b="1"/>
              <a:t>Pomocné otázky</a:t>
            </a:r>
            <a:endParaRPr lang="cs-CZ" sz="2200"/>
          </a:p>
          <a:p>
            <a:pPr lvl="0"/>
            <a:r>
              <a:rPr lang="cs-CZ" sz="2200"/>
              <a:t>Proč mluvčí oslovuje oblaka? </a:t>
            </a:r>
          </a:p>
          <a:p>
            <a:pPr lvl="0"/>
            <a:r>
              <a:rPr lang="cs-CZ" sz="2200"/>
              <a:t>Jak působí obrazy dálky, pohybu a nebe? </a:t>
            </a:r>
          </a:p>
          <a:p>
            <a:pPr lvl="0"/>
            <a:r>
              <a:rPr lang="cs-CZ" sz="2200"/>
              <a:t>Co znamená „země milovaná“? </a:t>
            </a:r>
          </a:p>
          <a:p>
            <a:pPr lvl="0"/>
            <a:r>
              <a:rPr lang="cs-CZ" sz="2200"/>
              <a:t>Jak se v textu propojuje příroda a nitro člověka? </a:t>
            </a:r>
          </a:p>
          <a:p>
            <a:pPr lvl="0"/>
            <a:r>
              <a:rPr lang="cs-CZ" sz="2200"/>
              <a:t>V čem je mluvčí typicky romantický? </a:t>
            </a:r>
          </a:p>
          <a:p>
            <a:pPr lvl="0"/>
            <a:r>
              <a:rPr lang="cs-CZ" sz="2200"/>
              <a:t>Působí jako součást společnosti, nebo jako osamělý jedinec? 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9198835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763</Words>
  <Application>Microsoft Office PowerPoint</Application>
  <PresentationFormat>Širokoúhlá obrazovka</PresentationFormat>
  <Paragraphs>111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Motiv Office</vt:lpstr>
      <vt:lpstr>Interpretační hodina: K. H. Mácha – Máj</vt:lpstr>
      <vt:lpstr>Rozvíjená interpretační dovednost</vt:lpstr>
      <vt:lpstr>Velká myšlenka </vt:lpstr>
      <vt:lpstr>Cíle</vt:lpstr>
      <vt:lpstr>Důkazy o naučení</vt:lpstr>
      <vt:lpstr>1. IDENTIFIKAČNÍ FÁZE (10 minut) - 1/2</vt:lpstr>
      <vt:lpstr>1. IDENTIFIKAČNÍ FÁZE (10 minut) - 2/2</vt:lpstr>
      <vt:lpstr>2. ZKOUMÁNÍ TEXTU (20 minut) - 1/3</vt:lpstr>
      <vt:lpstr>2. ZKOUMÁNÍ TEXTU (20 minut) - 2/3</vt:lpstr>
      <vt:lpstr>2. ZKOUMÁNÍ TEXTU (20 minut) - 3/3</vt:lpstr>
      <vt:lpstr>3. INTERPRETACE TEXTU (15 minut) - 1/2  </vt:lpstr>
      <vt:lpstr>3. INTERPRETACE TEXTU (15 minut) - 2/2</vt:lpstr>
      <vt:lpstr>Didaktický potenciál textu</vt:lpstr>
      <vt:lpstr>Zásadní poznámka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Filip Komberec</dc:creator>
  <cp:lastModifiedBy>Filip Komberec</cp:lastModifiedBy>
  <cp:revision>1</cp:revision>
  <dcterms:created xsi:type="dcterms:W3CDTF">2026-05-10T15:18:17Z</dcterms:created>
  <dcterms:modified xsi:type="dcterms:W3CDTF">2026-05-10T15:43:29Z</dcterms:modified>
</cp:coreProperties>
</file>