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58" r:id="rId6"/>
    <p:sldId id="273" r:id="rId7"/>
    <p:sldId id="270" r:id="rId8"/>
    <p:sldId id="269" r:id="rId9"/>
    <p:sldId id="271" r:id="rId10"/>
    <p:sldId id="279" r:id="rId11"/>
    <p:sldId id="280" r:id="rId12"/>
    <p:sldId id="268" r:id="rId13"/>
    <p:sldId id="267" r:id="rId14"/>
    <p:sldId id="266" r:id="rId15"/>
    <p:sldId id="265" r:id="rId16"/>
    <p:sldId id="277" r:id="rId17"/>
    <p:sldId id="278" r:id="rId18"/>
    <p:sldId id="272" r:id="rId19"/>
    <p:sldId id="282" r:id="rId20"/>
    <p:sldId id="281" r:id="rId21"/>
    <p:sldId id="262" r:id="rId22"/>
    <p:sldId id="263" r:id="rId23"/>
    <p:sldId id="264" r:id="rId24"/>
    <p:sldId id="274" r:id="rId25"/>
    <p:sldId id="276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8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1DCD6-015D-44DB-9998-ADABF4F34B0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BD68-1EB0-46E7-8949-A786D1503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89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Zdůraznit, že je to jedna pro všechny ročníky.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BD68-1EB0-46E7-8949-A786D1503AF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7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Různorodost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BD68-1EB0-46E7-8949-A786D1503AF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1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Poslat knihy!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BD68-1EB0-46E7-8949-A786D1503AF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0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124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918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032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867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8294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7770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401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7404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980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3771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936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EC7DF90-BB1C-4326-8FF2-E6155990FE63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7E860D4-AF67-45E5-87E2-6B7280E1141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Čeština pro učně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2310" y="4960137"/>
            <a:ext cx="2831690" cy="1463040"/>
          </a:xfrm>
        </p:spPr>
        <p:txBody>
          <a:bodyPr>
            <a:normAutofit/>
          </a:bodyPr>
          <a:lstStyle/>
          <a:p>
            <a:r>
              <a:rPr lang="pl-PL" sz="1500" dirty="0"/>
              <a:t>Didaktické nástroje (učebnice, programy, korpusy) a práce s nimi</a:t>
            </a:r>
          </a:p>
          <a:p>
            <a:endParaRPr lang="pl-PL" sz="1500" dirty="0"/>
          </a:p>
          <a:p>
            <a:r>
              <a:rPr lang="pl-PL" sz="1500" dirty="0"/>
              <a:t>15. března 2017</a:t>
            </a:r>
          </a:p>
          <a:p>
            <a:r>
              <a:rPr lang="pl-PL" sz="1500" dirty="0"/>
              <a:t>Ondřej Vojtíšek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78439970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Učebnice: mluvnice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Rozkazovací způsob sloves 4. tř. „prosí“ (Je správně </a:t>
            </a:r>
            <a:r>
              <a:rPr lang="cs-CZ" u="sng" dirty="0"/>
              <a:t>přihlaste se</a:t>
            </a:r>
            <a:r>
              <a:rPr lang="cs-CZ" dirty="0"/>
              <a:t>, nebo </a:t>
            </a:r>
            <a:r>
              <a:rPr lang="cs-CZ" u="sng" dirty="0" err="1"/>
              <a:t>přihlašte</a:t>
            </a:r>
            <a:r>
              <a:rPr lang="cs-CZ" u="sng" dirty="0"/>
              <a:t> se</a:t>
            </a:r>
            <a:r>
              <a:rPr lang="cs-CZ" dirty="0"/>
              <a:t>?)</a:t>
            </a:r>
          </a:p>
          <a:p>
            <a:r>
              <a:rPr lang="cs-CZ" dirty="0"/>
              <a:t>Tvoření podstatného jména slovesného na -ní, -</a:t>
            </a:r>
            <a:r>
              <a:rPr lang="cs-CZ" dirty="0" err="1"/>
              <a:t>tí</a:t>
            </a:r>
            <a:r>
              <a:rPr lang="cs-CZ" dirty="0"/>
              <a:t> a hláskové změny (Správně je </a:t>
            </a:r>
            <a:r>
              <a:rPr lang="cs-CZ" u="sng" dirty="0"/>
              <a:t>vožení</a:t>
            </a:r>
            <a:r>
              <a:rPr lang="cs-CZ" dirty="0"/>
              <a:t>, a ne </a:t>
            </a:r>
            <a:r>
              <a:rPr lang="cs-CZ" strike="sngStrike" dirty="0" err="1"/>
              <a:t>vození</a:t>
            </a:r>
            <a:r>
              <a:rPr lang="cs-CZ" dirty="0"/>
              <a:t> písku; jaký je rozdíl mezi rozpětí a rozepnutím?) </a:t>
            </a:r>
          </a:p>
        </p:txBody>
      </p:sp>
    </p:spTree>
    <p:extLst>
      <p:ext uri="{BB962C8B-B14F-4D97-AF65-F5344CB8AC3E}">
        <p14:creationId xmlns:p14="http://schemas.microsoft.com/office/powerpoint/2010/main" val="4061635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06" y="4781688"/>
            <a:ext cx="4845994" cy="2059546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Učebnice: mluvnice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8097" y="2286000"/>
            <a:ext cx="3036987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Naopak zápis číselných údajů poměrně podrobně…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Zástupný symbol pro obsah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07" y="73469"/>
            <a:ext cx="4091941" cy="46347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926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649" y="695853"/>
            <a:ext cx="4856696" cy="4938028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texty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Autentické, </a:t>
            </a:r>
            <a:r>
              <a:rPr lang="cs-CZ" dirty="0" err="1">
                <a:solidFill>
                  <a:srgbClr val="FFFFFF"/>
                </a:solidFill>
              </a:rPr>
              <a:t>kvaziautentické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342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03" y="747447"/>
            <a:ext cx="4864934" cy="5063035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texty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Umělecké (atraktivní)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8492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Zástupný symbol pro obsah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24575" y="691107"/>
            <a:ext cx="4786690" cy="4485574"/>
          </a:xfrm>
          <a:prstGeom prst="rect">
            <a:avLst/>
          </a:prstGeom>
        </p:spPr>
      </p:pic>
      <p:cxnSp>
        <p:nvCxnSpPr>
          <p:cNvPr id="20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texty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Návody, schémata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546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07" y="720535"/>
            <a:ext cx="4763800" cy="5060832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texty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Fotografie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731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texty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Dokumenty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911" y="0"/>
            <a:ext cx="4095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8437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525" y="2084832"/>
            <a:ext cx="4993475" cy="2047324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texty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Tabulky, řády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15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23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653" y="484632"/>
            <a:ext cx="3984635" cy="5733288"/>
          </a:xfrm>
          <a:prstGeom prst="rect">
            <a:avLst/>
          </a:prstGeom>
        </p:spPr>
      </p:pic>
      <p:cxnSp>
        <p:nvCxnSpPr>
          <p:cNvPr id="2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Zásobník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8097" y="2286000"/>
            <a:ext cx="3213968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Korespondence</a:t>
            </a:r>
            <a:r>
              <a:rPr lang="cs-CZ" dirty="0">
                <a:solidFill>
                  <a:srgbClr val="FFFFFF"/>
                </a:solidFill>
              </a:rPr>
              <a:t> s učebnicí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Sami pro </a:t>
            </a:r>
            <a:r>
              <a:rPr lang="en-US" dirty="0" err="1">
                <a:solidFill>
                  <a:srgbClr val="FFFFFF"/>
                </a:solidFill>
              </a:rPr>
              <a:t>sebe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Průběžný</a:t>
            </a:r>
            <a:r>
              <a:rPr lang="en-US" dirty="0">
                <a:solidFill>
                  <a:srgbClr val="FFFFFF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17538438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Zásobník cvičení: zadání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7844962" cy="4023360"/>
          </a:xfrm>
        </p:spPr>
        <p:txBody>
          <a:bodyPr/>
          <a:lstStyle/>
          <a:p>
            <a:r>
              <a:rPr lang="cs-CZ" dirty="0"/>
              <a:t>Doplňujeme předponu s- nebo z-.</a:t>
            </a:r>
          </a:p>
          <a:p>
            <a:r>
              <a:rPr lang="cs-CZ" dirty="0"/>
              <a:t>Dokážete říct slova opačného významu?</a:t>
            </a:r>
          </a:p>
          <a:p>
            <a:r>
              <a:rPr lang="cs-CZ" dirty="0"/>
              <a:t>Jak by se to řeklo spisovně?</a:t>
            </a:r>
          </a:p>
          <a:p>
            <a:r>
              <a:rPr lang="cs-CZ" dirty="0"/>
              <a:t>Popřete obsah následujících vět v plném rozsahu.</a:t>
            </a:r>
          </a:p>
          <a:p>
            <a:r>
              <a:rPr lang="cs-CZ" dirty="0"/>
              <a:t>Zkuste dopsat správná písmena do těchto slov.</a:t>
            </a:r>
          </a:p>
          <a:p>
            <a:r>
              <a:rPr lang="cs-CZ" dirty="0"/>
              <a:t>Vyberte si každý jedno z příslovcí uvedených v učebnici na s. 211 (oddíl C) a vymyslete k němu rozumnou větu, jakou byste běžně napsali.</a:t>
            </a:r>
          </a:p>
        </p:txBody>
      </p:sp>
    </p:spTree>
    <p:extLst>
      <p:ext uri="{BB962C8B-B14F-4D97-AF65-F5344CB8AC3E}">
        <p14:creationId xmlns:p14="http://schemas.microsoft.com/office/powerpoint/2010/main" val="419588459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Čeština pro učně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Bibliografické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Recenze &amp; diskuze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Uspořádání učebnice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Uspořádání kapitol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Úlohy a texty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Cvičebnice a příručka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Zpracování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Využitelnost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4946755" y="1736769"/>
            <a:ext cx="4093384" cy="5036604"/>
            <a:chOff x="4946755" y="1604037"/>
            <a:chExt cx="4093384" cy="503660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55" y="1604037"/>
              <a:ext cx="2160000" cy="3104047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139" y="1914318"/>
              <a:ext cx="2160000" cy="3040518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208" y="3600123"/>
              <a:ext cx="2160000" cy="3040518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52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Zásobník cvičení: průběžný test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39" y="5152068"/>
            <a:ext cx="5449371" cy="1235775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39" y="2084831"/>
            <a:ext cx="5386896" cy="1939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098" y="3212800"/>
            <a:ext cx="4362167" cy="23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560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Zásobník cvičení: texty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09" y="1881901"/>
            <a:ext cx="6948000" cy="4858492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62040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Zásobník cvičení: texty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97" y="2087059"/>
            <a:ext cx="6948000" cy="1026054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247285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Zásobník cvičení: texty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12" y="2084832"/>
            <a:ext cx="4908571" cy="4537194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906" y="2084832"/>
            <a:ext cx="3284327" cy="4537194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40173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572000" y="484632"/>
            <a:ext cx="4091941" cy="5733288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Učitelův průvodce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8097" y="2286000"/>
            <a:ext cx="2843783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„Desatero zásad výchovy ke komunikaci“</a:t>
            </a:r>
          </a:p>
          <a:p>
            <a:r>
              <a:rPr lang="cs-CZ" dirty="0">
                <a:solidFill>
                  <a:srgbClr val="FFFFFF"/>
                </a:solidFill>
              </a:rPr>
              <a:t>Obhajoba koncepce</a:t>
            </a:r>
          </a:p>
          <a:p>
            <a:r>
              <a:rPr lang="cs-CZ" dirty="0">
                <a:solidFill>
                  <a:srgbClr val="FFFFFF"/>
                </a:solidFill>
              </a:rPr>
              <a:t>K lekcím: smysl…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4629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07920" y="2286000"/>
            <a:ext cx="3729572" cy="4023360"/>
          </a:xfrm>
        </p:spPr>
        <p:txBody>
          <a:bodyPr>
            <a:normAutofit/>
          </a:bodyPr>
          <a:lstStyle/>
          <a:p>
            <a:r>
              <a:rPr lang="cs-CZ" sz="2400" dirty="0"/>
              <a:t>Obálka, ilustrace cvičebnice</a:t>
            </a:r>
          </a:p>
          <a:p>
            <a:r>
              <a:rPr lang="cs-CZ" sz="2400" dirty="0"/>
              <a:t>Vazba</a:t>
            </a:r>
          </a:p>
          <a:p>
            <a:r>
              <a:rPr lang="cs-CZ" sz="2400" dirty="0"/>
              <a:t>Jednoduchost výkladu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5" y="2286000"/>
            <a:ext cx="4238420" cy="3825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39480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7151789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Různorodost úloh i textů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Zdánlivě nejazyková témata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Dle rejstříku ke konkrétním jazykovým jevům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„Sami pro sebe“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354013" indent="-354013">
              <a:buNone/>
            </a:pPr>
            <a:r>
              <a:rPr lang="cs-CZ" sz="2400" dirty="0"/>
              <a:t>×    Jméno?</a:t>
            </a:r>
          </a:p>
          <a:p>
            <a:pPr marL="354013" indent="-354013">
              <a:buNone/>
            </a:pPr>
            <a:r>
              <a:rPr lang="cs-CZ" sz="2400" dirty="0"/>
              <a:t>×    Stáří</a:t>
            </a:r>
          </a:p>
        </p:txBody>
      </p:sp>
    </p:spTree>
    <p:extLst>
      <p:ext uri="{BB962C8B-B14F-4D97-AF65-F5344CB8AC3E}">
        <p14:creationId xmlns:p14="http://schemas.microsoft.com/office/powerpoint/2010/main" val="95948145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Bibliografické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725" y="1971205"/>
            <a:ext cx="4557010" cy="4744387"/>
          </a:xfrm>
        </p:spPr>
        <p:txBody>
          <a:bodyPr/>
          <a:lstStyle/>
          <a:p>
            <a:r>
              <a:rPr lang="cs-CZ" b="1" dirty="0"/>
              <a:t>HAUSENBLAS</a:t>
            </a:r>
            <a:r>
              <a:rPr lang="cs-CZ" dirty="0"/>
              <a:t>, Ondřej – </a:t>
            </a:r>
            <a:r>
              <a:rPr lang="cs-CZ" b="1" dirty="0"/>
              <a:t>MALIŠ</a:t>
            </a:r>
            <a:r>
              <a:rPr lang="cs-CZ" dirty="0"/>
              <a:t>, Otakar – </a:t>
            </a:r>
            <a:r>
              <a:rPr lang="cs-CZ" b="1" dirty="0"/>
              <a:t>ZIMOVÁ</a:t>
            </a:r>
            <a:r>
              <a:rPr lang="cs-CZ" dirty="0"/>
              <a:t>, Ludmila. </a:t>
            </a:r>
            <a:r>
              <a:rPr lang="cs-CZ" i="1" dirty="0"/>
              <a:t>Čeština pro učně : pro všechny ročníky tříletých oborů SOU</a:t>
            </a:r>
            <a:r>
              <a:rPr lang="cs-CZ" dirty="0"/>
              <a:t> + </a:t>
            </a:r>
            <a:r>
              <a:rPr lang="cs-CZ" i="1" dirty="0"/>
              <a:t>Zásobník cvičení </a:t>
            </a:r>
            <a:r>
              <a:rPr lang="cs-CZ" dirty="0"/>
              <a:t>+ </a:t>
            </a:r>
            <a:r>
              <a:rPr lang="cs-CZ" i="1" dirty="0"/>
              <a:t>Učitelův průvodce</a:t>
            </a:r>
            <a:r>
              <a:rPr lang="cs-CZ" dirty="0"/>
              <a:t>. Praha: Fortuna, </a:t>
            </a:r>
            <a:r>
              <a:rPr lang="cs-CZ" b="1" dirty="0"/>
              <a:t>1993</a:t>
            </a:r>
            <a:r>
              <a:rPr lang="cs-CZ" dirty="0"/>
              <a:t>. </a:t>
            </a:r>
            <a:r>
              <a:rPr lang="cs-CZ" b="1" dirty="0"/>
              <a:t>248 s.</a:t>
            </a:r>
            <a:r>
              <a:rPr lang="cs-CZ" dirty="0"/>
              <a:t> + </a:t>
            </a:r>
            <a:r>
              <a:rPr lang="cs-CZ" b="1" dirty="0"/>
              <a:t>96 s.</a:t>
            </a:r>
            <a:r>
              <a:rPr lang="cs-CZ" dirty="0"/>
              <a:t> + </a:t>
            </a:r>
            <a:r>
              <a:rPr lang="cs-CZ" b="1" dirty="0"/>
              <a:t>40 s.</a:t>
            </a:r>
          </a:p>
          <a:p>
            <a:endParaRPr lang="cs-CZ" sz="1800" dirty="0"/>
          </a:p>
          <a:p>
            <a:r>
              <a:rPr lang="cs-CZ" sz="1800" dirty="0"/>
              <a:t>Schválilo MŠMT ČR (1992) k zařazení do seznamu učebnic (učebnice), doporučeno MŠMT ČR (</a:t>
            </a:r>
            <a:r>
              <a:rPr lang="cs-CZ" sz="1800" i="1" dirty="0"/>
              <a:t>Zásobník cvičení</a:t>
            </a:r>
            <a:r>
              <a:rPr lang="cs-CZ" sz="1800" dirty="0"/>
              <a:t>).</a:t>
            </a:r>
          </a:p>
          <a:p>
            <a:r>
              <a:rPr lang="cs-CZ" sz="1800" dirty="0"/>
              <a:t>Lektorovali: Jarmila Nekvapilová, Jaroslav </a:t>
            </a:r>
            <a:r>
              <a:rPr lang="cs-CZ" sz="1800" dirty="0" err="1"/>
              <a:t>Hamberger</a:t>
            </a:r>
            <a:r>
              <a:rPr lang="cs-CZ" sz="1800" dirty="0"/>
              <a:t> (bez </a:t>
            </a:r>
            <a:r>
              <a:rPr lang="cs-CZ" sz="1800" i="1" dirty="0"/>
              <a:t>Zásobníku cvičení</a:t>
            </a:r>
            <a:r>
              <a:rPr lang="cs-CZ" sz="1800" dirty="0"/>
              <a:t>), Lydie Tůmová (pouze </a:t>
            </a:r>
            <a:r>
              <a:rPr lang="cs-CZ" sz="1800" i="1" dirty="0"/>
              <a:t>Zásobník cvičení</a:t>
            </a:r>
            <a:r>
              <a:rPr lang="cs-CZ" sz="1800" dirty="0"/>
              <a:t>).</a:t>
            </a:r>
          </a:p>
          <a:p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4946755" y="1736769"/>
            <a:ext cx="4093384" cy="5036604"/>
            <a:chOff x="4946755" y="1604037"/>
            <a:chExt cx="4093384" cy="503660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55" y="1604037"/>
              <a:ext cx="2160000" cy="3104047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139" y="1914318"/>
              <a:ext cx="2160000" cy="3040518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208" y="3600123"/>
              <a:ext cx="2160000" cy="3040518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371105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539613" y="2286000"/>
            <a:ext cx="5043948" cy="4023360"/>
          </a:xfrm>
        </p:spPr>
        <p:txBody>
          <a:bodyPr>
            <a:normAutofit/>
          </a:bodyPr>
          <a:lstStyle/>
          <a:p>
            <a:r>
              <a:rPr lang="cs-CZ" sz="2400" dirty="0"/>
              <a:t>Ondřej </a:t>
            </a:r>
            <a:r>
              <a:rPr lang="cs-CZ" sz="2400" dirty="0" err="1"/>
              <a:t>Hausenblas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Alexandr </a:t>
            </a:r>
            <a:r>
              <a:rPr lang="cs-CZ" sz="2400" dirty="0" err="1"/>
              <a:t>Stich</a:t>
            </a:r>
            <a:endParaRPr lang="cs-CZ" sz="2400" dirty="0"/>
          </a:p>
          <a:p>
            <a:r>
              <a:rPr lang="cs-CZ" sz="2400" dirty="0"/>
              <a:t>Karel </a:t>
            </a:r>
            <a:r>
              <a:rPr lang="cs-CZ" sz="2400" dirty="0" err="1"/>
              <a:t>Hausenblas</a:t>
            </a:r>
            <a:endParaRPr lang="cs-CZ" sz="2400" dirty="0"/>
          </a:p>
          <a:p>
            <a:r>
              <a:rPr lang="cs-CZ" sz="2400" dirty="0"/>
              <a:t>Milan Jelínek…</a:t>
            </a:r>
          </a:p>
          <a:p>
            <a:endParaRPr lang="cs-CZ" sz="2400" dirty="0"/>
          </a:p>
          <a:p>
            <a:r>
              <a:rPr lang="cs-CZ" sz="2400" dirty="0"/>
              <a:t>In </a:t>
            </a:r>
            <a:r>
              <a:rPr lang="cs-CZ" sz="2400" i="1" dirty="0"/>
              <a:t>Čeština doma a ve světě </a:t>
            </a:r>
            <a:r>
              <a:rPr lang="cs-CZ" sz="2400" dirty="0"/>
              <a:t>(1994, č. 1)</a:t>
            </a:r>
          </a:p>
        </p:txBody>
      </p:sp>
      <p:pic>
        <p:nvPicPr>
          <p:cNvPr id="1026" name="Picture 2" descr="http://ucjtk.ff.cuni.cz/wp-content/uploads/sites/57/2015/11/KP%C4%8CJ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438" y="2286000"/>
            <a:ext cx="2743201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990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" panose="020F0302020204030204" pitchFamily="34" charset="0"/>
              </a:rPr>
              <a:t>recenze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910" y="1919628"/>
            <a:ext cx="3283777" cy="4632260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83666" y="1919628"/>
            <a:ext cx="4519275" cy="4554914"/>
          </a:xfrm>
        </p:spPr>
        <p:txBody>
          <a:bodyPr>
            <a:normAutofit/>
          </a:bodyPr>
          <a:lstStyle/>
          <a:p>
            <a:r>
              <a:rPr lang="cs-CZ" sz="2400" dirty="0"/>
              <a:t>Čeněk </a:t>
            </a:r>
            <a:r>
              <a:rPr lang="cs-CZ" sz="2400" dirty="0" err="1"/>
              <a:t>Reinštein</a:t>
            </a:r>
            <a:endParaRPr lang="cs-CZ" sz="2400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sz="2400" dirty="0"/>
              <a:t>Jako alternativa (výběrovost a nesystematičnost výkladu)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sz="2400" dirty="0"/>
              <a:t>Vyvolání zájmu</a:t>
            </a:r>
          </a:p>
        </p:txBody>
      </p:sp>
    </p:spTree>
    <p:extLst>
      <p:ext uri="{BB962C8B-B14F-4D97-AF65-F5344CB8AC3E}">
        <p14:creationId xmlns:p14="http://schemas.microsoft.com/office/powerpoint/2010/main" val="19250445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572000" y="484632"/>
            <a:ext cx="4091941" cy="5733288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Učebnice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8097" y="2286000"/>
            <a:ext cx="2843783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Řazení, řád a osnovy</a:t>
            </a:r>
          </a:p>
          <a:p>
            <a:r>
              <a:rPr lang="cs-CZ" dirty="0">
                <a:solidFill>
                  <a:srgbClr val="FFFFFF"/>
                </a:solidFill>
              </a:rPr>
              <a:t>Rejstřík „problémů“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7331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756472" cy="1499616"/>
          </a:xfrm>
        </p:spPr>
        <p:txBody>
          <a:bodyPr/>
          <a:lstStyle/>
          <a:p>
            <a:r>
              <a:rPr lang="cs-CZ" dirty="0"/>
              <a:t>Kapitoly v učebnici, 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5691" y="2286000"/>
            <a:ext cx="8421328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Např.: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dirty="0"/>
              <a:t>Jak čteme fotky (Hltáme očima, nebo „čteme“ i pozadí situace?)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dirty="0"/>
              <a:t>Vyplňte čitelně! (Jak se posílá balík, peníze, dobírka, cenné psaní)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dirty="0"/>
              <a:t>Volání v mlze (Čeho se bojíme při četbě hororů?)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dirty="0"/>
              <a:t>Svět před narozením (Debata o těhotenství a potratu)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dirty="0"/>
              <a:t>Neměla byste zájem zajít se mnou někam na koktajl? (Jak se umlouvá schůzka)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/>
              <a:t>→ Skryté vyučování? Motivace?</a:t>
            </a:r>
          </a:p>
          <a:p>
            <a:pPr marL="0" indent="0">
              <a:buNone/>
            </a:pPr>
            <a:r>
              <a:rPr lang="cs-CZ" dirty="0"/>
              <a:t>→ Atraktivita?</a:t>
            </a:r>
          </a:p>
        </p:txBody>
      </p:sp>
    </p:spTree>
    <p:extLst>
      <p:ext uri="{BB962C8B-B14F-4D97-AF65-F5344CB8AC3E}">
        <p14:creationId xmlns:p14="http://schemas.microsoft.com/office/powerpoint/2010/main" val="81349876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11" y="144378"/>
            <a:ext cx="4940488" cy="6609347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43784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Činnosti žáků a učitele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"/>
          </p:nvPr>
        </p:nvSpPr>
        <p:spPr>
          <a:xfrm>
            <a:off x="768097" y="2286000"/>
            <a:ext cx="2843783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 koho?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Nevysvětleno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Jen doporučení, lze měnit</a:t>
            </a:r>
          </a:p>
          <a:p>
            <a:r>
              <a:rPr lang="cs-CZ" dirty="0">
                <a:solidFill>
                  <a:srgbClr val="FFFFFF"/>
                </a:solidFill>
              </a:rPr>
              <a:t>Druhá</a:t>
            </a:r>
            <a:r>
              <a:rPr lang="cs-CZ" dirty="0">
                <a:solidFill>
                  <a:schemeClr val="bg1"/>
                </a:solidFill>
              </a:rPr>
              <a:t> strukturace</a:t>
            </a:r>
          </a:p>
        </p:txBody>
      </p:sp>
    </p:spTree>
    <p:extLst>
      <p:ext uri="{BB962C8B-B14F-4D97-AF65-F5344CB8AC3E}">
        <p14:creationId xmlns:p14="http://schemas.microsoft.com/office/powerpoint/2010/main" val="21775570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07" y="219161"/>
            <a:ext cx="4182316" cy="640968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Učebnice: Úlohy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097" y="2286000"/>
            <a:ext cx="2843783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Tvořivost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Zkracování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Uspořádávání</a:t>
            </a:r>
          </a:p>
          <a:p>
            <a:r>
              <a:rPr lang="cs-CZ" dirty="0">
                <a:solidFill>
                  <a:srgbClr val="FFFFFF"/>
                </a:solidFill>
              </a:rPr>
              <a:t>Mluvenost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cs-CZ" dirty="0">
                <a:solidFill>
                  <a:srgbClr val="FFFFFF"/>
                </a:solidFill>
              </a:rPr>
              <a:t>Dá se to říct jinak?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871894252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Vlastní 2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7F7F7F"/>
      </a:accent1>
      <a:accent2>
        <a:srgbClr val="7F7F7F"/>
      </a:accent2>
      <a:accent3>
        <a:srgbClr val="7F7F7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lastní 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1136</TotalTime>
  <Words>513</Words>
  <Application>Microsoft Office PowerPoint</Application>
  <PresentationFormat>Předvádění na obrazovce (4:3)</PresentationFormat>
  <Paragraphs>110</Paragraphs>
  <Slides>26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Integrál</vt:lpstr>
      <vt:lpstr>Čeština pro učně</vt:lpstr>
      <vt:lpstr>Čeština pro učně</vt:lpstr>
      <vt:lpstr>Bibliografické údaje</vt:lpstr>
      <vt:lpstr>Diskuze</vt:lpstr>
      <vt:lpstr>recenze</vt:lpstr>
      <vt:lpstr>Učebnice</vt:lpstr>
      <vt:lpstr>Kapitoly v učebnici, témata</vt:lpstr>
      <vt:lpstr>Činnosti žáků a učitele</vt:lpstr>
      <vt:lpstr>Učebnice: Úlohy</vt:lpstr>
      <vt:lpstr>Učebnice: mluvnice</vt:lpstr>
      <vt:lpstr>Učebnice: mluvnice</vt:lpstr>
      <vt:lpstr>Učebnice: texty</vt:lpstr>
      <vt:lpstr>Učebnice: texty</vt:lpstr>
      <vt:lpstr>učebnice: texty</vt:lpstr>
      <vt:lpstr>učebnice: texty</vt:lpstr>
      <vt:lpstr>učebnice: texty</vt:lpstr>
      <vt:lpstr>učebnice: texty</vt:lpstr>
      <vt:lpstr>Zásobník cvičení</vt:lpstr>
      <vt:lpstr>Zásobník cvičení: zadání</vt:lpstr>
      <vt:lpstr>Zásobník cvičení: průběžný test</vt:lpstr>
      <vt:lpstr>Zásobník cvičení: texty</vt:lpstr>
      <vt:lpstr>Zásobník cvičení: texty</vt:lpstr>
      <vt:lpstr>Zásobník cvičení: texty</vt:lpstr>
      <vt:lpstr>Učitelův průvodce</vt:lpstr>
      <vt:lpstr>zpracování</vt:lpstr>
      <vt:lpstr>využitelnost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 pro učně</dc:title>
  <dc:creator>Vojtíšek, Ondřej</dc:creator>
  <cp:lastModifiedBy>Hana Prokšová</cp:lastModifiedBy>
  <cp:revision>97</cp:revision>
  <dcterms:created xsi:type="dcterms:W3CDTF">2017-03-13T12:25:24Z</dcterms:created>
  <dcterms:modified xsi:type="dcterms:W3CDTF">2017-03-17T14:22:34Z</dcterms:modified>
</cp:coreProperties>
</file>