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1" roundtripDataSignature="AMtx7mjVEa464PSmC994IhI1v7HNF2dmH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4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" name="Google Shape;5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0" name="Google Shape;60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a1f96ca665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ga1f96ca665_0_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8" name="Google Shape;68;ga1f96ca665_0_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cs-CZ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cf36cc1c63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cf36cc1c63_0_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gcf36cc1c63_0_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cs-CZ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cf36cc1c63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cf36cc1c63_0_3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gcf36cc1c63_0_3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cs-CZ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cf36cc1c63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" name="Google Shape;93;gcf36cc1c63_0_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4" name="Google Shape;94;gcf36cc1c63_0_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cs-CZ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ab4c7d25fd_3_1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gab4c7d25fd_3_16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3" name="Google Shape;103;gab4c7d25fd_3_16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cs-CZ"/>
              <a:t>6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 - základní součásti">
  <p:cSld name="Úvodní snímek - základní součásti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oogle Shape;11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95142" y="326872"/>
            <a:ext cx="4806121" cy="1485839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4"/>
          <p:cNvSpPr txBox="1">
            <a:spLocks noGrp="1"/>
          </p:cNvSpPr>
          <p:nvPr>
            <p:ph type="title"/>
          </p:nvPr>
        </p:nvSpPr>
        <p:spPr>
          <a:xfrm>
            <a:off x="1916105" y="2601350"/>
            <a:ext cx="4674300" cy="113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body" idx="1"/>
          </p:nvPr>
        </p:nvSpPr>
        <p:spPr>
          <a:xfrm>
            <a:off x="1916105" y="3740572"/>
            <a:ext cx="4663800" cy="7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body" idx="2"/>
          </p:nvPr>
        </p:nvSpPr>
        <p:spPr>
          <a:xfrm>
            <a:off x="1916105" y="2104299"/>
            <a:ext cx="4663800" cy="3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D22D4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>
  <p:cSld name="Obrázek s titulkem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>
            <a:spLocks noGrp="1"/>
          </p:cNvSpPr>
          <p:nvPr>
            <p:ph type="pic" idx="2"/>
          </p:nvPr>
        </p:nvSpPr>
        <p:spPr>
          <a:xfrm>
            <a:off x="2161461" y="231934"/>
            <a:ext cx="4629000" cy="36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body" idx="1"/>
          </p:nvPr>
        </p:nvSpPr>
        <p:spPr>
          <a:xfrm>
            <a:off x="2161461" y="3973965"/>
            <a:ext cx="4629000" cy="42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D22C40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obsah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D22D40"/>
              </a:buClr>
              <a:buSzPts val="2100"/>
              <a:buFont typeface="Noto Sans Symbols"/>
              <a:buChar char="▪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C4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C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C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C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C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C4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C4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C4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C4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19" name="Google Shape;19;p5"/>
          <p:cNvCxnSpPr/>
          <p:nvPr/>
        </p:nvCxnSpPr>
        <p:spPr>
          <a:xfrm>
            <a:off x="628650" y="1313736"/>
            <a:ext cx="7886700" cy="0"/>
          </a:xfrm>
          <a:prstGeom prst="straightConnector1">
            <a:avLst/>
          </a:prstGeom>
          <a:noFill/>
          <a:ln w="9525" cap="flat" cmpd="sng">
            <a:solidFill>
              <a:srgbClr val="D22D40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D22D40"/>
              </a:buClr>
              <a:buSzPts val="2100"/>
              <a:buFont typeface="Noto Sans Symbols"/>
              <a:buChar char="▪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D22D40"/>
              </a:buClr>
              <a:buSzPts val="2100"/>
              <a:buFont typeface="Noto Sans Symbols"/>
              <a:buChar char="▪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26" name="Google Shape;26;p8"/>
          <p:cNvCxnSpPr/>
          <p:nvPr/>
        </p:nvCxnSpPr>
        <p:spPr>
          <a:xfrm>
            <a:off x="628650" y="1313736"/>
            <a:ext cx="7886700" cy="0"/>
          </a:xfrm>
          <a:prstGeom prst="straightConnector1">
            <a:avLst/>
          </a:prstGeom>
          <a:noFill/>
          <a:ln w="9525" cap="flat" cmpd="sng">
            <a:solidFill>
              <a:srgbClr val="D22D40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enom nadpis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10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30" name="Google Shape;30;p10"/>
          <p:cNvCxnSpPr/>
          <p:nvPr/>
        </p:nvCxnSpPr>
        <p:spPr>
          <a:xfrm>
            <a:off x="628650" y="1313736"/>
            <a:ext cx="7886700" cy="0"/>
          </a:xfrm>
          <a:prstGeom prst="straightConnector1">
            <a:avLst/>
          </a:prstGeom>
          <a:noFill/>
          <a:ln w="9525" cap="flat" cmpd="sng">
            <a:solidFill>
              <a:srgbClr val="D22D40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Úvodní snímek -  bez základní součásti">
  <p:cSld name="1_Úvodní snímek -  bez základní součásti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Google Shape;32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95142" y="338207"/>
            <a:ext cx="4806121" cy="1485839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1972865" y="2221707"/>
            <a:ext cx="4664100" cy="5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1972865" y="2929745"/>
            <a:ext cx="4663800" cy="7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Nadpis a obsah">
  <p:cSld name="1_Nadpis a obsah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C4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C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C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C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C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C4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C4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C4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C4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38" name="Google Shape;38;p7"/>
          <p:cNvCxnSpPr/>
          <p:nvPr/>
        </p:nvCxnSpPr>
        <p:spPr>
          <a:xfrm>
            <a:off x="628650" y="1313736"/>
            <a:ext cx="7886700" cy="0"/>
          </a:xfrm>
          <a:prstGeom prst="straightConnector1">
            <a:avLst/>
          </a:prstGeom>
          <a:noFill/>
          <a:ln w="9525" cap="flat" cmpd="sng">
            <a:solidFill>
              <a:srgbClr val="D22D4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628650" y="1377554"/>
            <a:ext cx="7886700" cy="32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D22C40"/>
              </a:buClr>
              <a:buSzPts val="2100"/>
              <a:buFont typeface="Noto Sans Symbols"/>
              <a:buChar char="▪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8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2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629841" y="1878806"/>
            <a:ext cx="3868200" cy="27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D22D40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400" cy="27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D22D40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628650" y="1205151"/>
            <a:ext cx="7886700" cy="0"/>
          </a:xfrm>
          <a:prstGeom prst="straightConnector1">
            <a:avLst/>
          </a:prstGeom>
          <a:noFill/>
          <a:ln w="9525" cap="flat" cmpd="sng">
            <a:solidFill>
              <a:srgbClr val="D22D40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300" cy="12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22D4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body" idx="1"/>
          </p:nvPr>
        </p:nvSpPr>
        <p:spPr>
          <a:xfrm>
            <a:off x="3800475" y="342900"/>
            <a:ext cx="4629000" cy="40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D22D40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619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3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tinu.cz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"/>
          <p:cNvSpPr txBox="1"/>
          <p:nvPr/>
        </p:nvSpPr>
        <p:spPr>
          <a:xfrm>
            <a:off x="678600" y="2430419"/>
            <a:ext cx="7786800" cy="113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lang="cs-CZ" sz="2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Prezentace referát</a:t>
            </a:r>
            <a:r>
              <a:rPr lang="cs-CZ" sz="2500"/>
              <a:t>u</a:t>
            </a:r>
            <a:endParaRPr sz="2500"/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lang="cs-CZ" sz="3300" b="1"/>
              <a:t>Bohuslav Martinů</a:t>
            </a:r>
            <a:endParaRPr sz="3300" b="1"/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lang="cs-CZ" sz="3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3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33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1"/>
          <p:cNvSpPr txBox="1"/>
          <p:nvPr/>
        </p:nvSpPr>
        <p:spPr>
          <a:xfrm>
            <a:off x="193950" y="3830250"/>
            <a:ext cx="8756100" cy="7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endParaRPr sz="17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cs-CZ" sz="1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Vypracována: Junsheng J</a:t>
            </a:r>
            <a:r>
              <a:rPr lang="cs-CZ" sz="1700"/>
              <a:t>anek WANG</a:t>
            </a:r>
            <a:endParaRPr sz="1700"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cs-CZ" sz="1700"/>
              <a:t>Ú</a:t>
            </a:r>
            <a:r>
              <a:rPr lang="cs-CZ" sz="1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BS FF UK, IV 202</a:t>
            </a:r>
            <a:r>
              <a:rPr lang="cs-CZ" sz="1700"/>
              <a:t>1</a:t>
            </a:r>
            <a:endParaRPr sz="17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"/>
          <p:cNvSpPr txBox="1"/>
          <p:nvPr/>
        </p:nvSpPr>
        <p:spPr>
          <a:xfrm>
            <a:off x="1613813" y="1995869"/>
            <a:ext cx="5916300" cy="3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s-CZ" sz="18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rPr>
              <a:t>ACC11000</a:t>
            </a:r>
            <a:r>
              <a:rPr lang="cs-CZ" sz="1800">
                <a:solidFill>
                  <a:srgbClr val="D22D40"/>
                </a:solidFill>
              </a:rPr>
              <a:t>4</a:t>
            </a:r>
            <a:r>
              <a:rPr lang="cs-CZ" sz="1800" b="0" i="0" u="none" strike="noStrike" cap="none">
                <a:solidFill>
                  <a:srgbClr val="D22D4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1800">
                <a:solidFill>
                  <a:srgbClr val="D22D40"/>
                </a:solidFill>
              </a:rPr>
              <a:t>Přehled českých dějin</a:t>
            </a:r>
            <a:endParaRPr sz="1800" b="0" i="0" u="none" strike="noStrike" cap="none">
              <a:solidFill>
                <a:srgbClr val="D22D4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a1f96ca665_0_6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</a:pPr>
            <a:r>
              <a:rPr lang="cs-CZ" b="1">
                <a:solidFill>
                  <a:srgbClr val="D22D40"/>
                </a:solidFill>
              </a:rPr>
              <a:t>Život</a:t>
            </a:r>
            <a:endParaRPr b="1">
              <a:solidFill>
                <a:srgbClr val="D22D40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>
                <a:solidFill>
                  <a:srgbClr val="D22D40"/>
                </a:solidFill>
              </a:rPr>
              <a:t>Touha po domově</a:t>
            </a:r>
            <a:endParaRPr>
              <a:solidFill>
                <a:srgbClr val="D22D40"/>
              </a:solidFill>
            </a:endParaRPr>
          </a:p>
        </p:txBody>
      </p:sp>
      <p:sp>
        <p:nvSpPr>
          <p:cNvPr id="71" name="Google Shape;71;ga1f96ca665_0_6"/>
          <p:cNvSpPr txBox="1">
            <a:spLocks noGrp="1"/>
          </p:cNvSpPr>
          <p:nvPr>
            <p:ph type="body" idx="1"/>
          </p:nvPr>
        </p:nvSpPr>
        <p:spPr>
          <a:xfrm>
            <a:off x="628650" y="1369226"/>
            <a:ext cx="7886700" cy="36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342900" lvl="0" indent="-2921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Char char="▪"/>
            </a:pPr>
            <a:r>
              <a:rPr lang="cs-CZ" sz="2000" b="1"/>
              <a:t>8. prosince 1890, Polička</a:t>
            </a:r>
            <a:endParaRPr sz="2000" b="1"/>
          </a:p>
          <a:p>
            <a:pPr marL="342900" lvl="0" indent="-2921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Char char="▪"/>
            </a:pPr>
            <a:r>
              <a:rPr lang="cs-CZ" sz="2000" b="1"/>
              <a:t>Studium na Pražské konzervatoři, 1906</a:t>
            </a:r>
            <a:endParaRPr sz="2000" b="1"/>
          </a:p>
          <a:p>
            <a:pPr marL="342900" lvl="0" indent="-2921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Char char="▪"/>
            </a:pPr>
            <a:r>
              <a:rPr lang="cs-CZ" sz="2000" b="1"/>
              <a:t>Působení v Č. filharmonii a studium u Josefa Suka</a:t>
            </a:r>
            <a:endParaRPr sz="2000" b="1"/>
          </a:p>
          <a:p>
            <a:pPr marL="342900" lvl="0" indent="-2921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Char char="▪"/>
            </a:pPr>
            <a:r>
              <a:rPr lang="cs-CZ" sz="2000" b="1"/>
              <a:t>Studium u Alberta Roussela a působení v Paříže, 1923</a:t>
            </a:r>
            <a:endParaRPr sz="2000" b="1"/>
          </a:p>
          <a:p>
            <a:pPr marL="342900" lvl="0" indent="-2921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Char char="▪"/>
            </a:pPr>
            <a:r>
              <a:rPr lang="cs-CZ" sz="2000" b="1"/>
              <a:t>Manželství a osobní život, 1931, 1936, 1944</a:t>
            </a:r>
            <a:endParaRPr sz="2000" b="1"/>
          </a:p>
          <a:p>
            <a:pPr marL="342900" lvl="0" indent="-2921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Char char="▪"/>
            </a:pPr>
            <a:r>
              <a:rPr lang="cs-CZ" sz="2000" b="1"/>
              <a:t>Emigrace do USA, 1940</a:t>
            </a:r>
            <a:endParaRPr sz="2000" b="1"/>
          </a:p>
          <a:p>
            <a:pPr marL="342900" lvl="0" indent="-2921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Char char="▪"/>
            </a:pPr>
            <a:r>
              <a:rPr lang="cs-CZ" sz="2000" b="1"/>
              <a:t>Návrat do Evropy, 1953</a:t>
            </a:r>
            <a:endParaRPr sz="2000" b="1"/>
          </a:p>
          <a:p>
            <a:pPr marL="342900" lvl="0" indent="-2921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Char char="▪"/>
            </a:pPr>
            <a:r>
              <a:rPr lang="cs-CZ" sz="2000" b="1"/>
              <a:t>Úmrtí ve Švýcarsku, 1959; 1979 převezen do Poličky</a:t>
            </a:r>
            <a:endParaRPr sz="2000"/>
          </a:p>
        </p:txBody>
      </p:sp>
      <p:pic>
        <p:nvPicPr>
          <p:cNvPr id="72" name="Google Shape;72;ga1f96ca665_0_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8225" y="71250"/>
            <a:ext cx="2117125" cy="1196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gcf36cc1c63_0_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2537" y="904000"/>
            <a:ext cx="2140864" cy="2900875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79" name="Google Shape;79;gcf36cc1c63_0_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68286" y="904000"/>
            <a:ext cx="2932950" cy="2900874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80" name="Google Shape;80;gcf36cc1c63_0_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220488" y="888325"/>
            <a:ext cx="2278925" cy="2932225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81" name="Google Shape;81;gcf36cc1c63_0_8"/>
          <p:cNvSpPr txBox="1"/>
          <p:nvPr/>
        </p:nvSpPr>
        <p:spPr>
          <a:xfrm>
            <a:off x="339926" y="3901150"/>
            <a:ext cx="22299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100" b="1"/>
              <a:t>Charlotte Quennehen Martinů</a:t>
            </a:r>
            <a:endParaRPr sz="1100" b="1"/>
          </a:p>
        </p:txBody>
      </p:sp>
      <p:sp>
        <p:nvSpPr>
          <p:cNvPr id="82" name="Google Shape;82;gcf36cc1c63_0_8"/>
          <p:cNvSpPr txBox="1"/>
          <p:nvPr/>
        </p:nvSpPr>
        <p:spPr>
          <a:xfrm>
            <a:off x="3450288" y="3901150"/>
            <a:ext cx="22788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100" b="1"/>
              <a:t>Vítězslava Kaprálová</a:t>
            </a:r>
            <a:endParaRPr sz="1100" b="1"/>
          </a:p>
        </p:txBody>
      </p:sp>
      <p:sp>
        <p:nvSpPr>
          <p:cNvPr id="83" name="Google Shape;83;gcf36cc1c63_0_8"/>
          <p:cNvSpPr txBox="1"/>
          <p:nvPr/>
        </p:nvSpPr>
        <p:spPr>
          <a:xfrm>
            <a:off x="6773363" y="3901150"/>
            <a:ext cx="19344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100" b="1">
                <a:solidFill>
                  <a:schemeClr val="dk1"/>
                </a:solidFill>
              </a:rPr>
              <a:t>Rosalie </a:t>
            </a:r>
            <a:r>
              <a:rPr lang="cs-CZ" sz="1100" b="1"/>
              <a:t>Barstow</a:t>
            </a:r>
            <a:endParaRPr sz="11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gcf36cc1c63_0_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08450" y="2640975"/>
            <a:ext cx="4038600" cy="2271725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90" name="Google Shape;90;gcf36cc1c63_0_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3250" y="319450"/>
            <a:ext cx="4362450" cy="2453878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cf36cc1c63_0_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cs-CZ" b="1">
                <a:solidFill>
                  <a:srgbClr val="D22D40"/>
                </a:solidFill>
              </a:rPr>
              <a:t>Pár komentářů </a:t>
            </a:r>
            <a:endParaRPr b="1">
              <a:solidFill>
                <a:srgbClr val="D22D40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cs-CZ">
                <a:solidFill>
                  <a:srgbClr val="D22D40"/>
                </a:solidFill>
              </a:rPr>
              <a:t>Návrat k romantismu nebo avantgarda?</a:t>
            </a:r>
            <a:endParaRPr>
              <a:solidFill>
                <a:srgbClr val="D22D40"/>
              </a:solidFill>
            </a:endParaRPr>
          </a:p>
        </p:txBody>
      </p:sp>
      <p:sp>
        <p:nvSpPr>
          <p:cNvPr id="97" name="Google Shape;97;gcf36cc1c63_0_1"/>
          <p:cNvSpPr txBox="1">
            <a:spLocks noGrp="1"/>
          </p:cNvSpPr>
          <p:nvPr>
            <p:ph type="body" idx="1"/>
          </p:nvPr>
        </p:nvSpPr>
        <p:spPr>
          <a:xfrm>
            <a:off x="628650" y="1361744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342900" lvl="0" indent="-298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Char char="▪"/>
            </a:pPr>
            <a:r>
              <a:rPr lang="cs-CZ" b="1"/>
              <a:t>Bezmála 400 skladeb</a:t>
            </a:r>
            <a:endParaRPr b="1"/>
          </a:p>
          <a:p>
            <a:pPr marL="342900" lvl="0" indent="-298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Char char="▪"/>
            </a:pPr>
            <a:r>
              <a:rPr lang="cs-CZ" b="1"/>
              <a:t>Kompoziční styl</a:t>
            </a:r>
            <a:endParaRPr b="1"/>
          </a:p>
          <a:p>
            <a:pPr marL="342900" lvl="0" indent="-298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Char char="▪"/>
            </a:pPr>
            <a:r>
              <a:rPr lang="cs-CZ" b="1"/>
              <a:t>Skladatelský vkus </a:t>
            </a:r>
            <a:endParaRPr b="1"/>
          </a:p>
          <a:p>
            <a:pPr marL="342900" lvl="0" indent="-298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Char char="▪"/>
            </a:pPr>
            <a:r>
              <a:rPr lang="cs-CZ" b="1"/>
              <a:t>Jak často B. Martinů skládal?</a:t>
            </a:r>
            <a:endParaRPr b="1"/>
          </a:p>
          <a:p>
            <a:pPr marL="342900" lvl="0" indent="-298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Char char="▪"/>
            </a:pPr>
            <a:r>
              <a:rPr lang="cs-CZ" b="1"/>
              <a:t>Filosofie a myšlenky</a:t>
            </a:r>
            <a:endParaRPr b="1"/>
          </a:p>
          <a:p>
            <a:pPr marL="342900" lvl="0" indent="-298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Char char="▪"/>
            </a:pPr>
            <a:r>
              <a:rPr lang="cs-CZ" b="1"/>
              <a:t>Jaký měl postoj k hudbě?</a:t>
            </a:r>
            <a:endParaRPr b="1"/>
          </a:p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1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100"/>
              <a:buNone/>
            </a:pPr>
            <a:endParaRPr/>
          </a:p>
        </p:txBody>
      </p:sp>
      <p:pic>
        <p:nvPicPr>
          <p:cNvPr id="98" name="Google Shape;98;gcf36cc1c63_0_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87075" y="1361750"/>
            <a:ext cx="3323701" cy="14472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pic>
        <p:nvPicPr>
          <p:cNvPr id="99" name="Google Shape;99;gcf36cc1c63_0_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80900" y="2071674"/>
            <a:ext cx="1834449" cy="2284524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ab4c7d25fd_3_166"/>
          <p:cNvSpPr txBox="1">
            <a:spLocks noGrp="1"/>
          </p:cNvSpPr>
          <p:nvPr>
            <p:ph type="title"/>
          </p:nvPr>
        </p:nvSpPr>
        <p:spPr>
          <a:xfrm>
            <a:off x="1467675" y="1692094"/>
            <a:ext cx="6208800" cy="199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</a:pPr>
            <a:endParaRPr sz="3800" b="1">
              <a:solidFill>
                <a:srgbClr val="D22D40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</a:pPr>
            <a:r>
              <a:rPr lang="cs-CZ" sz="3800" b="1">
                <a:solidFill>
                  <a:srgbClr val="D22D40"/>
                </a:solidFill>
              </a:rPr>
              <a:t>Děkuji za pozornost</a:t>
            </a:r>
            <a:endParaRPr sz="3800" b="1">
              <a:solidFill>
                <a:srgbClr val="D22D40"/>
              </a:solidFill>
            </a:endParaRPr>
          </a:p>
        </p:txBody>
      </p:sp>
      <p:sp>
        <p:nvSpPr>
          <p:cNvPr id="106" name="Google Shape;106;gab4c7d25fd_3_166"/>
          <p:cNvSpPr txBox="1"/>
          <p:nvPr/>
        </p:nvSpPr>
        <p:spPr>
          <a:xfrm>
            <a:off x="893875" y="3744050"/>
            <a:ext cx="73635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/>
              <a:t>Použité zdroje: 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Brabcová J.: Bohuslav Martinů anno 1981. Česká hudební společnost, Praha 1990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u="sng">
                <a:solidFill>
                  <a:schemeClr val="hlink"/>
                </a:solidFill>
                <a:hlinkClick r:id="rId3"/>
              </a:rPr>
              <a:t>https://www.martinu.cz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</Words>
  <Application>Microsoft Office PowerPoint</Application>
  <PresentationFormat>Předvádění na obrazovce (16:9)</PresentationFormat>
  <Paragraphs>40</Paragraphs>
  <Slides>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Noto Sans Symbols</vt:lpstr>
      <vt:lpstr>Motiv Office</vt:lpstr>
      <vt:lpstr>Prezentace aplikace PowerPoint</vt:lpstr>
      <vt:lpstr>Život Touha po domově</vt:lpstr>
      <vt:lpstr>Prezentace aplikace PowerPoint</vt:lpstr>
      <vt:lpstr>Prezentace aplikace PowerPoint</vt:lpstr>
      <vt:lpstr>Pár komentářů  Návrat k romantismu nebo avantgarda?</vt:lpstr>
      <vt:lpstr> 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Wong Johnson</dc:creator>
  <cp:lastModifiedBy>FFUK</cp:lastModifiedBy>
  <cp:revision>1</cp:revision>
  <dcterms:created xsi:type="dcterms:W3CDTF">2020-11-08T13:12:11Z</dcterms:created>
  <dcterms:modified xsi:type="dcterms:W3CDTF">2021-04-09T06:16:26Z</dcterms:modified>
</cp:coreProperties>
</file>