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1" r:id="rId3"/>
    <p:sldId id="272" r:id="rId4"/>
    <p:sldId id="270" r:id="rId5"/>
    <p:sldId id="268" r:id="rId6"/>
    <p:sldId id="275" r:id="rId7"/>
    <p:sldId id="279" r:id="rId8"/>
    <p:sldId id="276" r:id="rId9"/>
    <p:sldId id="277" r:id="rId10"/>
    <p:sldId id="278" r:id="rId11"/>
    <p:sldId id="273" r:id="rId1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C881E8-5BA5-4E8E-B005-6142D952E9A1}"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cs-CZ"/>
        </a:p>
      </dgm:t>
    </dgm:pt>
    <dgm:pt modelId="{0C8479E8-5A83-4B43-8385-A191199EC84F}">
      <dgm:prSet phldrT="[Text]"/>
      <dgm:spPr/>
      <dgm:t>
        <a:bodyPr/>
        <a:lstStyle/>
        <a:p>
          <a:r>
            <a:rPr lang="cs-CZ" dirty="0"/>
            <a:t>Sémantika</a:t>
          </a:r>
        </a:p>
      </dgm:t>
    </dgm:pt>
    <dgm:pt modelId="{801A299C-0BA7-4652-AA7D-DD2429D88164}" type="parTrans" cxnId="{0B2AE2BB-2493-4470-A29E-391181B6D77F}">
      <dgm:prSet/>
      <dgm:spPr/>
      <dgm:t>
        <a:bodyPr/>
        <a:lstStyle/>
        <a:p>
          <a:endParaRPr lang="cs-CZ"/>
        </a:p>
      </dgm:t>
    </dgm:pt>
    <dgm:pt modelId="{9BC50DC9-F924-45AB-BE3B-42AF306B4942}" type="sibTrans" cxnId="{0B2AE2BB-2493-4470-A29E-391181B6D77F}">
      <dgm:prSet/>
      <dgm:spPr/>
      <dgm:t>
        <a:bodyPr/>
        <a:lstStyle/>
        <a:p>
          <a:endParaRPr lang="cs-CZ"/>
        </a:p>
      </dgm:t>
    </dgm:pt>
    <dgm:pt modelId="{71DF9862-B12D-4918-B20A-9C937E14207A}">
      <dgm:prSet phldrT="[Text]"/>
      <dgm:spPr/>
      <dgm:t>
        <a:bodyPr/>
        <a:lstStyle/>
        <a:p>
          <a:r>
            <a:rPr lang="cs-CZ" dirty="0"/>
            <a:t>Pragmatika</a:t>
          </a:r>
        </a:p>
      </dgm:t>
    </dgm:pt>
    <dgm:pt modelId="{1803316A-4F20-49CE-8B28-6E4B6C13436B}" type="parTrans" cxnId="{D7AA74C1-D399-4F46-88B5-BF679F215337}">
      <dgm:prSet/>
      <dgm:spPr/>
      <dgm:t>
        <a:bodyPr/>
        <a:lstStyle/>
        <a:p>
          <a:endParaRPr lang="cs-CZ"/>
        </a:p>
      </dgm:t>
    </dgm:pt>
    <dgm:pt modelId="{E59C7E35-2540-42A0-8285-3FCDAC183D3B}" type="sibTrans" cxnId="{D7AA74C1-D399-4F46-88B5-BF679F215337}">
      <dgm:prSet/>
      <dgm:spPr/>
      <dgm:t>
        <a:bodyPr/>
        <a:lstStyle/>
        <a:p>
          <a:endParaRPr lang="cs-CZ"/>
        </a:p>
      </dgm:t>
    </dgm:pt>
    <dgm:pt modelId="{50C02452-1689-4982-A406-C5B6D6185ED5}">
      <dgm:prSet phldrT="[Text]"/>
      <dgm:spPr/>
      <dgm:t>
        <a:bodyPr/>
        <a:lstStyle/>
        <a:p>
          <a:r>
            <a:rPr lang="cs-CZ" dirty="0"/>
            <a:t>Sémantika</a:t>
          </a:r>
        </a:p>
      </dgm:t>
    </dgm:pt>
    <dgm:pt modelId="{3A090C71-1AD1-4FD0-9494-0B295D91D205}" type="parTrans" cxnId="{8AD575C5-F85F-4831-8AF8-785A5079F31F}">
      <dgm:prSet/>
      <dgm:spPr/>
      <dgm:t>
        <a:bodyPr/>
        <a:lstStyle/>
        <a:p>
          <a:endParaRPr lang="cs-CZ"/>
        </a:p>
      </dgm:t>
    </dgm:pt>
    <dgm:pt modelId="{413D7FED-2D17-48FC-87DE-37F7EC73CD06}" type="sibTrans" cxnId="{8AD575C5-F85F-4831-8AF8-785A5079F31F}">
      <dgm:prSet/>
      <dgm:spPr/>
      <dgm:t>
        <a:bodyPr/>
        <a:lstStyle/>
        <a:p>
          <a:endParaRPr lang="cs-CZ"/>
        </a:p>
      </dgm:t>
    </dgm:pt>
    <dgm:pt modelId="{D5A8CE77-3840-45E8-80D4-22E12546578C}">
      <dgm:prSet phldrT="[Text]"/>
      <dgm:spPr/>
      <dgm:t>
        <a:bodyPr/>
        <a:lstStyle/>
        <a:p>
          <a:r>
            <a:rPr lang="cs-CZ" dirty="0"/>
            <a:t>Pragmatika</a:t>
          </a:r>
        </a:p>
      </dgm:t>
    </dgm:pt>
    <dgm:pt modelId="{1D9546EF-60BD-4285-A42E-6CA707149920}" type="parTrans" cxnId="{2EFB834F-5422-44DD-99A8-BBBC5A89B9E6}">
      <dgm:prSet/>
      <dgm:spPr/>
      <dgm:t>
        <a:bodyPr/>
        <a:lstStyle/>
        <a:p>
          <a:endParaRPr lang="cs-CZ"/>
        </a:p>
      </dgm:t>
    </dgm:pt>
    <dgm:pt modelId="{8D064C83-858B-4A53-B74C-A318B181FCC5}" type="sibTrans" cxnId="{2EFB834F-5422-44DD-99A8-BBBC5A89B9E6}">
      <dgm:prSet/>
      <dgm:spPr/>
      <dgm:t>
        <a:bodyPr/>
        <a:lstStyle/>
        <a:p>
          <a:endParaRPr lang="cs-CZ"/>
        </a:p>
      </dgm:t>
    </dgm:pt>
    <dgm:pt modelId="{2A535F01-29ED-4E99-8E1E-ABE7CA793869}">
      <dgm:prSet phldrT="[Text]"/>
      <dgm:spPr/>
      <dgm:t>
        <a:bodyPr/>
        <a:lstStyle/>
        <a:p>
          <a:r>
            <a:rPr lang="cs-CZ" dirty="0"/>
            <a:t>Sémantika</a:t>
          </a:r>
        </a:p>
      </dgm:t>
    </dgm:pt>
    <dgm:pt modelId="{6CCCDCC8-E1BE-4150-8A6D-DBBA3FC3EDC9}" type="parTrans" cxnId="{E5FF391E-25F2-4F0F-99E7-E4D721DA8410}">
      <dgm:prSet/>
      <dgm:spPr/>
      <dgm:t>
        <a:bodyPr/>
        <a:lstStyle/>
        <a:p>
          <a:endParaRPr lang="cs-CZ"/>
        </a:p>
      </dgm:t>
    </dgm:pt>
    <dgm:pt modelId="{FEB3575A-AF51-4325-A59D-D877B764A82F}" type="sibTrans" cxnId="{E5FF391E-25F2-4F0F-99E7-E4D721DA8410}">
      <dgm:prSet/>
      <dgm:spPr/>
      <dgm:t>
        <a:bodyPr/>
        <a:lstStyle/>
        <a:p>
          <a:endParaRPr lang="cs-CZ"/>
        </a:p>
      </dgm:t>
    </dgm:pt>
    <dgm:pt modelId="{73D687C4-6361-450C-9474-D757EABF6F16}">
      <dgm:prSet phldrT="[Text]"/>
      <dgm:spPr/>
      <dgm:t>
        <a:bodyPr/>
        <a:lstStyle/>
        <a:p>
          <a:r>
            <a:rPr lang="cs-CZ" dirty="0"/>
            <a:t>Pragmatika</a:t>
          </a:r>
        </a:p>
      </dgm:t>
    </dgm:pt>
    <dgm:pt modelId="{6CA67337-79BA-43D6-AE46-989E3DF6EE87}" type="parTrans" cxnId="{4556AFAB-DDB7-47C5-BDFB-AFCC68F23488}">
      <dgm:prSet/>
      <dgm:spPr/>
      <dgm:t>
        <a:bodyPr/>
        <a:lstStyle/>
        <a:p>
          <a:endParaRPr lang="cs-CZ"/>
        </a:p>
      </dgm:t>
    </dgm:pt>
    <dgm:pt modelId="{1EA09564-5E88-4A5B-97FC-5C1001C7647A}" type="sibTrans" cxnId="{4556AFAB-DDB7-47C5-BDFB-AFCC68F23488}">
      <dgm:prSet/>
      <dgm:spPr/>
      <dgm:t>
        <a:bodyPr/>
        <a:lstStyle/>
        <a:p>
          <a:endParaRPr lang="cs-CZ"/>
        </a:p>
      </dgm:t>
    </dgm:pt>
    <dgm:pt modelId="{BEB25B78-0DE9-40A4-AB08-F60B87CD99D1}">
      <dgm:prSet phldrT="[Text]"/>
      <dgm:spPr/>
      <dgm:t>
        <a:bodyPr/>
        <a:lstStyle/>
        <a:p>
          <a:r>
            <a:rPr lang="cs-CZ" dirty="0"/>
            <a:t>Sémantika</a:t>
          </a:r>
        </a:p>
      </dgm:t>
    </dgm:pt>
    <dgm:pt modelId="{865C1C45-2F47-4FC1-8A0E-D4F639F6C7F0}" type="parTrans" cxnId="{5F688769-4004-4ED4-8F8C-B2A87D78ADBE}">
      <dgm:prSet/>
      <dgm:spPr/>
      <dgm:t>
        <a:bodyPr/>
        <a:lstStyle/>
        <a:p>
          <a:endParaRPr lang="cs-CZ"/>
        </a:p>
      </dgm:t>
    </dgm:pt>
    <dgm:pt modelId="{D4276B71-E027-4AD3-9E7C-DB2652677884}" type="sibTrans" cxnId="{5F688769-4004-4ED4-8F8C-B2A87D78ADBE}">
      <dgm:prSet/>
      <dgm:spPr/>
      <dgm:t>
        <a:bodyPr/>
        <a:lstStyle/>
        <a:p>
          <a:endParaRPr lang="cs-CZ"/>
        </a:p>
      </dgm:t>
    </dgm:pt>
    <dgm:pt modelId="{32A11934-FD2C-4C3C-8F26-4B431F4079B6}">
      <dgm:prSet phldrT="[Text]"/>
      <dgm:spPr/>
      <dgm:t>
        <a:bodyPr/>
        <a:lstStyle/>
        <a:p>
          <a:r>
            <a:rPr lang="cs-CZ" dirty="0"/>
            <a:t>Pragmatika</a:t>
          </a:r>
        </a:p>
      </dgm:t>
    </dgm:pt>
    <dgm:pt modelId="{070E72F6-B878-43EC-96EC-07DE5EC29551}" type="parTrans" cxnId="{EA6E66B8-8699-4FD8-89FF-C89CD3F0E5C6}">
      <dgm:prSet/>
      <dgm:spPr/>
      <dgm:t>
        <a:bodyPr/>
        <a:lstStyle/>
        <a:p>
          <a:endParaRPr lang="cs-CZ"/>
        </a:p>
      </dgm:t>
    </dgm:pt>
    <dgm:pt modelId="{33C9AC93-2D75-4AC8-B8CF-CF790A52991B}" type="sibTrans" cxnId="{EA6E66B8-8699-4FD8-89FF-C89CD3F0E5C6}">
      <dgm:prSet/>
      <dgm:spPr/>
      <dgm:t>
        <a:bodyPr/>
        <a:lstStyle/>
        <a:p>
          <a:endParaRPr lang="cs-CZ"/>
        </a:p>
      </dgm:t>
    </dgm:pt>
    <dgm:pt modelId="{996C1F5C-74A2-469E-BA5D-A9031B4657B5}" type="pres">
      <dgm:prSet presAssocID="{D7C881E8-5BA5-4E8E-B005-6142D952E9A1}" presName="cycleMatrixDiagram" presStyleCnt="0">
        <dgm:presLayoutVars>
          <dgm:chMax val="1"/>
          <dgm:dir/>
          <dgm:animLvl val="lvl"/>
          <dgm:resizeHandles val="exact"/>
        </dgm:presLayoutVars>
      </dgm:prSet>
      <dgm:spPr/>
    </dgm:pt>
    <dgm:pt modelId="{B3C0B52F-6572-44F6-B4A3-94DC4D99DC9C}" type="pres">
      <dgm:prSet presAssocID="{D7C881E8-5BA5-4E8E-B005-6142D952E9A1}" presName="children" presStyleCnt="0"/>
      <dgm:spPr/>
    </dgm:pt>
    <dgm:pt modelId="{27594F8F-C248-4956-A025-0CB5FAFBF6BB}" type="pres">
      <dgm:prSet presAssocID="{D7C881E8-5BA5-4E8E-B005-6142D952E9A1}" presName="child1group" presStyleCnt="0"/>
      <dgm:spPr/>
    </dgm:pt>
    <dgm:pt modelId="{583C0E60-A25B-4293-BAB3-17B027243B55}" type="pres">
      <dgm:prSet presAssocID="{D7C881E8-5BA5-4E8E-B005-6142D952E9A1}" presName="child1" presStyleLbl="bgAcc1" presStyleIdx="0" presStyleCnt="4"/>
      <dgm:spPr/>
    </dgm:pt>
    <dgm:pt modelId="{4F481CE5-D1BB-4048-AC32-2094755ABFF1}" type="pres">
      <dgm:prSet presAssocID="{D7C881E8-5BA5-4E8E-B005-6142D952E9A1}" presName="child1Text" presStyleLbl="bgAcc1" presStyleIdx="0" presStyleCnt="4">
        <dgm:presLayoutVars>
          <dgm:bulletEnabled val="1"/>
        </dgm:presLayoutVars>
      </dgm:prSet>
      <dgm:spPr/>
    </dgm:pt>
    <dgm:pt modelId="{500619D9-6579-4359-BFA9-5B5E8B476D0D}" type="pres">
      <dgm:prSet presAssocID="{D7C881E8-5BA5-4E8E-B005-6142D952E9A1}" presName="child2group" presStyleCnt="0"/>
      <dgm:spPr/>
    </dgm:pt>
    <dgm:pt modelId="{CB15225E-E572-45B5-9129-48DD7306269B}" type="pres">
      <dgm:prSet presAssocID="{D7C881E8-5BA5-4E8E-B005-6142D952E9A1}" presName="child2" presStyleLbl="bgAcc1" presStyleIdx="1" presStyleCnt="4"/>
      <dgm:spPr/>
    </dgm:pt>
    <dgm:pt modelId="{70AD6AE3-AF49-404E-9C62-9043ECC0B4C6}" type="pres">
      <dgm:prSet presAssocID="{D7C881E8-5BA5-4E8E-B005-6142D952E9A1}" presName="child2Text" presStyleLbl="bgAcc1" presStyleIdx="1" presStyleCnt="4">
        <dgm:presLayoutVars>
          <dgm:bulletEnabled val="1"/>
        </dgm:presLayoutVars>
      </dgm:prSet>
      <dgm:spPr/>
    </dgm:pt>
    <dgm:pt modelId="{6F21DFB8-0242-426D-9780-143532B5B560}" type="pres">
      <dgm:prSet presAssocID="{D7C881E8-5BA5-4E8E-B005-6142D952E9A1}" presName="child3group" presStyleCnt="0"/>
      <dgm:spPr/>
    </dgm:pt>
    <dgm:pt modelId="{3DB1CE56-2470-4A1A-8585-E6EA15C80CEE}" type="pres">
      <dgm:prSet presAssocID="{D7C881E8-5BA5-4E8E-B005-6142D952E9A1}" presName="child3" presStyleLbl="bgAcc1" presStyleIdx="2" presStyleCnt="4"/>
      <dgm:spPr/>
    </dgm:pt>
    <dgm:pt modelId="{3223F735-86E0-45EA-A935-329FD0902A35}" type="pres">
      <dgm:prSet presAssocID="{D7C881E8-5BA5-4E8E-B005-6142D952E9A1}" presName="child3Text" presStyleLbl="bgAcc1" presStyleIdx="2" presStyleCnt="4">
        <dgm:presLayoutVars>
          <dgm:bulletEnabled val="1"/>
        </dgm:presLayoutVars>
      </dgm:prSet>
      <dgm:spPr/>
    </dgm:pt>
    <dgm:pt modelId="{B05D5B4F-A2A8-46D1-9E82-4AF2E97263C2}" type="pres">
      <dgm:prSet presAssocID="{D7C881E8-5BA5-4E8E-B005-6142D952E9A1}" presName="child4group" presStyleCnt="0"/>
      <dgm:spPr/>
    </dgm:pt>
    <dgm:pt modelId="{E27A77C3-EE96-41C4-8E43-25FF1ADC61A2}" type="pres">
      <dgm:prSet presAssocID="{D7C881E8-5BA5-4E8E-B005-6142D952E9A1}" presName="child4" presStyleLbl="bgAcc1" presStyleIdx="3" presStyleCnt="4"/>
      <dgm:spPr/>
    </dgm:pt>
    <dgm:pt modelId="{539A9EAF-CE08-473D-AD40-150168BE07FB}" type="pres">
      <dgm:prSet presAssocID="{D7C881E8-5BA5-4E8E-B005-6142D952E9A1}" presName="child4Text" presStyleLbl="bgAcc1" presStyleIdx="3" presStyleCnt="4">
        <dgm:presLayoutVars>
          <dgm:bulletEnabled val="1"/>
        </dgm:presLayoutVars>
      </dgm:prSet>
      <dgm:spPr/>
    </dgm:pt>
    <dgm:pt modelId="{C239D0F3-2558-4165-B954-15321C8AFB77}" type="pres">
      <dgm:prSet presAssocID="{D7C881E8-5BA5-4E8E-B005-6142D952E9A1}" presName="childPlaceholder" presStyleCnt="0"/>
      <dgm:spPr/>
    </dgm:pt>
    <dgm:pt modelId="{DC212E38-A5DD-49DF-86A8-31CAE1DB6D89}" type="pres">
      <dgm:prSet presAssocID="{D7C881E8-5BA5-4E8E-B005-6142D952E9A1}" presName="circle" presStyleCnt="0"/>
      <dgm:spPr/>
    </dgm:pt>
    <dgm:pt modelId="{F1772112-9FB6-4882-AA2E-C284DBB4523F}" type="pres">
      <dgm:prSet presAssocID="{D7C881E8-5BA5-4E8E-B005-6142D952E9A1}" presName="quadrant1" presStyleLbl="node1" presStyleIdx="0" presStyleCnt="4">
        <dgm:presLayoutVars>
          <dgm:chMax val="1"/>
          <dgm:bulletEnabled val="1"/>
        </dgm:presLayoutVars>
      </dgm:prSet>
      <dgm:spPr/>
    </dgm:pt>
    <dgm:pt modelId="{0F05E85B-F83D-4025-B60A-340311541BD6}" type="pres">
      <dgm:prSet presAssocID="{D7C881E8-5BA5-4E8E-B005-6142D952E9A1}" presName="quadrant2" presStyleLbl="node1" presStyleIdx="1" presStyleCnt="4">
        <dgm:presLayoutVars>
          <dgm:chMax val="1"/>
          <dgm:bulletEnabled val="1"/>
        </dgm:presLayoutVars>
      </dgm:prSet>
      <dgm:spPr/>
    </dgm:pt>
    <dgm:pt modelId="{2723BEF2-971F-4684-A0D7-CF7648EAEB4F}" type="pres">
      <dgm:prSet presAssocID="{D7C881E8-5BA5-4E8E-B005-6142D952E9A1}" presName="quadrant3" presStyleLbl="node1" presStyleIdx="2" presStyleCnt="4">
        <dgm:presLayoutVars>
          <dgm:chMax val="1"/>
          <dgm:bulletEnabled val="1"/>
        </dgm:presLayoutVars>
      </dgm:prSet>
      <dgm:spPr/>
    </dgm:pt>
    <dgm:pt modelId="{F5CFF020-916A-444E-886E-7E5E75B55FBF}" type="pres">
      <dgm:prSet presAssocID="{D7C881E8-5BA5-4E8E-B005-6142D952E9A1}" presName="quadrant4" presStyleLbl="node1" presStyleIdx="3" presStyleCnt="4">
        <dgm:presLayoutVars>
          <dgm:chMax val="1"/>
          <dgm:bulletEnabled val="1"/>
        </dgm:presLayoutVars>
      </dgm:prSet>
      <dgm:spPr/>
    </dgm:pt>
    <dgm:pt modelId="{8B99D1A5-5FA8-4D80-B4C6-9BF6E2CA3646}" type="pres">
      <dgm:prSet presAssocID="{D7C881E8-5BA5-4E8E-B005-6142D952E9A1}" presName="quadrantPlaceholder" presStyleCnt="0"/>
      <dgm:spPr/>
    </dgm:pt>
    <dgm:pt modelId="{2CCBE417-5B4A-4646-9E62-C39752158AFB}" type="pres">
      <dgm:prSet presAssocID="{D7C881E8-5BA5-4E8E-B005-6142D952E9A1}" presName="center1" presStyleLbl="fgShp" presStyleIdx="0" presStyleCnt="2"/>
      <dgm:spPr/>
    </dgm:pt>
    <dgm:pt modelId="{012BA59F-97E2-4BFD-B1EC-46DA2E2F67BC}" type="pres">
      <dgm:prSet presAssocID="{D7C881E8-5BA5-4E8E-B005-6142D952E9A1}" presName="center2" presStyleLbl="fgShp" presStyleIdx="1" presStyleCnt="2"/>
      <dgm:spPr/>
    </dgm:pt>
  </dgm:ptLst>
  <dgm:cxnLst>
    <dgm:cxn modelId="{C9D5C400-1D93-45BF-9D91-AA916B395632}" type="presOf" srcId="{D7C881E8-5BA5-4E8E-B005-6142D952E9A1}" destId="{996C1F5C-74A2-469E-BA5D-A9031B4657B5}" srcOrd="0" destOrd="0" presId="urn:microsoft.com/office/officeart/2005/8/layout/cycle4"/>
    <dgm:cxn modelId="{1090D71C-9DDE-4458-82E9-710ECD604146}" type="presOf" srcId="{D5A8CE77-3840-45E8-80D4-22E12546578C}" destId="{70AD6AE3-AF49-404E-9C62-9043ECC0B4C6}" srcOrd="1" destOrd="0" presId="urn:microsoft.com/office/officeart/2005/8/layout/cycle4"/>
    <dgm:cxn modelId="{E5FF391E-25F2-4F0F-99E7-E4D721DA8410}" srcId="{D7C881E8-5BA5-4E8E-B005-6142D952E9A1}" destId="{2A535F01-29ED-4E99-8E1E-ABE7CA793869}" srcOrd="2" destOrd="0" parTransId="{6CCCDCC8-E1BE-4150-8A6D-DBBA3FC3EDC9}" sibTransId="{FEB3575A-AF51-4325-A59D-D877B764A82F}"/>
    <dgm:cxn modelId="{41357D24-F19F-4610-A69E-AA654C97067F}" type="presOf" srcId="{2A535F01-29ED-4E99-8E1E-ABE7CA793869}" destId="{2723BEF2-971F-4684-A0D7-CF7648EAEB4F}" srcOrd="0" destOrd="0" presId="urn:microsoft.com/office/officeart/2005/8/layout/cycle4"/>
    <dgm:cxn modelId="{0CC58536-F973-40E8-A4DD-8F8474AE5C0E}" type="presOf" srcId="{BEB25B78-0DE9-40A4-AB08-F60B87CD99D1}" destId="{F5CFF020-916A-444E-886E-7E5E75B55FBF}" srcOrd="0" destOrd="0" presId="urn:microsoft.com/office/officeart/2005/8/layout/cycle4"/>
    <dgm:cxn modelId="{62916162-F1FC-4BF9-8E15-688E662B0DA4}" type="presOf" srcId="{73D687C4-6361-450C-9474-D757EABF6F16}" destId="{3DB1CE56-2470-4A1A-8585-E6EA15C80CEE}" srcOrd="0" destOrd="0" presId="urn:microsoft.com/office/officeart/2005/8/layout/cycle4"/>
    <dgm:cxn modelId="{5F688769-4004-4ED4-8F8C-B2A87D78ADBE}" srcId="{D7C881E8-5BA5-4E8E-B005-6142D952E9A1}" destId="{BEB25B78-0DE9-40A4-AB08-F60B87CD99D1}" srcOrd="3" destOrd="0" parTransId="{865C1C45-2F47-4FC1-8A0E-D4F639F6C7F0}" sibTransId="{D4276B71-E027-4AD3-9E7C-DB2652677884}"/>
    <dgm:cxn modelId="{257A3A6C-4067-46E0-8513-F5E35FA9416A}" type="presOf" srcId="{71DF9862-B12D-4918-B20A-9C937E14207A}" destId="{583C0E60-A25B-4293-BAB3-17B027243B55}" srcOrd="0" destOrd="0" presId="urn:microsoft.com/office/officeart/2005/8/layout/cycle4"/>
    <dgm:cxn modelId="{2EFB834F-5422-44DD-99A8-BBBC5A89B9E6}" srcId="{50C02452-1689-4982-A406-C5B6D6185ED5}" destId="{D5A8CE77-3840-45E8-80D4-22E12546578C}" srcOrd="0" destOrd="0" parTransId="{1D9546EF-60BD-4285-A42E-6CA707149920}" sibTransId="{8D064C83-858B-4A53-B74C-A318B181FCC5}"/>
    <dgm:cxn modelId="{4556AFAB-DDB7-47C5-BDFB-AFCC68F23488}" srcId="{2A535F01-29ED-4E99-8E1E-ABE7CA793869}" destId="{73D687C4-6361-450C-9474-D757EABF6F16}" srcOrd="0" destOrd="0" parTransId="{6CA67337-79BA-43D6-AE46-989E3DF6EE87}" sibTransId="{1EA09564-5E88-4A5B-97FC-5C1001C7647A}"/>
    <dgm:cxn modelId="{1F6858B7-C62F-4155-BF94-ABF512E35673}" type="presOf" srcId="{50C02452-1689-4982-A406-C5B6D6185ED5}" destId="{0F05E85B-F83D-4025-B60A-340311541BD6}" srcOrd="0" destOrd="0" presId="urn:microsoft.com/office/officeart/2005/8/layout/cycle4"/>
    <dgm:cxn modelId="{EA6E66B8-8699-4FD8-89FF-C89CD3F0E5C6}" srcId="{BEB25B78-0DE9-40A4-AB08-F60B87CD99D1}" destId="{32A11934-FD2C-4C3C-8F26-4B431F4079B6}" srcOrd="0" destOrd="0" parTransId="{070E72F6-B878-43EC-96EC-07DE5EC29551}" sibTransId="{33C9AC93-2D75-4AC8-B8CF-CF790A52991B}"/>
    <dgm:cxn modelId="{0B2AE2BB-2493-4470-A29E-391181B6D77F}" srcId="{D7C881E8-5BA5-4E8E-B005-6142D952E9A1}" destId="{0C8479E8-5A83-4B43-8385-A191199EC84F}" srcOrd="0" destOrd="0" parTransId="{801A299C-0BA7-4652-AA7D-DD2429D88164}" sibTransId="{9BC50DC9-F924-45AB-BE3B-42AF306B4942}"/>
    <dgm:cxn modelId="{D7AA74C1-D399-4F46-88B5-BF679F215337}" srcId="{0C8479E8-5A83-4B43-8385-A191199EC84F}" destId="{71DF9862-B12D-4918-B20A-9C937E14207A}" srcOrd="0" destOrd="0" parTransId="{1803316A-4F20-49CE-8B28-6E4B6C13436B}" sibTransId="{E59C7E35-2540-42A0-8285-3FCDAC183D3B}"/>
    <dgm:cxn modelId="{0FD289C3-1AFE-4115-B970-C5D0FE8653C1}" type="presOf" srcId="{73D687C4-6361-450C-9474-D757EABF6F16}" destId="{3223F735-86E0-45EA-A935-329FD0902A35}" srcOrd="1" destOrd="0" presId="urn:microsoft.com/office/officeart/2005/8/layout/cycle4"/>
    <dgm:cxn modelId="{8AD575C5-F85F-4831-8AF8-785A5079F31F}" srcId="{D7C881E8-5BA5-4E8E-B005-6142D952E9A1}" destId="{50C02452-1689-4982-A406-C5B6D6185ED5}" srcOrd="1" destOrd="0" parTransId="{3A090C71-1AD1-4FD0-9494-0B295D91D205}" sibTransId="{413D7FED-2D17-48FC-87DE-37F7EC73CD06}"/>
    <dgm:cxn modelId="{0AAC47E2-8F5E-473E-91DB-502D07C645B7}" type="presOf" srcId="{32A11934-FD2C-4C3C-8F26-4B431F4079B6}" destId="{539A9EAF-CE08-473D-AD40-150168BE07FB}" srcOrd="1" destOrd="0" presId="urn:microsoft.com/office/officeart/2005/8/layout/cycle4"/>
    <dgm:cxn modelId="{E33BD4E9-F706-4373-840B-CD4A3A484257}" type="presOf" srcId="{71DF9862-B12D-4918-B20A-9C937E14207A}" destId="{4F481CE5-D1BB-4048-AC32-2094755ABFF1}" srcOrd="1" destOrd="0" presId="urn:microsoft.com/office/officeart/2005/8/layout/cycle4"/>
    <dgm:cxn modelId="{457343ED-86D9-477C-B5E9-59CB571A20D5}" type="presOf" srcId="{D5A8CE77-3840-45E8-80D4-22E12546578C}" destId="{CB15225E-E572-45B5-9129-48DD7306269B}" srcOrd="0" destOrd="0" presId="urn:microsoft.com/office/officeart/2005/8/layout/cycle4"/>
    <dgm:cxn modelId="{CC87A2F3-1DA9-426C-986C-B5C1DA9E77E7}" type="presOf" srcId="{32A11934-FD2C-4C3C-8F26-4B431F4079B6}" destId="{E27A77C3-EE96-41C4-8E43-25FF1ADC61A2}" srcOrd="0" destOrd="0" presId="urn:microsoft.com/office/officeart/2005/8/layout/cycle4"/>
    <dgm:cxn modelId="{A8DB5AF9-9D1A-4DE4-856D-7BE72525FF22}" type="presOf" srcId="{0C8479E8-5A83-4B43-8385-A191199EC84F}" destId="{F1772112-9FB6-4882-AA2E-C284DBB4523F}" srcOrd="0" destOrd="0" presId="urn:microsoft.com/office/officeart/2005/8/layout/cycle4"/>
    <dgm:cxn modelId="{3484C262-3154-4711-9539-15CD7909F2C3}" type="presParOf" srcId="{996C1F5C-74A2-469E-BA5D-A9031B4657B5}" destId="{B3C0B52F-6572-44F6-B4A3-94DC4D99DC9C}" srcOrd="0" destOrd="0" presId="urn:microsoft.com/office/officeart/2005/8/layout/cycle4"/>
    <dgm:cxn modelId="{5545F79E-A855-4DBF-A624-94E4EF8FB1D5}" type="presParOf" srcId="{B3C0B52F-6572-44F6-B4A3-94DC4D99DC9C}" destId="{27594F8F-C248-4956-A025-0CB5FAFBF6BB}" srcOrd="0" destOrd="0" presId="urn:microsoft.com/office/officeart/2005/8/layout/cycle4"/>
    <dgm:cxn modelId="{3903ABDF-21FD-42F0-B508-DD6966C063C6}" type="presParOf" srcId="{27594F8F-C248-4956-A025-0CB5FAFBF6BB}" destId="{583C0E60-A25B-4293-BAB3-17B027243B55}" srcOrd="0" destOrd="0" presId="urn:microsoft.com/office/officeart/2005/8/layout/cycle4"/>
    <dgm:cxn modelId="{EC1FEB60-DE8A-44D2-86AD-513308DC936E}" type="presParOf" srcId="{27594F8F-C248-4956-A025-0CB5FAFBF6BB}" destId="{4F481CE5-D1BB-4048-AC32-2094755ABFF1}" srcOrd="1" destOrd="0" presId="urn:microsoft.com/office/officeart/2005/8/layout/cycle4"/>
    <dgm:cxn modelId="{81448040-0B9D-44E6-B194-BD59F2D79BB9}" type="presParOf" srcId="{B3C0B52F-6572-44F6-B4A3-94DC4D99DC9C}" destId="{500619D9-6579-4359-BFA9-5B5E8B476D0D}" srcOrd="1" destOrd="0" presId="urn:microsoft.com/office/officeart/2005/8/layout/cycle4"/>
    <dgm:cxn modelId="{7A05531A-7F88-4796-85EF-413269725F1C}" type="presParOf" srcId="{500619D9-6579-4359-BFA9-5B5E8B476D0D}" destId="{CB15225E-E572-45B5-9129-48DD7306269B}" srcOrd="0" destOrd="0" presId="urn:microsoft.com/office/officeart/2005/8/layout/cycle4"/>
    <dgm:cxn modelId="{920E4909-D455-48D9-B4A6-ECB4BFCDC694}" type="presParOf" srcId="{500619D9-6579-4359-BFA9-5B5E8B476D0D}" destId="{70AD6AE3-AF49-404E-9C62-9043ECC0B4C6}" srcOrd="1" destOrd="0" presId="urn:microsoft.com/office/officeart/2005/8/layout/cycle4"/>
    <dgm:cxn modelId="{B50265F7-98A9-4415-9FAE-D6C2F8123A8C}" type="presParOf" srcId="{B3C0B52F-6572-44F6-B4A3-94DC4D99DC9C}" destId="{6F21DFB8-0242-426D-9780-143532B5B560}" srcOrd="2" destOrd="0" presId="urn:microsoft.com/office/officeart/2005/8/layout/cycle4"/>
    <dgm:cxn modelId="{343D0698-3EC2-405C-A0A8-0840A66D0814}" type="presParOf" srcId="{6F21DFB8-0242-426D-9780-143532B5B560}" destId="{3DB1CE56-2470-4A1A-8585-E6EA15C80CEE}" srcOrd="0" destOrd="0" presId="urn:microsoft.com/office/officeart/2005/8/layout/cycle4"/>
    <dgm:cxn modelId="{BD8209CE-AF55-4083-9508-E83C7A401D9B}" type="presParOf" srcId="{6F21DFB8-0242-426D-9780-143532B5B560}" destId="{3223F735-86E0-45EA-A935-329FD0902A35}" srcOrd="1" destOrd="0" presId="urn:microsoft.com/office/officeart/2005/8/layout/cycle4"/>
    <dgm:cxn modelId="{9E1F21B9-95DE-4E60-9BCB-4DB07C738E6E}" type="presParOf" srcId="{B3C0B52F-6572-44F6-B4A3-94DC4D99DC9C}" destId="{B05D5B4F-A2A8-46D1-9E82-4AF2E97263C2}" srcOrd="3" destOrd="0" presId="urn:microsoft.com/office/officeart/2005/8/layout/cycle4"/>
    <dgm:cxn modelId="{15AAE3B3-7B16-49D5-9CD2-51EFF0C0E117}" type="presParOf" srcId="{B05D5B4F-A2A8-46D1-9E82-4AF2E97263C2}" destId="{E27A77C3-EE96-41C4-8E43-25FF1ADC61A2}" srcOrd="0" destOrd="0" presId="urn:microsoft.com/office/officeart/2005/8/layout/cycle4"/>
    <dgm:cxn modelId="{C6C49B87-2856-4F0D-BB6A-FDF9583B4EC9}" type="presParOf" srcId="{B05D5B4F-A2A8-46D1-9E82-4AF2E97263C2}" destId="{539A9EAF-CE08-473D-AD40-150168BE07FB}" srcOrd="1" destOrd="0" presId="urn:microsoft.com/office/officeart/2005/8/layout/cycle4"/>
    <dgm:cxn modelId="{57396FFF-A441-4BC5-B11F-4F9E749394F5}" type="presParOf" srcId="{B3C0B52F-6572-44F6-B4A3-94DC4D99DC9C}" destId="{C239D0F3-2558-4165-B954-15321C8AFB77}" srcOrd="4" destOrd="0" presId="urn:microsoft.com/office/officeart/2005/8/layout/cycle4"/>
    <dgm:cxn modelId="{B7D575E7-1F59-4CA8-B2EF-4B62503DF4A1}" type="presParOf" srcId="{996C1F5C-74A2-469E-BA5D-A9031B4657B5}" destId="{DC212E38-A5DD-49DF-86A8-31CAE1DB6D89}" srcOrd="1" destOrd="0" presId="urn:microsoft.com/office/officeart/2005/8/layout/cycle4"/>
    <dgm:cxn modelId="{FC70D9E2-7050-4015-A21C-16A89FDC584A}" type="presParOf" srcId="{DC212E38-A5DD-49DF-86A8-31CAE1DB6D89}" destId="{F1772112-9FB6-4882-AA2E-C284DBB4523F}" srcOrd="0" destOrd="0" presId="urn:microsoft.com/office/officeart/2005/8/layout/cycle4"/>
    <dgm:cxn modelId="{BD283468-D181-48CB-82AC-5772529374F5}" type="presParOf" srcId="{DC212E38-A5DD-49DF-86A8-31CAE1DB6D89}" destId="{0F05E85B-F83D-4025-B60A-340311541BD6}" srcOrd="1" destOrd="0" presId="urn:microsoft.com/office/officeart/2005/8/layout/cycle4"/>
    <dgm:cxn modelId="{91318D7E-7E4F-4408-B5A0-2F34A671F33A}" type="presParOf" srcId="{DC212E38-A5DD-49DF-86A8-31CAE1DB6D89}" destId="{2723BEF2-971F-4684-A0D7-CF7648EAEB4F}" srcOrd="2" destOrd="0" presId="urn:microsoft.com/office/officeart/2005/8/layout/cycle4"/>
    <dgm:cxn modelId="{5E3CB5D0-6BE7-4D1F-8330-AE7810ED7B61}" type="presParOf" srcId="{DC212E38-A5DD-49DF-86A8-31CAE1DB6D89}" destId="{F5CFF020-916A-444E-886E-7E5E75B55FBF}" srcOrd="3" destOrd="0" presId="urn:microsoft.com/office/officeart/2005/8/layout/cycle4"/>
    <dgm:cxn modelId="{0186B119-B3B3-44B1-83A1-1D44FA730AA7}" type="presParOf" srcId="{DC212E38-A5DD-49DF-86A8-31CAE1DB6D89}" destId="{8B99D1A5-5FA8-4D80-B4C6-9BF6E2CA3646}" srcOrd="4" destOrd="0" presId="urn:microsoft.com/office/officeart/2005/8/layout/cycle4"/>
    <dgm:cxn modelId="{8114F93B-71D2-4318-9045-AA8F2ADDA806}" type="presParOf" srcId="{996C1F5C-74A2-469E-BA5D-A9031B4657B5}" destId="{2CCBE417-5B4A-4646-9E62-C39752158AFB}" srcOrd="2" destOrd="0" presId="urn:microsoft.com/office/officeart/2005/8/layout/cycle4"/>
    <dgm:cxn modelId="{10D950CF-90A2-40B3-9D7B-B90B7DE5499B}" type="presParOf" srcId="{996C1F5C-74A2-469E-BA5D-A9031B4657B5}" destId="{012BA59F-97E2-4BFD-B1EC-46DA2E2F67BC}"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B1CE56-2470-4A1A-8585-E6EA15C80CEE}">
      <dsp:nvSpPr>
        <dsp:cNvPr id="0" name=""/>
        <dsp:cNvSpPr/>
      </dsp:nvSpPr>
      <dsp:spPr>
        <a:xfrm>
          <a:off x="3008852" y="2678552"/>
          <a:ext cx="1844135" cy="1194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dirty="0"/>
            <a:t>Pragmatika</a:t>
          </a:r>
        </a:p>
      </dsp:txBody>
      <dsp:txXfrm>
        <a:off x="3588334" y="3003438"/>
        <a:ext cx="1238412" cy="843454"/>
      </dsp:txXfrm>
    </dsp:sp>
    <dsp:sp modelId="{E27A77C3-EE96-41C4-8E43-25FF1ADC61A2}">
      <dsp:nvSpPr>
        <dsp:cNvPr id="0" name=""/>
        <dsp:cNvSpPr/>
      </dsp:nvSpPr>
      <dsp:spPr>
        <a:xfrm>
          <a:off x="0" y="2678552"/>
          <a:ext cx="1844135" cy="1194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dirty="0"/>
            <a:t>Pragmatika</a:t>
          </a:r>
        </a:p>
      </dsp:txBody>
      <dsp:txXfrm>
        <a:off x="26241" y="3003438"/>
        <a:ext cx="1238412" cy="843454"/>
      </dsp:txXfrm>
    </dsp:sp>
    <dsp:sp modelId="{CB15225E-E572-45B5-9129-48DD7306269B}">
      <dsp:nvSpPr>
        <dsp:cNvPr id="0" name=""/>
        <dsp:cNvSpPr/>
      </dsp:nvSpPr>
      <dsp:spPr>
        <a:xfrm>
          <a:off x="3008852" y="140066"/>
          <a:ext cx="1844135" cy="1194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dirty="0"/>
            <a:t>Pragmatika</a:t>
          </a:r>
        </a:p>
      </dsp:txBody>
      <dsp:txXfrm>
        <a:off x="3588334" y="166307"/>
        <a:ext cx="1238412" cy="843454"/>
      </dsp:txXfrm>
    </dsp:sp>
    <dsp:sp modelId="{583C0E60-A25B-4293-BAB3-17B027243B55}">
      <dsp:nvSpPr>
        <dsp:cNvPr id="0" name=""/>
        <dsp:cNvSpPr/>
      </dsp:nvSpPr>
      <dsp:spPr>
        <a:xfrm>
          <a:off x="0" y="140066"/>
          <a:ext cx="1844135" cy="119458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114300" lvl="1" indent="-114300" algn="l" defTabSz="666750">
            <a:lnSpc>
              <a:spcPct val="90000"/>
            </a:lnSpc>
            <a:spcBef>
              <a:spcPct val="0"/>
            </a:spcBef>
            <a:spcAft>
              <a:spcPct val="15000"/>
            </a:spcAft>
            <a:buChar char="•"/>
          </a:pPr>
          <a:r>
            <a:rPr lang="cs-CZ" sz="1500" kern="1200" dirty="0"/>
            <a:t>Pragmatika</a:t>
          </a:r>
        </a:p>
      </dsp:txBody>
      <dsp:txXfrm>
        <a:off x="26241" y="166307"/>
        <a:ext cx="1238412" cy="843454"/>
      </dsp:txXfrm>
    </dsp:sp>
    <dsp:sp modelId="{F1772112-9FB6-4882-AA2E-C284DBB4523F}">
      <dsp:nvSpPr>
        <dsp:cNvPr id="0" name=""/>
        <dsp:cNvSpPr/>
      </dsp:nvSpPr>
      <dsp:spPr>
        <a:xfrm>
          <a:off x="772745" y="352851"/>
          <a:ext cx="1616418" cy="161641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cs-CZ" sz="1500" kern="1200" dirty="0"/>
            <a:t>Sémantika</a:t>
          </a:r>
        </a:p>
      </dsp:txBody>
      <dsp:txXfrm>
        <a:off x="1246183" y="826289"/>
        <a:ext cx="1142980" cy="1142980"/>
      </dsp:txXfrm>
    </dsp:sp>
    <dsp:sp modelId="{0F05E85B-F83D-4025-B60A-340311541BD6}">
      <dsp:nvSpPr>
        <dsp:cNvPr id="0" name=""/>
        <dsp:cNvSpPr/>
      </dsp:nvSpPr>
      <dsp:spPr>
        <a:xfrm rot="5400000">
          <a:off x="2463824" y="352851"/>
          <a:ext cx="1616418" cy="161641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cs-CZ" sz="1500" kern="1200" dirty="0"/>
            <a:t>Sémantika</a:t>
          </a:r>
        </a:p>
      </dsp:txBody>
      <dsp:txXfrm rot="-5400000">
        <a:off x="2463824" y="826289"/>
        <a:ext cx="1142980" cy="1142980"/>
      </dsp:txXfrm>
    </dsp:sp>
    <dsp:sp modelId="{2723BEF2-971F-4684-A0D7-CF7648EAEB4F}">
      <dsp:nvSpPr>
        <dsp:cNvPr id="0" name=""/>
        <dsp:cNvSpPr/>
      </dsp:nvSpPr>
      <dsp:spPr>
        <a:xfrm rot="10800000">
          <a:off x="2463824" y="2043930"/>
          <a:ext cx="1616418" cy="161641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cs-CZ" sz="1500" kern="1200" dirty="0"/>
            <a:t>Sémantika</a:t>
          </a:r>
        </a:p>
      </dsp:txBody>
      <dsp:txXfrm rot="10800000">
        <a:off x="2463824" y="2043930"/>
        <a:ext cx="1142980" cy="1142980"/>
      </dsp:txXfrm>
    </dsp:sp>
    <dsp:sp modelId="{F5CFF020-916A-444E-886E-7E5E75B55FBF}">
      <dsp:nvSpPr>
        <dsp:cNvPr id="0" name=""/>
        <dsp:cNvSpPr/>
      </dsp:nvSpPr>
      <dsp:spPr>
        <a:xfrm rot="16200000">
          <a:off x="772745" y="2043930"/>
          <a:ext cx="1616418" cy="1616418"/>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cs-CZ" sz="1500" kern="1200" dirty="0"/>
            <a:t>Sémantika</a:t>
          </a:r>
        </a:p>
      </dsp:txBody>
      <dsp:txXfrm rot="5400000">
        <a:off x="1246183" y="2043930"/>
        <a:ext cx="1142980" cy="1142980"/>
      </dsp:txXfrm>
    </dsp:sp>
    <dsp:sp modelId="{2CCBE417-5B4A-4646-9E62-C39752158AFB}">
      <dsp:nvSpPr>
        <dsp:cNvPr id="0" name=""/>
        <dsp:cNvSpPr/>
      </dsp:nvSpPr>
      <dsp:spPr>
        <a:xfrm>
          <a:off x="2147447" y="1670623"/>
          <a:ext cx="558093" cy="485298"/>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2BA59F-97E2-4BFD-B1EC-46DA2E2F67BC}">
      <dsp:nvSpPr>
        <dsp:cNvPr id="0" name=""/>
        <dsp:cNvSpPr/>
      </dsp:nvSpPr>
      <dsp:spPr>
        <a:xfrm rot="10800000">
          <a:off x="2147447" y="1857277"/>
          <a:ext cx="558093" cy="485298"/>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D9960-406F-4187-A0E6-BD19C684039A}"/>
              </a:ext>
            </a:extLst>
          </p:cNvPr>
          <p:cNvSpPr>
            <a:spLocks noGrp="1"/>
          </p:cNvSpPr>
          <p:nvPr>
            <p:ph type="ctrTitle"/>
          </p:nvPr>
        </p:nvSpPr>
        <p:spPr>
          <a:xfrm>
            <a:off x="1249326" y="919716"/>
            <a:ext cx="8504275" cy="3551275"/>
          </a:xfrm>
        </p:spPr>
        <p:txBody>
          <a:bodyPr anchor="b">
            <a:normAutofit/>
          </a:bodyPr>
          <a:lstStyle>
            <a:lvl1pPr algn="l">
              <a:lnSpc>
                <a:spcPct val="100000"/>
              </a:lnSpc>
              <a:defRPr sz="5400"/>
            </a:lvl1pPr>
          </a:lstStyle>
          <a:p>
            <a:r>
              <a:rPr lang="cs-CZ"/>
              <a:t>Kliknutím lze upravit styl.</a:t>
            </a:r>
            <a:endParaRPr lang="en-US" dirty="0"/>
          </a:p>
        </p:txBody>
      </p:sp>
      <p:sp>
        <p:nvSpPr>
          <p:cNvPr id="3" name="Subtitle 2">
            <a:extLst>
              <a:ext uri="{FF2B5EF4-FFF2-40B4-BE49-F238E27FC236}">
                <a16:creationId xmlns:a16="http://schemas.microsoft.com/office/drawing/2014/main" id="{A427E7FE-647D-4B2F-BA13-AB3ED4C5CF5A}"/>
              </a:ext>
            </a:extLst>
          </p:cNvPr>
          <p:cNvSpPr>
            <a:spLocks noGrp="1"/>
          </p:cNvSpPr>
          <p:nvPr>
            <p:ph type="subTitle" idx="1"/>
          </p:nvPr>
        </p:nvSpPr>
        <p:spPr>
          <a:xfrm>
            <a:off x="1249326" y="4795284"/>
            <a:ext cx="8504275" cy="1084522"/>
          </a:xfrm>
        </p:spPr>
        <p:txBody>
          <a:bodyPr>
            <a:normAutofit/>
          </a:bodyPr>
          <a:lstStyle>
            <a:lvl1pPr marL="0" indent="0" algn="l">
              <a:lnSpc>
                <a:spcPct val="120000"/>
              </a:lnSpc>
              <a:buNone/>
              <a:defRPr sz="16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4" name="Date Placeholder 3">
            <a:extLst>
              <a:ext uri="{FF2B5EF4-FFF2-40B4-BE49-F238E27FC236}">
                <a16:creationId xmlns:a16="http://schemas.microsoft.com/office/drawing/2014/main" id="{BA5EF785-E0A7-4496-A5BA-49B0156F2628}"/>
              </a:ext>
            </a:extLst>
          </p:cNvPr>
          <p:cNvSpPr>
            <a:spLocks noGrp="1"/>
          </p:cNvSpPr>
          <p:nvPr>
            <p:ph type="dt" sz="half" idx="10"/>
          </p:nvPr>
        </p:nvSpPr>
        <p:spPr>
          <a:xfrm>
            <a:off x="8964706" y="6433202"/>
            <a:ext cx="2426446" cy="367841"/>
          </a:xfrm>
        </p:spPr>
        <p:txBody>
          <a:bodyPr/>
          <a:lstStyle/>
          <a:p>
            <a:fld id="{32637B58-87C1-446D-BDA9-B06F4BCF7782}" type="datetimeFigureOut">
              <a:rPr lang="en-US" smtClean="0"/>
              <a:t>10/27/2022</a:t>
            </a:fld>
            <a:endParaRPr lang="en-US"/>
          </a:p>
        </p:txBody>
      </p:sp>
      <p:sp>
        <p:nvSpPr>
          <p:cNvPr id="5" name="Footer Placeholder 4">
            <a:extLst>
              <a:ext uri="{FF2B5EF4-FFF2-40B4-BE49-F238E27FC236}">
                <a16:creationId xmlns:a16="http://schemas.microsoft.com/office/drawing/2014/main" id="{4742C627-38A1-4A14-8822-D8D33751CA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EBE346-5F34-48CD-8928-DA8567AEDD15}"/>
              </a:ext>
            </a:extLst>
          </p:cNvPr>
          <p:cNvSpPr>
            <a:spLocks noGrp="1"/>
          </p:cNvSpPr>
          <p:nvPr>
            <p:ph type="sldNum" sz="quarter" idx="12"/>
          </p:nvPr>
        </p:nvSpPr>
        <p:spPr>
          <a:xfrm>
            <a:off x="11391152" y="6433203"/>
            <a:ext cx="702781" cy="367842"/>
          </a:xfrm>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263708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05F0-2B44-47BC-86B3-58E2C70806B7}"/>
              </a:ext>
            </a:extLst>
          </p:cNvPr>
          <p:cNvSpPr>
            <a:spLocks noGrp="1"/>
          </p:cNvSpPr>
          <p:nvPr>
            <p:ph type="title"/>
          </p:nvPr>
        </p:nvSpPr>
        <p:spPr/>
        <p:txBody>
          <a:bodyPr/>
          <a:lstStyle/>
          <a:p>
            <a:r>
              <a:rPr lang="cs-CZ"/>
              <a:t>Kliknutím lze upravit styl.</a:t>
            </a:r>
            <a:endParaRPr lang="en-US"/>
          </a:p>
        </p:txBody>
      </p:sp>
      <p:sp>
        <p:nvSpPr>
          <p:cNvPr id="3" name="Vertical Text Placeholder 2">
            <a:extLst>
              <a:ext uri="{FF2B5EF4-FFF2-40B4-BE49-F238E27FC236}">
                <a16:creationId xmlns:a16="http://schemas.microsoft.com/office/drawing/2014/main" id="{7FA5B5DA-7628-4AC1-8EAE-5010C2A98126}"/>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a:extLst>
              <a:ext uri="{FF2B5EF4-FFF2-40B4-BE49-F238E27FC236}">
                <a16:creationId xmlns:a16="http://schemas.microsoft.com/office/drawing/2014/main" id="{CEA4E7C3-7830-49F3-9F45-4B2F2B4CAC93}"/>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5" name="Footer Placeholder 4">
            <a:extLst>
              <a:ext uri="{FF2B5EF4-FFF2-40B4-BE49-F238E27FC236}">
                <a16:creationId xmlns:a16="http://schemas.microsoft.com/office/drawing/2014/main" id="{1845E328-AD12-449C-BE6E-76DF005E8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F374F-390D-49D8-A7C8-5BEFA353234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20054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50F530-2925-4F98-89EC-95C2EC4769DB}"/>
              </a:ext>
            </a:extLst>
          </p:cNvPr>
          <p:cNvSpPr>
            <a:spLocks noGrp="1"/>
          </p:cNvSpPr>
          <p:nvPr>
            <p:ph type="title" orient="vert"/>
          </p:nvPr>
        </p:nvSpPr>
        <p:spPr>
          <a:xfrm>
            <a:off x="8724900" y="365125"/>
            <a:ext cx="2628900" cy="5811838"/>
          </a:xfrm>
        </p:spPr>
        <p:txBody>
          <a:bodyPr vert="eaVert"/>
          <a:lstStyle/>
          <a:p>
            <a:r>
              <a:rPr lang="cs-CZ"/>
              <a:t>Kliknutím lze upravit styl.</a:t>
            </a:r>
            <a:endParaRPr lang="en-US"/>
          </a:p>
        </p:txBody>
      </p:sp>
      <p:sp>
        <p:nvSpPr>
          <p:cNvPr id="3" name="Vertical Text Placeholder 2">
            <a:extLst>
              <a:ext uri="{FF2B5EF4-FFF2-40B4-BE49-F238E27FC236}">
                <a16:creationId xmlns:a16="http://schemas.microsoft.com/office/drawing/2014/main" id="{71A79366-3281-483D-8731-0D01B2B24A3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a:extLst>
              <a:ext uri="{FF2B5EF4-FFF2-40B4-BE49-F238E27FC236}">
                <a16:creationId xmlns:a16="http://schemas.microsoft.com/office/drawing/2014/main" id="{245ED8B2-BE7F-4417-8A8A-A95C8BB70827}"/>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5" name="Footer Placeholder 4">
            <a:extLst>
              <a:ext uri="{FF2B5EF4-FFF2-40B4-BE49-F238E27FC236}">
                <a16:creationId xmlns:a16="http://schemas.microsoft.com/office/drawing/2014/main" id="{A01A0D96-671F-4A85-89C6-946624CB1E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BA434-2E32-4719-B45C-0490D685265D}"/>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82586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9839C-7D7A-49F1-8BFE-85C6C7D78BE7}"/>
              </a:ext>
            </a:extLst>
          </p:cNvPr>
          <p:cNvSpPr>
            <a:spLocks noGrp="1"/>
          </p:cNvSpPr>
          <p:nvPr>
            <p:ph type="title"/>
          </p:nvPr>
        </p:nvSpPr>
        <p:spPr>
          <a:xfrm>
            <a:off x="905256" y="590668"/>
            <a:ext cx="9914859" cy="1329004"/>
          </a:xfrm>
        </p:spPr>
        <p:txBody>
          <a:bodyPr>
            <a:normAutofit/>
          </a:bodyPr>
          <a:lstStyle>
            <a:lvl1pPr>
              <a:lnSpc>
                <a:spcPct val="100000"/>
              </a:lnSpc>
              <a:defRPr sz="4000"/>
            </a:lvl1pPr>
          </a:lstStyle>
          <a:p>
            <a:r>
              <a:rPr lang="cs-CZ"/>
              <a:t>Kliknutím lze upravit styl.</a:t>
            </a:r>
            <a:endParaRPr lang="en-US" dirty="0"/>
          </a:p>
        </p:txBody>
      </p:sp>
      <p:sp>
        <p:nvSpPr>
          <p:cNvPr id="3" name="Content Placeholder 2">
            <a:extLst>
              <a:ext uri="{FF2B5EF4-FFF2-40B4-BE49-F238E27FC236}">
                <a16:creationId xmlns:a16="http://schemas.microsoft.com/office/drawing/2014/main" id="{C7E748DC-EBB9-44C6-8566-38F87FF7FD53}"/>
              </a:ext>
            </a:extLst>
          </p:cNvPr>
          <p:cNvSpPr>
            <a:spLocks noGrp="1"/>
          </p:cNvSpPr>
          <p:nvPr>
            <p:ph idx="1"/>
          </p:nvPr>
        </p:nvSpPr>
        <p:spPr>
          <a:xfrm>
            <a:off x="914400" y="1919673"/>
            <a:ext cx="9914860" cy="4123318"/>
          </a:xfrm>
        </p:spPr>
        <p:txBody>
          <a:bodyPr>
            <a:normAutofit/>
          </a:bodyPr>
          <a:lstStyle>
            <a:lvl1pPr>
              <a:defRPr sz="2000"/>
            </a:lvl1pPr>
            <a:lvl2pPr>
              <a:defRPr sz="1800"/>
            </a:lvl2pPr>
            <a:lvl3pPr>
              <a:defRPr sz="1600"/>
            </a:lvl3pPr>
            <a:lvl4pPr>
              <a:defRPr sz="1400"/>
            </a:lvl4pPr>
            <a:lvl5pPr>
              <a:defRPr sz="1400"/>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F7342198-F50F-4C8A-9BD9-4CC3950F8FA8}"/>
              </a:ext>
            </a:extLst>
          </p:cNvPr>
          <p:cNvSpPr>
            <a:spLocks noGrp="1"/>
          </p:cNvSpPr>
          <p:nvPr>
            <p:ph type="dt" sz="half" idx="10"/>
          </p:nvPr>
        </p:nvSpPr>
        <p:spPr>
          <a:xfrm>
            <a:off x="9323285" y="6434524"/>
            <a:ext cx="2067867" cy="365125"/>
          </a:xfrm>
        </p:spPr>
        <p:txBody>
          <a:bodyPr/>
          <a:lstStyle>
            <a:lvl1pPr algn="r">
              <a:defRPr>
                <a:solidFill>
                  <a:schemeClr val="bg1"/>
                </a:solidFill>
              </a:defRPr>
            </a:lvl1pPr>
          </a:lstStyle>
          <a:p>
            <a:fld id="{32637B58-87C1-446D-BDA9-B06F4BCF7782}" type="datetimeFigureOut">
              <a:rPr lang="en-US" smtClean="0"/>
              <a:t>10/27/2022</a:t>
            </a:fld>
            <a:endParaRPr lang="en-US"/>
          </a:p>
        </p:txBody>
      </p:sp>
      <p:sp>
        <p:nvSpPr>
          <p:cNvPr id="5" name="Footer Placeholder 4">
            <a:extLst>
              <a:ext uri="{FF2B5EF4-FFF2-40B4-BE49-F238E27FC236}">
                <a16:creationId xmlns:a16="http://schemas.microsoft.com/office/drawing/2014/main" id="{BFA2F5AB-D8C6-4AE1-8FAE-CD0499CB6D03}"/>
              </a:ext>
            </a:extLst>
          </p:cNvPr>
          <p:cNvSpPr>
            <a:spLocks noGrp="1"/>
          </p:cNvSpPr>
          <p:nvPr>
            <p:ph type="ftr" sz="quarter" idx="11"/>
          </p:nvPr>
        </p:nvSpPr>
        <p:spPr>
          <a:xfrm>
            <a:off x="173736" y="6437376"/>
            <a:ext cx="3775914" cy="365125"/>
          </a:xfrm>
        </p:spPr>
        <p:txBody>
          <a:bodyPr/>
          <a:lstStyle>
            <a:lvl1pPr algn="l">
              <a:defRPr>
                <a:solidFill>
                  <a:schemeClr val="accent2"/>
                </a:solidFill>
              </a:defRPr>
            </a:lvl1pPr>
          </a:lstStyle>
          <a:p>
            <a:endParaRPr lang="en-US" dirty="0"/>
          </a:p>
        </p:txBody>
      </p:sp>
      <p:sp>
        <p:nvSpPr>
          <p:cNvPr id="6" name="Slide Number Placeholder 5">
            <a:extLst>
              <a:ext uri="{FF2B5EF4-FFF2-40B4-BE49-F238E27FC236}">
                <a16:creationId xmlns:a16="http://schemas.microsoft.com/office/drawing/2014/main" id="{175C58D8-B582-4DB3-A94D-056240199750}"/>
              </a:ext>
            </a:extLst>
          </p:cNvPr>
          <p:cNvSpPr>
            <a:spLocks noGrp="1"/>
          </p:cNvSpPr>
          <p:nvPr>
            <p:ph type="sldNum" sz="quarter" idx="12"/>
          </p:nvPr>
        </p:nvSpPr>
        <p:spPr>
          <a:xfrm>
            <a:off x="11391152" y="6434524"/>
            <a:ext cx="693261" cy="365125"/>
          </a:xfrm>
        </p:spPr>
        <p:txBody>
          <a:bodyPr/>
          <a:lstStyle>
            <a:lvl1pPr>
              <a:defRPr>
                <a:solidFill>
                  <a:schemeClr val="bg1"/>
                </a:solidFill>
              </a:defRPr>
            </a:lvl1pPr>
          </a:lstStyle>
          <a:p>
            <a:fld id="{08AB70BE-1769-45B8-85A6-0C837432C7E6}" type="slidenum">
              <a:rPr lang="en-US" smtClean="0"/>
              <a:t>‹#›</a:t>
            </a:fld>
            <a:endParaRPr lang="en-US"/>
          </a:p>
        </p:txBody>
      </p:sp>
    </p:spTree>
    <p:extLst>
      <p:ext uri="{BB962C8B-B14F-4D97-AF65-F5344CB8AC3E}">
        <p14:creationId xmlns:p14="http://schemas.microsoft.com/office/powerpoint/2010/main" val="346954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A94B-011C-4B13-8C12-E91BF7A40087}"/>
              </a:ext>
            </a:extLst>
          </p:cNvPr>
          <p:cNvSpPr>
            <a:spLocks noGrp="1"/>
          </p:cNvSpPr>
          <p:nvPr>
            <p:ph type="title"/>
          </p:nvPr>
        </p:nvSpPr>
        <p:spPr>
          <a:xfrm>
            <a:off x="1524000" y="1320800"/>
            <a:ext cx="9144000" cy="3095813"/>
          </a:xfrm>
        </p:spPr>
        <p:txBody>
          <a:bodyPr anchor="b">
            <a:normAutofit/>
          </a:bodyPr>
          <a:lstStyle>
            <a:lvl1pPr>
              <a:defRPr sz="5400"/>
            </a:lvl1pPr>
          </a:lstStyle>
          <a:p>
            <a:r>
              <a:rPr lang="cs-CZ"/>
              <a:t>Kliknutím lze upravit styl.</a:t>
            </a:r>
            <a:endParaRPr lang="en-US" dirty="0"/>
          </a:p>
        </p:txBody>
      </p:sp>
      <p:sp>
        <p:nvSpPr>
          <p:cNvPr id="3" name="Text Placeholder 2">
            <a:extLst>
              <a:ext uri="{FF2B5EF4-FFF2-40B4-BE49-F238E27FC236}">
                <a16:creationId xmlns:a16="http://schemas.microsoft.com/office/drawing/2014/main" id="{9716D5F3-887C-4A8F-842A-0294A9FB0818}"/>
              </a:ext>
            </a:extLst>
          </p:cNvPr>
          <p:cNvSpPr>
            <a:spLocks noGrp="1"/>
          </p:cNvSpPr>
          <p:nvPr>
            <p:ph type="body" idx="1"/>
          </p:nvPr>
        </p:nvSpPr>
        <p:spPr>
          <a:xfrm>
            <a:off x="1523999" y="4589463"/>
            <a:ext cx="914400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Date Placeholder 3">
            <a:extLst>
              <a:ext uri="{FF2B5EF4-FFF2-40B4-BE49-F238E27FC236}">
                <a16:creationId xmlns:a16="http://schemas.microsoft.com/office/drawing/2014/main" id="{2B94588B-131A-42F3-B76C-62BD65E4806B}"/>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5" name="Footer Placeholder 4">
            <a:extLst>
              <a:ext uri="{FF2B5EF4-FFF2-40B4-BE49-F238E27FC236}">
                <a16:creationId xmlns:a16="http://schemas.microsoft.com/office/drawing/2014/main" id="{E111AB28-20BD-4CD8-9840-985C3EDBA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3C85C-3801-46F0-A100-616F5F2F82E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4110016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5CB06-0454-4BF1-8011-F8B1A95954F1}"/>
              </a:ext>
            </a:extLst>
          </p:cNvPr>
          <p:cNvSpPr>
            <a:spLocks noGrp="1"/>
          </p:cNvSpPr>
          <p:nvPr>
            <p:ph type="title"/>
          </p:nvPr>
        </p:nvSpPr>
        <p:spPr/>
        <p:txBody>
          <a:bodyPr/>
          <a:lstStyle/>
          <a:p>
            <a:r>
              <a:rPr lang="cs-CZ"/>
              <a:t>Kliknutím lze upravit styl.</a:t>
            </a:r>
            <a:endParaRPr lang="en-US"/>
          </a:p>
        </p:txBody>
      </p:sp>
      <p:sp>
        <p:nvSpPr>
          <p:cNvPr id="3" name="Content Placeholder 2">
            <a:extLst>
              <a:ext uri="{FF2B5EF4-FFF2-40B4-BE49-F238E27FC236}">
                <a16:creationId xmlns:a16="http://schemas.microsoft.com/office/drawing/2014/main" id="{5F920A70-D33B-4461-B74C-3F59ADB16141}"/>
              </a:ext>
            </a:extLst>
          </p:cNvPr>
          <p:cNvSpPr>
            <a:spLocks noGrp="1"/>
          </p:cNvSpPr>
          <p:nvPr>
            <p:ph sz="half" idx="1"/>
          </p:nvPr>
        </p:nvSpPr>
        <p:spPr>
          <a:xfrm>
            <a:off x="1408813" y="2163725"/>
            <a:ext cx="4610986" cy="4013237"/>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a:extLst>
              <a:ext uri="{FF2B5EF4-FFF2-40B4-BE49-F238E27FC236}">
                <a16:creationId xmlns:a16="http://schemas.microsoft.com/office/drawing/2014/main" id="{1881BDF9-836E-431C-8EFA-417A9BEE9F4B}"/>
              </a:ext>
            </a:extLst>
          </p:cNvPr>
          <p:cNvSpPr>
            <a:spLocks noGrp="1"/>
          </p:cNvSpPr>
          <p:nvPr>
            <p:ph sz="half" idx="2"/>
          </p:nvPr>
        </p:nvSpPr>
        <p:spPr>
          <a:xfrm>
            <a:off x="6257260" y="2163725"/>
            <a:ext cx="4853763" cy="40132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a:extLst>
              <a:ext uri="{FF2B5EF4-FFF2-40B4-BE49-F238E27FC236}">
                <a16:creationId xmlns:a16="http://schemas.microsoft.com/office/drawing/2014/main" id="{7CBD9F59-B591-4E2F-899E-3CA78CE82D45}"/>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6" name="Footer Placeholder 5">
            <a:extLst>
              <a:ext uri="{FF2B5EF4-FFF2-40B4-BE49-F238E27FC236}">
                <a16:creationId xmlns:a16="http://schemas.microsoft.com/office/drawing/2014/main" id="{046CFD12-B3EC-432C-B264-8AB571CAA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F3CBBA-71B3-4857-80E7-525E89FD903F}"/>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221212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1886-4F39-4E3E-948D-DBC73F267AED}"/>
              </a:ext>
            </a:extLst>
          </p:cNvPr>
          <p:cNvSpPr>
            <a:spLocks noGrp="1"/>
          </p:cNvSpPr>
          <p:nvPr>
            <p:ph type="title"/>
          </p:nvPr>
        </p:nvSpPr>
        <p:spPr>
          <a:xfrm>
            <a:off x="839788" y="365125"/>
            <a:ext cx="10515600" cy="1325563"/>
          </a:xfrm>
        </p:spPr>
        <p:txBody>
          <a:bodyPr/>
          <a:lstStyle/>
          <a:p>
            <a:r>
              <a:rPr lang="cs-CZ"/>
              <a:t>Kliknutím lze upravit styl.</a:t>
            </a:r>
            <a:endParaRPr lang="en-US" dirty="0"/>
          </a:p>
        </p:txBody>
      </p:sp>
      <p:sp>
        <p:nvSpPr>
          <p:cNvPr id="3" name="Text Placeholder 2">
            <a:extLst>
              <a:ext uri="{FF2B5EF4-FFF2-40B4-BE49-F238E27FC236}">
                <a16:creationId xmlns:a16="http://schemas.microsoft.com/office/drawing/2014/main" id="{4B2C7B2A-B6BE-46FD-9278-A5246BF7EEB8}"/>
              </a:ext>
            </a:extLst>
          </p:cNvPr>
          <p:cNvSpPr>
            <a:spLocks noGrp="1"/>
          </p:cNvSpPr>
          <p:nvPr>
            <p:ph type="body" idx="1"/>
          </p:nvPr>
        </p:nvSpPr>
        <p:spPr>
          <a:xfrm>
            <a:off x="839788" y="1681163"/>
            <a:ext cx="5157787"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a:extLst>
              <a:ext uri="{FF2B5EF4-FFF2-40B4-BE49-F238E27FC236}">
                <a16:creationId xmlns:a16="http://schemas.microsoft.com/office/drawing/2014/main" id="{BAE85295-E4B5-4D75-954F-B07A2F4CABF8}"/>
              </a:ext>
            </a:extLst>
          </p:cNvPr>
          <p:cNvSpPr>
            <a:spLocks noGrp="1"/>
          </p:cNvSpPr>
          <p:nvPr>
            <p:ph sz="half" idx="2"/>
          </p:nvPr>
        </p:nvSpPr>
        <p:spPr>
          <a:xfrm>
            <a:off x="839788" y="2635623"/>
            <a:ext cx="5157787" cy="3554039"/>
          </a:xfrm>
        </p:spPr>
        <p:txBody>
          <a:bodyPr>
            <a:normAutofit/>
          </a:bodyPr>
          <a:lstStyle>
            <a:lvl1pPr>
              <a:defRPr sz="2400"/>
            </a:lvl1pPr>
            <a:lvl2pPr>
              <a:defRPr sz="2000"/>
            </a:lvl2pPr>
            <a:lvl3pPr>
              <a:defRPr sz="1800"/>
            </a:lvl3pPr>
            <a:lvl4pPr>
              <a:defRPr sz="1600"/>
            </a:lvl4pPr>
            <a:lvl5pPr>
              <a:defRPr sz="1600"/>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a:extLst>
              <a:ext uri="{FF2B5EF4-FFF2-40B4-BE49-F238E27FC236}">
                <a16:creationId xmlns:a16="http://schemas.microsoft.com/office/drawing/2014/main" id="{E687ABF0-C78D-4589-8FA5-0D6238B4B084}"/>
              </a:ext>
            </a:extLst>
          </p:cNvPr>
          <p:cNvSpPr>
            <a:spLocks noGrp="1"/>
          </p:cNvSpPr>
          <p:nvPr>
            <p:ph type="body" sz="quarter" idx="3"/>
          </p:nvPr>
        </p:nvSpPr>
        <p:spPr>
          <a:xfrm>
            <a:off x="6172200" y="1681163"/>
            <a:ext cx="5183188" cy="823912"/>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a:extLst>
              <a:ext uri="{FF2B5EF4-FFF2-40B4-BE49-F238E27FC236}">
                <a16:creationId xmlns:a16="http://schemas.microsoft.com/office/drawing/2014/main" id="{EC6A4064-2E0A-4FC3-837B-14EC0EF3A652}"/>
              </a:ext>
            </a:extLst>
          </p:cNvPr>
          <p:cNvSpPr>
            <a:spLocks noGrp="1"/>
          </p:cNvSpPr>
          <p:nvPr>
            <p:ph sz="quarter" idx="4"/>
          </p:nvPr>
        </p:nvSpPr>
        <p:spPr>
          <a:xfrm>
            <a:off x="6172200" y="2635623"/>
            <a:ext cx="5183188" cy="3554040"/>
          </a:xfrm>
        </p:spPr>
        <p:txBody>
          <a:bodyPr>
            <a:normAutofit/>
          </a:bodyPr>
          <a:lstStyle>
            <a:lvl1pPr>
              <a:defRPr sz="2400"/>
            </a:lvl1pPr>
            <a:lvl2pPr>
              <a:defRPr sz="2000"/>
            </a:lvl2pPr>
            <a:lvl3pPr>
              <a:defRPr sz="1800"/>
            </a:lvl3pPr>
            <a:lvl4pPr>
              <a:defRPr sz="1600"/>
            </a:lvl4pPr>
            <a:lvl5pPr>
              <a:defRPr sz="1600"/>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a:extLst>
              <a:ext uri="{FF2B5EF4-FFF2-40B4-BE49-F238E27FC236}">
                <a16:creationId xmlns:a16="http://schemas.microsoft.com/office/drawing/2014/main" id="{38E3C169-8D29-4CC4-9581-748178F3C00A}"/>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8" name="Footer Placeholder 7">
            <a:extLst>
              <a:ext uri="{FF2B5EF4-FFF2-40B4-BE49-F238E27FC236}">
                <a16:creationId xmlns:a16="http://schemas.microsoft.com/office/drawing/2014/main" id="{F14EC709-AAD9-475C-AC6A-943A8E872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0C0E3E-587D-46EB-AAF5-011C137B030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169556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3E062-B7F5-4D30-B416-1BBB4A7D0F06}"/>
              </a:ext>
            </a:extLst>
          </p:cNvPr>
          <p:cNvSpPr>
            <a:spLocks noGrp="1"/>
          </p:cNvSpPr>
          <p:nvPr>
            <p:ph type="title"/>
          </p:nvPr>
        </p:nvSpPr>
        <p:spPr/>
        <p:txBody>
          <a:bodyPr/>
          <a:lstStyle/>
          <a:p>
            <a:r>
              <a:rPr lang="cs-CZ"/>
              <a:t>Kliknutím lze upravit styl.</a:t>
            </a:r>
            <a:endParaRPr lang="en-US"/>
          </a:p>
        </p:txBody>
      </p:sp>
      <p:sp>
        <p:nvSpPr>
          <p:cNvPr id="3" name="Date Placeholder 2">
            <a:extLst>
              <a:ext uri="{FF2B5EF4-FFF2-40B4-BE49-F238E27FC236}">
                <a16:creationId xmlns:a16="http://schemas.microsoft.com/office/drawing/2014/main" id="{31BDFF7A-EBD3-4FEB-8451-5D7355069117}"/>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4" name="Footer Placeholder 3">
            <a:extLst>
              <a:ext uri="{FF2B5EF4-FFF2-40B4-BE49-F238E27FC236}">
                <a16:creationId xmlns:a16="http://schemas.microsoft.com/office/drawing/2014/main" id="{08F54A2D-2C4B-4E1D-AC16-E3B1F1DDB5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11F373-DB96-4AEA-8E3E-7EDEA213DEEC}"/>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521571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2485D4-41D3-4182-8DFE-2E0713EC0B8A}"/>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3" name="Footer Placeholder 2">
            <a:extLst>
              <a:ext uri="{FF2B5EF4-FFF2-40B4-BE49-F238E27FC236}">
                <a16:creationId xmlns:a16="http://schemas.microsoft.com/office/drawing/2014/main" id="{C9753C5C-8415-4BF0-810D-A4C22F695E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5EBFEA-4321-48C4-9CA1-43517540C698}"/>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3733828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09F8C-8071-4BE5-AD6F-C98F481D17B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a:p>
        </p:txBody>
      </p:sp>
      <p:sp>
        <p:nvSpPr>
          <p:cNvPr id="3" name="Content Placeholder 2">
            <a:extLst>
              <a:ext uri="{FF2B5EF4-FFF2-40B4-BE49-F238E27FC236}">
                <a16:creationId xmlns:a16="http://schemas.microsoft.com/office/drawing/2014/main" id="{634135B3-14BA-4A88-B6B3-88B77B1C6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Text Placeholder 3">
            <a:extLst>
              <a:ext uri="{FF2B5EF4-FFF2-40B4-BE49-F238E27FC236}">
                <a16:creationId xmlns:a16="http://schemas.microsoft.com/office/drawing/2014/main" id="{377C3A4D-5B69-44B4-B17F-770E83F00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a:extLst>
              <a:ext uri="{FF2B5EF4-FFF2-40B4-BE49-F238E27FC236}">
                <a16:creationId xmlns:a16="http://schemas.microsoft.com/office/drawing/2014/main" id="{B4F1C41D-2A59-4512-8034-6DB705787D78}"/>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6" name="Footer Placeholder 5">
            <a:extLst>
              <a:ext uri="{FF2B5EF4-FFF2-40B4-BE49-F238E27FC236}">
                <a16:creationId xmlns:a16="http://schemas.microsoft.com/office/drawing/2014/main" id="{BD85C494-778C-4EE6-9402-242E1CDD9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5677B9-C338-4033-9AFE-B8B81C5D8139}"/>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97771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77DE-4C2E-476F-A419-57470FB66D93}"/>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endParaRPr lang="en-US"/>
          </a:p>
        </p:txBody>
      </p:sp>
      <p:sp>
        <p:nvSpPr>
          <p:cNvPr id="3" name="Picture Placeholder 2">
            <a:extLst>
              <a:ext uri="{FF2B5EF4-FFF2-40B4-BE49-F238E27FC236}">
                <a16:creationId xmlns:a16="http://schemas.microsoft.com/office/drawing/2014/main" id="{9A9FD1A0-93AE-469A-ADDF-2453B64CAA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a:p>
        </p:txBody>
      </p:sp>
      <p:sp>
        <p:nvSpPr>
          <p:cNvPr id="4" name="Text Placeholder 3">
            <a:extLst>
              <a:ext uri="{FF2B5EF4-FFF2-40B4-BE49-F238E27FC236}">
                <a16:creationId xmlns:a16="http://schemas.microsoft.com/office/drawing/2014/main" id="{DC119C9C-EF97-4910-9419-6D7202609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Date Placeholder 4">
            <a:extLst>
              <a:ext uri="{FF2B5EF4-FFF2-40B4-BE49-F238E27FC236}">
                <a16:creationId xmlns:a16="http://schemas.microsoft.com/office/drawing/2014/main" id="{C7A87172-A64E-4C38-82ED-2A7050B0FB68}"/>
              </a:ext>
            </a:extLst>
          </p:cNvPr>
          <p:cNvSpPr>
            <a:spLocks noGrp="1"/>
          </p:cNvSpPr>
          <p:nvPr>
            <p:ph type="dt" sz="half" idx="10"/>
          </p:nvPr>
        </p:nvSpPr>
        <p:spPr/>
        <p:txBody>
          <a:bodyPr/>
          <a:lstStyle/>
          <a:p>
            <a:fld id="{32637B58-87C1-446D-BDA9-B06F4BCF7782}" type="datetimeFigureOut">
              <a:rPr lang="en-US" smtClean="0"/>
              <a:t>10/27/2022</a:t>
            </a:fld>
            <a:endParaRPr lang="en-US"/>
          </a:p>
        </p:txBody>
      </p:sp>
      <p:sp>
        <p:nvSpPr>
          <p:cNvPr id="6" name="Footer Placeholder 5">
            <a:extLst>
              <a:ext uri="{FF2B5EF4-FFF2-40B4-BE49-F238E27FC236}">
                <a16:creationId xmlns:a16="http://schemas.microsoft.com/office/drawing/2014/main" id="{BC0C3E24-28E2-4512-BEA0-DAEC5E8465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04F0D-DA84-434D-B136-BEE9FD80AB95}"/>
              </a:ext>
            </a:extLst>
          </p:cNvPr>
          <p:cNvSpPr>
            <a:spLocks noGrp="1"/>
          </p:cNvSpPr>
          <p:nvPr>
            <p:ph type="sldNum" sz="quarter" idx="12"/>
          </p:nvPr>
        </p:nvSpPr>
        <p:spPr/>
        <p:txBody>
          <a:bodyPr/>
          <a:lstStyle/>
          <a:p>
            <a:fld id="{08AB70BE-1769-45B8-85A6-0C837432C7E6}" type="slidenum">
              <a:rPr lang="en-US" smtClean="0"/>
              <a:t>‹#›</a:t>
            </a:fld>
            <a:endParaRPr lang="en-US"/>
          </a:p>
        </p:txBody>
      </p:sp>
    </p:spTree>
    <p:extLst>
      <p:ext uri="{BB962C8B-B14F-4D97-AF65-F5344CB8AC3E}">
        <p14:creationId xmlns:p14="http://schemas.microsoft.com/office/powerpoint/2010/main" val="64736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7A08E557-10DB-421A-876E-1AE58F8E07C4}"/>
              </a:ext>
            </a:extLst>
          </p:cNvPr>
          <p:cNvSpPr/>
          <p:nvPr/>
        </p:nvSpPr>
        <p:spPr>
          <a:xfrm>
            <a:off x="8844703" y="3732560"/>
            <a:ext cx="3352193" cy="3125440"/>
          </a:xfrm>
          <a:custGeom>
            <a:avLst/>
            <a:gdLst>
              <a:gd name="connsiteX0" fmla="*/ 0 w 3352193"/>
              <a:gd name="connsiteY0" fmla="*/ 3125374 h 3125440"/>
              <a:gd name="connsiteX1" fmla="*/ 2579 w 3352193"/>
              <a:gd name="connsiteY1" fmla="*/ 3125440 h 3125440"/>
              <a:gd name="connsiteX2" fmla="*/ 0 w 3352193"/>
              <a:gd name="connsiteY2" fmla="*/ 3125440 h 3125440"/>
              <a:gd name="connsiteX3" fmla="*/ 3352193 w 3352193"/>
              <a:gd name="connsiteY3" fmla="*/ 0 h 3125440"/>
              <a:gd name="connsiteX4" fmla="*/ 3352193 w 3352193"/>
              <a:gd name="connsiteY4" fmla="*/ 3125440 h 3125440"/>
              <a:gd name="connsiteX5" fmla="*/ 2579 w 3352193"/>
              <a:gd name="connsiteY5" fmla="*/ 3125440 h 3125440"/>
              <a:gd name="connsiteX6" fmla="*/ 3348685 w 3352193"/>
              <a:gd name="connsiteY6" fmla="*/ 47035 h 3125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2193" h="3125440">
                <a:moveTo>
                  <a:pt x="0" y="3125374"/>
                </a:moveTo>
                <a:lnTo>
                  <a:pt x="2579" y="3125440"/>
                </a:lnTo>
                <a:lnTo>
                  <a:pt x="0" y="3125440"/>
                </a:lnTo>
                <a:close/>
                <a:moveTo>
                  <a:pt x="3352193" y="0"/>
                </a:moveTo>
                <a:lnTo>
                  <a:pt x="3352193" y="3125440"/>
                </a:lnTo>
                <a:lnTo>
                  <a:pt x="2579" y="3125440"/>
                </a:lnTo>
                <a:cubicBezTo>
                  <a:pt x="1744073" y="3125440"/>
                  <a:pt x="3176441" y="1776129"/>
                  <a:pt x="3348685" y="47035"/>
                </a:cubicBezTo>
                <a:close/>
              </a:path>
            </a:pathLst>
          </a:cu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ooter Placeholder 4">
            <a:extLst>
              <a:ext uri="{FF2B5EF4-FFF2-40B4-BE49-F238E27FC236}">
                <a16:creationId xmlns:a16="http://schemas.microsoft.com/office/drawing/2014/main" id="{EC2EBCA0-8609-4F35-8CA7-7AD35FDACD73}"/>
              </a:ext>
            </a:extLst>
          </p:cNvPr>
          <p:cNvSpPr>
            <a:spLocks noGrp="1"/>
          </p:cNvSpPr>
          <p:nvPr>
            <p:ph type="ftr" sz="quarter" idx="3"/>
          </p:nvPr>
        </p:nvSpPr>
        <p:spPr>
          <a:xfrm>
            <a:off x="175613" y="6434560"/>
            <a:ext cx="3428012" cy="365125"/>
          </a:xfrm>
          <a:prstGeom prst="rect">
            <a:avLst/>
          </a:prstGeom>
        </p:spPr>
        <p:txBody>
          <a:bodyPr vert="horz" lIns="91440" tIns="45720" rIns="91440" bIns="45720" rtlCol="0" anchor="ctr"/>
          <a:lstStyle>
            <a:lvl1pPr algn="l">
              <a:defRPr sz="1050" spc="50" baseline="0">
                <a:solidFill>
                  <a:schemeClr val="accent2"/>
                </a:solidFill>
                <a:latin typeface="+mn-lt"/>
              </a:defRPr>
            </a:lvl1pPr>
          </a:lstStyle>
          <a:p>
            <a:endParaRPr lang="en-US"/>
          </a:p>
        </p:txBody>
      </p:sp>
      <p:sp>
        <p:nvSpPr>
          <p:cNvPr id="2" name="Title Placeholder 1">
            <a:extLst>
              <a:ext uri="{FF2B5EF4-FFF2-40B4-BE49-F238E27FC236}">
                <a16:creationId xmlns:a16="http://schemas.microsoft.com/office/drawing/2014/main" id="{BFDA9639-38D2-4CD4-A861-F6B4C6CB99BD}"/>
              </a:ext>
            </a:extLst>
          </p:cNvPr>
          <p:cNvSpPr>
            <a:spLocks noGrp="1"/>
          </p:cNvSpPr>
          <p:nvPr>
            <p:ph type="title"/>
          </p:nvPr>
        </p:nvSpPr>
        <p:spPr>
          <a:xfrm>
            <a:off x="908775" y="590372"/>
            <a:ext cx="10202248" cy="132589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a:extLst>
              <a:ext uri="{FF2B5EF4-FFF2-40B4-BE49-F238E27FC236}">
                <a16:creationId xmlns:a16="http://schemas.microsoft.com/office/drawing/2014/main" id="{DDAF00B1-16C1-47B3-A7A0-B71468312896}"/>
              </a:ext>
            </a:extLst>
          </p:cNvPr>
          <p:cNvSpPr>
            <a:spLocks noGrp="1"/>
          </p:cNvSpPr>
          <p:nvPr>
            <p:ph type="body" idx="1"/>
          </p:nvPr>
        </p:nvSpPr>
        <p:spPr>
          <a:xfrm>
            <a:off x="918825" y="1916262"/>
            <a:ext cx="10192198" cy="4133481"/>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2BCF9501-5B6B-4DAF-B59D-3C129ED805AC}"/>
              </a:ext>
            </a:extLst>
          </p:cNvPr>
          <p:cNvSpPr>
            <a:spLocks noGrp="1"/>
          </p:cNvSpPr>
          <p:nvPr>
            <p:ph type="dt" sz="half" idx="2"/>
          </p:nvPr>
        </p:nvSpPr>
        <p:spPr>
          <a:xfrm>
            <a:off x="9017000" y="6433202"/>
            <a:ext cx="2374150" cy="367841"/>
          </a:xfrm>
          <a:prstGeom prst="rect">
            <a:avLst/>
          </a:prstGeom>
        </p:spPr>
        <p:txBody>
          <a:bodyPr vert="horz" lIns="91440" tIns="45720" rIns="91440" bIns="45720" rtlCol="0" anchor="ctr"/>
          <a:lstStyle>
            <a:lvl1pPr algn="r">
              <a:defRPr sz="1050" spc="50" baseline="0">
                <a:solidFill>
                  <a:srgbClr val="FFFFFF"/>
                </a:solidFill>
                <a:latin typeface="+mn-lt"/>
              </a:defRPr>
            </a:lvl1pPr>
          </a:lstStyle>
          <a:p>
            <a:fld id="{32637B58-87C1-446D-BDA9-B06F4BCF7782}" type="datetimeFigureOut">
              <a:rPr lang="en-US" smtClean="0"/>
              <a:pPr/>
              <a:t>10/27/2022</a:t>
            </a:fld>
            <a:endParaRPr lang="en-US" dirty="0"/>
          </a:p>
        </p:txBody>
      </p:sp>
      <p:sp>
        <p:nvSpPr>
          <p:cNvPr id="6" name="Slide Number Placeholder 5">
            <a:extLst>
              <a:ext uri="{FF2B5EF4-FFF2-40B4-BE49-F238E27FC236}">
                <a16:creationId xmlns:a16="http://schemas.microsoft.com/office/drawing/2014/main" id="{37685DBD-B7AE-41D8-8CF1-B21CD58E1B45}"/>
              </a:ext>
            </a:extLst>
          </p:cNvPr>
          <p:cNvSpPr>
            <a:spLocks noGrp="1"/>
          </p:cNvSpPr>
          <p:nvPr>
            <p:ph type="sldNum" sz="quarter" idx="4"/>
          </p:nvPr>
        </p:nvSpPr>
        <p:spPr>
          <a:xfrm>
            <a:off x="11391150" y="6433203"/>
            <a:ext cx="693263" cy="367842"/>
          </a:xfrm>
          <a:prstGeom prst="rect">
            <a:avLst/>
          </a:prstGeom>
        </p:spPr>
        <p:txBody>
          <a:bodyPr vert="horz" lIns="91440" tIns="45720" rIns="91440" bIns="45720" rtlCol="0" anchor="ctr"/>
          <a:lstStyle>
            <a:lvl1pPr algn="r">
              <a:defRPr sz="2000">
                <a:solidFill>
                  <a:srgbClr val="FFFFFF"/>
                </a:solidFill>
                <a:latin typeface="+mj-lt"/>
              </a:defRPr>
            </a:lvl1pPr>
          </a:lstStyle>
          <a:p>
            <a:fld id="{08AB70BE-1769-45B8-85A6-0C837432C7E6}" type="slidenum">
              <a:rPr lang="en-US" smtClean="0"/>
              <a:pPr/>
              <a:t>‹#›</a:t>
            </a:fld>
            <a:endParaRPr lang="en-US"/>
          </a:p>
        </p:txBody>
      </p:sp>
    </p:spTree>
    <p:extLst>
      <p:ext uri="{BB962C8B-B14F-4D97-AF65-F5344CB8AC3E}">
        <p14:creationId xmlns:p14="http://schemas.microsoft.com/office/powerpoint/2010/main" val="3377632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000" kern="1200">
          <a:solidFill>
            <a:schemeClr val="accent2"/>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5"/>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120000"/>
        </a:lnSpc>
        <a:spcBef>
          <a:spcPts val="500"/>
        </a:spcBef>
        <a:buClr>
          <a:schemeClr val="accent5"/>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120000"/>
        </a:lnSpc>
        <a:spcBef>
          <a:spcPts val="500"/>
        </a:spcBef>
        <a:buClr>
          <a:schemeClr val="accent5"/>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120000"/>
        </a:lnSpc>
        <a:spcBef>
          <a:spcPts val="500"/>
        </a:spcBef>
        <a:buClr>
          <a:schemeClr val="accent5"/>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2736">
          <p15:clr>
            <a:srgbClr val="F26B43"/>
          </p15:clr>
        </p15:guide>
        <p15:guide id="4" orient="horz" pos="3312">
          <p15:clr>
            <a:srgbClr val="F26B43"/>
          </p15:clr>
        </p15:guide>
        <p15:guide id="5" orient="horz" pos="432">
          <p15:clr>
            <a:srgbClr val="F26B43"/>
          </p15:clr>
        </p15:guide>
        <p15:guide id="7" pos="4416">
          <p15:clr>
            <a:srgbClr val="F26B43"/>
          </p15:clr>
        </p15:guide>
        <p15:guide id="8" pos="5568">
          <p15:clr>
            <a:srgbClr val="F26B43"/>
          </p15:clr>
        </p15:guide>
        <p15:guide id="9" pos="7296">
          <p15:clr>
            <a:srgbClr val="F26B43"/>
          </p15:clr>
        </p15:guide>
        <p15:guide id="10" pos="2688">
          <p15:clr>
            <a:srgbClr val="F26B43"/>
          </p15:clr>
        </p15:guide>
        <p15:guide id="11" pos="1536">
          <p15:clr>
            <a:srgbClr val="F26B43"/>
          </p15:clr>
        </p15:guide>
        <p15:guide id="12" pos="384">
          <p15:clr>
            <a:srgbClr val="F26B43"/>
          </p15:clr>
        </p15:guide>
        <p15:guide id="13" pos="2112">
          <p15:clr>
            <a:srgbClr val="F26B43"/>
          </p15:clr>
        </p15:guide>
        <p15:guide id="14" pos="4992">
          <p15:clr>
            <a:srgbClr val="F26B43"/>
          </p15:clr>
        </p15:guide>
        <p15:guide id="15" pos="6720">
          <p15:clr>
            <a:srgbClr val="F26B43"/>
          </p15:clr>
        </p15:guide>
        <p15:guide id="16" pos="960">
          <p15:clr>
            <a:srgbClr val="F26B43"/>
          </p15:clr>
        </p15:guide>
        <p15:guide id="17" pos="3264">
          <p15:clr>
            <a:srgbClr val="F26B43"/>
          </p15:clr>
        </p15:guide>
        <p15:guide id="18" orient="horz" pos="1008">
          <p15:clr>
            <a:srgbClr val="F26B43"/>
          </p15:clr>
        </p15:guide>
        <p15:guide id="19" orient="horz" pos="3888">
          <p15:clr>
            <a:srgbClr val="F26B43"/>
          </p15:clr>
        </p15:guide>
        <p15:guide id="20" pos="6144">
          <p15:clr>
            <a:srgbClr val="F26B43"/>
          </p15:clr>
        </p15:guide>
        <p15:guide id="21" orient="horz" pos="1584">
          <p15:clr>
            <a:srgbClr val="F26B43"/>
          </p15:clr>
        </p15:guide>
        <p15:guide id="22" pos="576">
          <p15:clr>
            <a:srgbClr val="F26B43"/>
          </p15:clr>
        </p15:guide>
        <p15:guide id="23" pos="7104">
          <p15:clr>
            <a:srgbClr val="F26B43"/>
          </p15:clr>
        </p15:guide>
        <p15:guide id="24" pos="768">
          <p15:clr>
            <a:srgbClr val="F26B43"/>
          </p15:clr>
        </p15:guide>
        <p15:guide id="25" pos="691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knihydobrovsky.cz/blog/recenze-sikmy-kostel" TargetMode="External"/><Relationship Id="rId2" Type="http://schemas.openxmlformats.org/officeDocument/2006/relationships/hyperlink" Target="https://www.klaus.cz/clanky/537" TargetMode="External"/><Relationship Id="rId1" Type="http://schemas.openxmlformats.org/officeDocument/2006/relationships/slideLayout" Target="../slideLayouts/slideLayout4.xml"/><Relationship Id="rId4" Type="http://schemas.openxmlformats.org/officeDocument/2006/relationships/hyperlink" Target="https://www.idnes.cz/kultura/literatura/jaroslav-hasek-soubor-povidky-kniha-recenze.A220110_092601_literatura_kiz"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dnes.cz/kultura/literatura/jaroslav-hasek-soubor-povidky-kniha-recenze.A220110_092601_literatura_kiz"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E8168A8-276F-4DE1-AFD2-DFCA0CE00775}"/>
              </a:ext>
            </a:extLst>
          </p:cNvPr>
          <p:cNvSpPr>
            <a:spLocks noGrp="1" noChangeArrowheads="1"/>
          </p:cNvSpPr>
          <p:nvPr>
            <p:ph type="ctrTitle"/>
          </p:nvPr>
        </p:nvSpPr>
        <p:spPr>
          <a:xfrm>
            <a:off x="2209800" y="2130426"/>
            <a:ext cx="9165672" cy="1470025"/>
          </a:xfrm>
        </p:spPr>
        <p:txBody>
          <a:bodyPr anchor="ctr">
            <a:normAutofit/>
          </a:bodyPr>
          <a:lstStyle/>
          <a:p>
            <a:pPr eaLnBrk="1" hangingPunct="1"/>
            <a:r>
              <a:rPr lang="cs-CZ" altLang="cs-CZ" sz="4400" b="1" dirty="0"/>
              <a:t>Problematické aspekty vlastního psaní odborného textu</a:t>
            </a:r>
            <a:r>
              <a:rPr lang="cs-CZ" altLang="cs-CZ" sz="4400" dirty="0"/>
              <a:t> </a:t>
            </a:r>
          </a:p>
        </p:txBody>
      </p:sp>
      <p:sp>
        <p:nvSpPr>
          <p:cNvPr id="2051" name="Rectangle 3">
            <a:extLst>
              <a:ext uri="{FF2B5EF4-FFF2-40B4-BE49-F238E27FC236}">
                <a16:creationId xmlns:a16="http://schemas.microsoft.com/office/drawing/2014/main" id="{98A4FF7A-44E7-4577-89F0-531EC968DEE7}"/>
              </a:ext>
            </a:extLst>
          </p:cNvPr>
          <p:cNvSpPr>
            <a:spLocks noGrp="1" noChangeArrowheads="1"/>
          </p:cNvSpPr>
          <p:nvPr>
            <p:ph type="subTitle" idx="1"/>
          </p:nvPr>
        </p:nvSpPr>
        <p:spPr>
          <a:xfrm>
            <a:off x="2895600" y="3886200"/>
            <a:ext cx="6400800" cy="1752600"/>
          </a:xfrm>
        </p:spPr>
        <p:txBody>
          <a:bodyPr/>
          <a:lstStyle/>
          <a:p>
            <a:pPr eaLnBrk="1" hangingPunct="1"/>
            <a:endParaRPr lang="cs-CZ" altLang="cs-CZ"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4C01D4-E3E3-409A-B373-48CC0EE8A00C}"/>
              </a:ext>
            </a:extLst>
          </p:cNvPr>
          <p:cNvSpPr>
            <a:spLocks noGrp="1"/>
          </p:cNvSpPr>
          <p:nvPr>
            <p:ph type="title"/>
          </p:nvPr>
        </p:nvSpPr>
        <p:spPr>
          <a:xfrm>
            <a:off x="908775" y="234892"/>
            <a:ext cx="10202248" cy="696286"/>
          </a:xfrm>
        </p:spPr>
        <p:txBody>
          <a:bodyPr/>
          <a:lstStyle/>
          <a:p>
            <a:r>
              <a:rPr lang="cs-CZ" dirty="0"/>
              <a:t>Argumentace a stylizace II</a:t>
            </a:r>
          </a:p>
        </p:txBody>
      </p:sp>
      <p:sp>
        <p:nvSpPr>
          <p:cNvPr id="3" name="Zástupný obsah 2">
            <a:extLst>
              <a:ext uri="{FF2B5EF4-FFF2-40B4-BE49-F238E27FC236}">
                <a16:creationId xmlns:a16="http://schemas.microsoft.com/office/drawing/2014/main" id="{4EEF099A-37AF-4721-8565-A607B6B0BFFB}"/>
              </a:ext>
            </a:extLst>
          </p:cNvPr>
          <p:cNvSpPr>
            <a:spLocks noGrp="1"/>
          </p:cNvSpPr>
          <p:nvPr>
            <p:ph sz="half" idx="1"/>
          </p:nvPr>
        </p:nvSpPr>
        <p:spPr>
          <a:xfrm>
            <a:off x="343950" y="1761689"/>
            <a:ext cx="4337108" cy="4415274"/>
          </a:xfrm>
        </p:spPr>
        <p:txBody>
          <a:bodyPr>
            <a:normAutofit fontScale="70000" lnSpcReduction="20000"/>
          </a:bodyPr>
          <a:lstStyle/>
          <a:p>
            <a:pPr eaLnBrk="1" hangingPunct="1"/>
            <a:r>
              <a:rPr lang="cs-CZ" altLang="cs-CZ" sz="2800" b="1" dirty="0"/>
              <a:t>Propojování umělých otázek a umělých odpovědí:</a:t>
            </a:r>
          </a:p>
          <a:p>
            <a:pPr eaLnBrk="1" hangingPunct="1"/>
            <a:r>
              <a:rPr lang="cs-CZ" altLang="cs-CZ" sz="2000" dirty="0"/>
              <a:t>Čím jsou však lidé znepokojováni? Na tuto otázku M. </a:t>
            </a:r>
            <a:r>
              <a:rPr lang="cs-CZ" altLang="cs-CZ" sz="2000" dirty="0" err="1"/>
              <a:t>Foucault</a:t>
            </a:r>
            <a:r>
              <a:rPr lang="cs-CZ" altLang="cs-CZ" sz="2000" dirty="0"/>
              <a:t> neodpovídá.</a:t>
            </a:r>
          </a:p>
          <a:p>
            <a:pPr eaLnBrk="1" hangingPunct="1"/>
            <a:r>
              <a:rPr lang="cs-CZ" altLang="cs-CZ" sz="2800" b="1" dirty="0"/>
              <a:t>Zpřesňování formulací, jež jsou původně zcela nepřesné:</a:t>
            </a:r>
          </a:p>
          <a:p>
            <a:pPr eaLnBrk="1" hangingPunct="1"/>
            <a:r>
              <a:rPr lang="cs-CZ" altLang="cs-CZ" sz="2000" dirty="0" err="1"/>
              <a:t>Eco</a:t>
            </a:r>
            <a:r>
              <a:rPr lang="cs-CZ" altLang="cs-CZ" sz="2000" dirty="0"/>
              <a:t> příliš nehovoří (vlastně vůbec ne) o budoucnosti (ať té, která se může stát realitou, nebo té, která se stane sci-fi), ale jeho úvahy o televizi, interpretující už teď skutečnost podle svého, televizi, která nahradí realitu kolem nás - tu „dávnou fikci“ - a jejíž jediným pravdivým tvrzením jsou pronášené vulgarismy, také nezní zrovna uspokojivě.</a:t>
            </a:r>
          </a:p>
          <a:p>
            <a:endParaRPr lang="cs-CZ" dirty="0"/>
          </a:p>
        </p:txBody>
      </p:sp>
      <p:sp>
        <p:nvSpPr>
          <p:cNvPr id="4" name="Zástupný obsah 3">
            <a:extLst>
              <a:ext uri="{FF2B5EF4-FFF2-40B4-BE49-F238E27FC236}">
                <a16:creationId xmlns:a16="http://schemas.microsoft.com/office/drawing/2014/main" id="{1D7D8B56-7604-40B6-B0B5-D8662BB9157E}"/>
              </a:ext>
            </a:extLst>
          </p:cNvPr>
          <p:cNvSpPr>
            <a:spLocks noGrp="1"/>
          </p:cNvSpPr>
          <p:nvPr>
            <p:ph sz="half" idx="2"/>
          </p:nvPr>
        </p:nvSpPr>
        <p:spPr>
          <a:xfrm>
            <a:off x="5419288" y="1090569"/>
            <a:ext cx="6140741" cy="5696125"/>
          </a:xfrm>
        </p:spPr>
        <p:txBody>
          <a:bodyPr>
            <a:normAutofit fontScale="70000" lnSpcReduction="20000"/>
          </a:bodyPr>
          <a:lstStyle/>
          <a:p>
            <a:pPr eaLnBrk="1" hangingPunct="1"/>
            <a:r>
              <a:rPr lang="cs-CZ" altLang="cs-CZ" sz="2800" b="1" dirty="0"/>
              <a:t>Emoční postoje a vynášení banálních hodnotících soudů:</a:t>
            </a:r>
          </a:p>
          <a:p>
            <a:pPr eaLnBrk="1" hangingPunct="1"/>
            <a:r>
              <a:rPr lang="cs-CZ" altLang="cs-CZ" sz="2000" dirty="0"/>
              <a:t>Jako předmět své práce jsem si vybrala básníka a výtvarníka Jiřího Koláře, protože mě zaujalo nejen jeho dílo, ale také jeho životní osudy. Můj obdiv a respekt si zasluhuje nejen svým dílem, které je velmi rozmanité, ale i tím, že žil v nejtěžší době, jakou česká historie zažila. </a:t>
            </a:r>
          </a:p>
          <a:p>
            <a:pPr eaLnBrk="1" hangingPunct="1"/>
            <a:r>
              <a:rPr lang="cs-CZ" altLang="cs-CZ" sz="2000" dirty="0"/>
              <a:t>Vybrala jsem si několik jeho sbírek a děl a byla jsem velmi překvapená, jak se od sebe odlišují. </a:t>
            </a:r>
          </a:p>
          <a:p>
            <a:pPr eaLnBrk="1" hangingPunct="1"/>
            <a:r>
              <a:rPr lang="cs-CZ" altLang="cs-CZ" sz="2000" dirty="0"/>
              <a:t>Dále mě u Jiřího Koláře fascinuje, že byl nejen vynikající básník, ale i výtvarník. Jeho výtvarná díla – koláže, </a:t>
            </a:r>
            <a:r>
              <a:rPr lang="cs-CZ" altLang="cs-CZ" sz="2000" dirty="0" err="1"/>
              <a:t>roláže</a:t>
            </a:r>
            <a:r>
              <a:rPr lang="cs-CZ" altLang="cs-CZ" sz="2000" dirty="0"/>
              <a:t>, </a:t>
            </a:r>
            <a:r>
              <a:rPr lang="cs-CZ" altLang="cs-CZ" sz="2000" dirty="0" err="1"/>
              <a:t>proláže</a:t>
            </a:r>
            <a:r>
              <a:rPr lang="cs-CZ" altLang="cs-CZ" sz="2000" dirty="0"/>
              <a:t> či </a:t>
            </a:r>
            <a:r>
              <a:rPr lang="cs-CZ" altLang="cs-CZ" sz="2000" dirty="0" err="1"/>
              <a:t>muchláže</a:t>
            </a:r>
            <a:r>
              <a:rPr lang="cs-CZ" altLang="cs-CZ" sz="2000" dirty="0"/>
              <a:t> - jsou ceněna po celém světě. Byl tedy osobností s obrovským talentem. </a:t>
            </a:r>
          </a:p>
          <a:p>
            <a:pPr eaLnBrk="1" hangingPunct="1"/>
            <a:r>
              <a:rPr lang="cs-CZ" altLang="cs-CZ" sz="2800" b="1" dirty="0"/>
              <a:t>Falešné hypotézy, které jsou vzápětí vyvraceny:</a:t>
            </a:r>
          </a:p>
          <a:p>
            <a:pPr eaLnBrk="1" hangingPunct="1"/>
            <a:r>
              <a:rPr lang="cs-CZ" altLang="cs-CZ" sz="2000" dirty="0"/>
              <a:t>Nejde v ní však o dokumentární či sociologické sondy. Nemapuje sexuální náruživé představy, obsese, nenahrazuje </a:t>
            </a:r>
            <a:r>
              <a:rPr lang="cs-CZ" altLang="cs-CZ" sz="2000" dirty="0" err="1"/>
              <a:t>voyerství</a:t>
            </a:r>
            <a:r>
              <a:rPr lang="cs-CZ" altLang="cs-CZ" sz="2000" dirty="0"/>
              <a:t>. Nejde v ní o velebení patologie, úchylek formou prvotního hnusu či šoku.</a:t>
            </a:r>
          </a:p>
          <a:p>
            <a:pPr eaLnBrk="1" hangingPunct="1"/>
            <a:r>
              <a:rPr lang="cs-CZ" altLang="cs-CZ" sz="2000" dirty="0"/>
              <a:t>Výstava není mravokárná ani poučná, je ostrou výzvou do běžné, hodné domácnosti.</a:t>
            </a:r>
          </a:p>
          <a:p>
            <a:pPr eaLnBrk="1" hangingPunct="1"/>
            <a:endParaRPr lang="cs-CZ" altLang="cs-CZ" sz="2000" dirty="0"/>
          </a:p>
          <a:p>
            <a:endParaRPr lang="cs-CZ" dirty="0"/>
          </a:p>
        </p:txBody>
      </p:sp>
    </p:spTree>
    <p:extLst>
      <p:ext uri="{BB962C8B-B14F-4D97-AF65-F5344CB8AC3E}">
        <p14:creationId xmlns:p14="http://schemas.microsoft.com/office/powerpoint/2010/main" val="1844231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9C4C83-9B15-4F42-AF02-2AC6C1EF9187}"/>
              </a:ext>
            </a:extLst>
          </p:cNvPr>
          <p:cNvSpPr>
            <a:spLocks noGrp="1"/>
          </p:cNvSpPr>
          <p:nvPr>
            <p:ph type="title"/>
          </p:nvPr>
        </p:nvSpPr>
        <p:spPr/>
        <p:txBody>
          <a:bodyPr/>
          <a:lstStyle/>
          <a:p>
            <a:r>
              <a:rPr lang="cs-CZ" dirty="0"/>
              <a:t>Zdroje</a:t>
            </a:r>
          </a:p>
        </p:txBody>
      </p:sp>
      <p:sp>
        <p:nvSpPr>
          <p:cNvPr id="3" name="Zástupný obsah 2">
            <a:extLst>
              <a:ext uri="{FF2B5EF4-FFF2-40B4-BE49-F238E27FC236}">
                <a16:creationId xmlns:a16="http://schemas.microsoft.com/office/drawing/2014/main" id="{CED94CC2-C7FB-4979-88A7-CE6012EB2BE7}"/>
              </a:ext>
            </a:extLst>
          </p:cNvPr>
          <p:cNvSpPr>
            <a:spLocks noGrp="1"/>
          </p:cNvSpPr>
          <p:nvPr>
            <p:ph sz="half" idx="1"/>
          </p:nvPr>
        </p:nvSpPr>
        <p:spPr>
          <a:xfrm>
            <a:off x="578840" y="2164360"/>
            <a:ext cx="4303553" cy="4012602"/>
          </a:xfrm>
        </p:spPr>
        <p:txBody>
          <a:bodyPr>
            <a:normAutofit fontScale="77500" lnSpcReduction="20000"/>
          </a:bodyPr>
          <a:lstStyle/>
          <a:p>
            <a:r>
              <a:rPr lang="cs-CZ" sz="1800" dirty="0">
                <a:effectLst/>
                <a:latin typeface="Calibri" panose="020F0502020204030204" pitchFamily="34" charset="0"/>
                <a:ea typeface="Calibri" panose="020F0502020204030204" pitchFamily="34" charset="0"/>
                <a:cs typeface="Times New Roman" panose="02020603050405020304" pitchFamily="18" charset="0"/>
              </a:rPr>
              <a:t>recenze: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https://www.klaus.cz/clanky/537</a:t>
            </a:r>
            <a:r>
              <a:rPr lang="cs-CZ" sz="1800" dirty="0">
                <a:effectLst/>
                <a:latin typeface="Calibri" panose="020F0502020204030204" pitchFamily="34" charset="0"/>
                <a:ea typeface="Calibri" panose="020F0502020204030204" pitchFamily="34" charset="0"/>
                <a:cs typeface="Times New Roman" panose="02020603050405020304" pitchFamily="18" charset="0"/>
              </a:rPr>
              <a:t> ;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https://www.knihydobrovsky.cz/blog/recenze-sikmy-kostel</a:t>
            </a:r>
            <a:r>
              <a:rPr lang="cs-CZ" sz="1800" dirty="0">
                <a:effectLst/>
                <a:latin typeface="Calibri" panose="020F0502020204030204" pitchFamily="34" charset="0"/>
                <a:ea typeface="Calibri" panose="020F0502020204030204" pitchFamily="34" charset="0"/>
                <a:cs typeface="Times New Roman" panose="02020603050405020304" pitchFamily="18" charset="0"/>
              </a:rPr>
              <a:t> ; </a:t>
            </a:r>
            <a:r>
              <a:rPr lang="cs-CZ"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https://www.idnes.cz/kultura/literatura/jaroslav-hasek-soubor-povidky-kniha-recenze.A220110_092601_literatura_kiz</a:t>
            </a:r>
            <a:endParaRPr lang="cs-CZ" dirty="0"/>
          </a:p>
        </p:txBody>
      </p:sp>
      <p:sp>
        <p:nvSpPr>
          <p:cNvPr id="4" name="Zástupný obsah 3">
            <a:extLst>
              <a:ext uri="{FF2B5EF4-FFF2-40B4-BE49-F238E27FC236}">
                <a16:creationId xmlns:a16="http://schemas.microsoft.com/office/drawing/2014/main" id="{731C8A47-2872-45A6-9256-DCF1C224AA46}"/>
              </a:ext>
            </a:extLst>
          </p:cNvPr>
          <p:cNvSpPr>
            <a:spLocks noGrp="1"/>
          </p:cNvSpPr>
          <p:nvPr>
            <p:ph sz="half" idx="2"/>
          </p:nvPr>
        </p:nvSpPr>
        <p:spPr>
          <a:xfrm>
            <a:off x="5092117" y="746620"/>
            <a:ext cx="6521043" cy="5838738"/>
          </a:xfrm>
        </p:spPr>
        <p:txBody>
          <a:bodyPr>
            <a:normAutofit fontScale="77500" lnSpcReduction="20000"/>
          </a:bodyPr>
          <a:lstStyle/>
          <a:p>
            <a:r>
              <a:rPr lang="cs-CZ" dirty="0"/>
              <a:t>Švandová, , Blažena; Jelínek, Milan: </a:t>
            </a:r>
            <a:r>
              <a:rPr lang="cs-CZ" i="1" dirty="0"/>
              <a:t>Argumentace a umění komunikovat</a:t>
            </a:r>
            <a:r>
              <a:rPr lang="cs-CZ" dirty="0"/>
              <a:t>. Brno: </a:t>
            </a:r>
            <a:r>
              <a:rPr lang="cs-CZ" dirty="0" err="1"/>
              <a:t>PedF</a:t>
            </a:r>
            <a:r>
              <a:rPr lang="cs-CZ" dirty="0"/>
              <a:t> MU Brno, 1999.</a:t>
            </a:r>
          </a:p>
          <a:p>
            <a:r>
              <a:rPr lang="cs-CZ" dirty="0"/>
              <a:t>Kraus, Jiří: Jazyk v proměnách komunikačních médií. Praha: Karolinum, 2008.</a:t>
            </a:r>
          </a:p>
          <a:p>
            <a:r>
              <a:rPr lang="en-US" dirty="0" err="1"/>
              <a:t>Eemeren</a:t>
            </a:r>
            <a:r>
              <a:rPr lang="en-US" dirty="0"/>
              <a:t>, F.H. van</a:t>
            </a:r>
            <a:r>
              <a:rPr lang="cs-CZ" dirty="0"/>
              <a:t>; </a:t>
            </a:r>
            <a:r>
              <a:rPr lang="en-US" dirty="0"/>
              <a:t>Grootendorst, R.</a:t>
            </a:r>
            <a:r>
              <a:rPr lang="cs-CZ" dirty="0"/>
              <a:t>:</a:t>
            </a:r>
            <a:r>
              <a:rPr lang="en-US" dirty="0"/>
              <a:t> </a:t>
            </a:r>
            <a:r>
              <a:rPr lang="en-US" i="1" dirty="0"/>
              <a:t>A Systematic Theory of Argumentation. The Pragma</a:t>
            </a:r>
            <a:r>
              <a:rPr lang="cs-CZ" i="1" dirty="0"/>
              <a:t>-</a:t>
            </a:r>
            <a:r>
              <a:rPr lang="en-US" i="1" dirty="0"/>
              <a:t>dialectical Approach</a:t>
            </a:r>
            <a:r>
              <a:rPr lang="en-US" dirty="0"/>
              <a:t>. Cambridge: Cambridge University Press. 2004</a:t>
            </a:r>
            <a:r>
              <a:rPr lang="cs-CZ" dirty="0"/>
              <a:t>.</a:t>
            </a:r>
          </a:p>
          <a:p>
            <a:r>
              <a:rPr lang="cs-CZ" dirty="0"/>
              <a:t>Kaderka, Petr: Slovo a obraz, racionalita a emocionalita. In: S. </a:t>
            </a:r>
            <a:r>
              <a:rPr lang="cs-CZ" dirty="0" err="1"/>
              <a:t>Čmejrková</a:t>
            </a:r>
            <a:r>
              <a:rPr lang="cs-CZ" dirty="0"/>
              <a:t> – J. Hoffmannová – E. Havlová (</a:t>
            </a:r>
            <a:r>
              <a:rPr lang="cs-CZ" dirty="0" err="1"/>
              <a:t>eds</a:t>
            </a:r>
            <a:r>
              <a:rPr lang="cs-CZ" dirty="0"/>
              <a:t>.): </a:t>
            </a:r>
            <a:r>
              <a:rPr lang="cs-CZ" i="1" dirty="0"/>
              <a:t>Užívání a prožívání jazyka: K 90. narozeninám Františka Daneše</a:t>
            </a:r>
            <a:r>
              <a:rPr lang="cs-CZ" dirty="0"/>
              <a:t>. Praha: Karolinum, 2010, s. 83–89.</a:t>
            </a:r>
          </a:p>
          <a:p>
            <a:r>
              <a:rPr lang="cs-CZ" dirty="0"/>
              <a:t>Kaderka, Petr: Argumentování slovem a obrazem: racionalita argumentace a vizuální </a:t>
            </a:r>
            <a:r>
              <a:rPr lang="cs-CZ" dirty="0" err="1"/>
              <a:t>sémióza</a:t>
            </a:r>
            <a:r>
              <a:rPr lang="cs-CZ" dirty="0"/>
              <a:t>. In: A. Jaklová (</a:t>
            </a:r>
            <a:r>
              <a:rPr lang="cs-CZ" dirty="0" err="1"/>
              <a:t>ed</a:t>
            </a:r>
            <a:r>
              <a:rPr lang="cs-CZ" dirty="0"/>
              <a:t>.): </a:t>
            </a:r>
            <a:r>
              <a:rPr lang="cs-CZ" i="1" dirty="0"/>
              <a:t>Člověk – jazyk – text: Sborník z mezinárodní lingvistické konference konané u příležitosti životního jubilea prof. PhDr. Jana Kořenského, </a:t>
            </a:r>
            <a:r>
              <a:rPr lang="cs-CZ" i="1" dirty="0" err="1"/>
              <a:t>DrSc.</a:t>
            </a:r>
            <a:r>
              <a:rPr lang="cs-CZ" dirty="0" err="1"/>
              <a:t>České</a:t>
            </a:r>
            <a:r>
              <a:rPr lang="cs-CZ" dirty="0"/>
              <a:t> Budějovice: Jihočeská univerzita, 2008, s. 177–182.</a:t>
            </a:r>
          </a:p>
          <a:p>
            <a:r>
              <a:rPr lang="cs-CZ" dirty="0"/>
              <a:t>Dadejík, Ondřej: </a:t>
            </a:r>
            <a:r>
              <a:rPr lang="en-US" dirty="0" err="1"/>
              <a:t>Deskriptivní</a:t>
            </a:r>
            <a:r>
              <a:rPr lang="en-US" dirty="0"/>
              <a:t> </a:t>
            </a:r>
            <a:r>
              <a:rPr lang="en-US" dirty="0" err="1"/>
              <a:t>definice</a:t>
            </a:r>
            <a:r>
              <a:rPr lang="en-US" dirty="0"/>
              <a:t> </a:t>
            </a:r>
            <a:r>
              <a:rPr lang="en-US" dirty="0" err="1"/>
              <a:t>Stephena</a:t>
            </a:r>
            <a:r>
              <a:rPr lang="en-US" dirty="0"/>
              <a:t> C. </a:t>
            </a:r>
            <a:r>
              <a:rPr lang="en-US" dirty="0" err="1"/>
              <a:t>Peppera</a:t>
            </a:r>
            <a:r>
              <a:rPr lang="en-US" dirty="0"/>
              <a:t> a common sense</a:t>
            </a:r>
            <a:r>
              <a:rPr lang="cs-CZ" dirty="0"/>
              <a:t>. </a:t>
            </a:r>
            <a:r>
              <a:rPr lang="cs-CZ" i="1" dirty="0" err="1"/>
              <a:t>Kuděj</a:t>
            </a:r>
            <a:r>
              <a:rPr lang="cs-CZ" i="1" dirty="0"/>
              <a:t> </a:t>
            </a:r>
            <a:r>
              <a:rPr lang="cs-CZ" dirty="0"/>
              <a:t>2011, č. 1, s. 170-191  (https://www.academia.edu/17195839/Deskriptivn%C3%AD_definice_Stephena_C_Peppera_a_common_sense_in_Czech_)</a:t>
            </a:r>
          </a:p>
        </p:txBody>
      </p:sp>
    </p:spTree>
    <p:extLst>
      <p:ext uri="{BB962C8B-B14F-4D97-AF65-F5344CB8AC3E}">
        <p14:creationId xmlns:p14="http://schemas.microsoft.com/office/powerpoint/2010/main" val="1120872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F5AEE6-E689-4B86-980D-8D517A2F956F}"/>
              </a:ext>
            </a:extLst>
          </p:cNvPr>
          <p:cNvSpPr>
            <a:spLocks noGrp="1"/>
          </p:cNvSpPr>
          <p:nvPr>
            <p:ph type="title"/>
          </p:nvPr>
        </p:nvSpPr>
        <p:spPr/>
        <p:txBody>
          <a:bodyPr/>
          <a:lstStyle/>
          <a:p>
            <a:r>
              <a:rPr lang="cs-CZ" dirty="0"/>
              <a:t>„Jak si to představuješ?“</a:t>
            </a:r>
          </a:p>
        </p:txBody>
      </p:sp>
      <p:pic>
        <p:nvPicPr>
          <p:cNvPr id="4" name="Zástupný obsah 3">
            <a:extLst>
              <a:ext uri="{FF2B5EF4-FFF2-40B4-BE49-F238E27FC236}">
                <a16:creationId xmlns:a16="http://schemas.microsoft.com/office/drawing/2014/main" id="{A1943213-CF9F-45F6-9257-6BAABDC606BC}"/>
              </a:ext>
            </a:extLst>
          </p:cNvPr>
          <p:cNvPicPr>
            <a:picLocks noGrp="1" noChangeAspect="1"/>
          </p:cNvPicPr>
          <p:nvPr>
            <p:ph sz="half" idx="1"/>
          </p:nvPr>
        </p:nvPicPr>
        <p:blipFill>
          <a:blip r:embed="rId2"/>
          <a:stretch>
            <a:fillRect/>
          </a:stretch>
        </p:blipFill>
        <p:spPr>
          <a:xfrm>
            <a:off x="284057" y="2412195"/>
            <a:ext cx="5650684" cy="3764768"/>
          </a:xfrm>
          <a:prstGeom prst="rect">
            <a:avLst/>
          </a:prstGeom>
        </p:spPr>
      </p:pic>
      <p:graphicFrame>
        <p:nvGraphicFramePr>
          <p:cNvPr id="6" name="Zástupný obsah 5">
            <a:extLst>
              <a:ext uri="{FF2B5EF4-FFF2-40B4-BE49-F238E27FC236}">
                <a16:creationId xmlns:a16="http://schemas.microsoft.com/office/drawing/2014/main" id="{DD7FBE54-5CA5-48D8-A86B-11F85E10DCD7}"/>
              </a:ext>
            </a:extLst>
          </p:cNvPr>
          <p:cNvGraphicFramePr>
            <a:graphicFrameLocks noGrp="1"/>
          </p:cNvGraphicFramePr>
          <p:nvPr>
            <p:ph sz="half" idx="2"/>
            <p:extLst>
              <p:ext uri="{D42A27DB-BD31-4B8C-83A1-F6EECF244321}">
                <p14:modId xmlns:p14="http://schemas.microsoft.com/office/powerpoint/2010/main" val="1030535841"/>
              </p:ext>
            </p:extLst>
          </p:nvPr>
        </p:nvGraphicFramePr>
        <p:xfrm>
          <a:off x="6257925" y="2163763"/>
          <a:ext cx="4852988" cy="401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ovéPole 6">
            <a:extLst>
              <a:ext uri="{FF2B5EF4-FFF2-40B4-BE49-F238E27FC236}">
                <a16:creationId xmlns:a16="http://schemas.microsoft.com/office/drawing/2014/main" id="{4AF820BD-A79F-4DE9-9D61-247A4531BB3F}"/>
              </a:ext>
            </a:extLst>
          </p:cNvPr>
          <p:cNvSpPr txBox="1"/>
          <p:nvPr/>
        </p:nvSpPr>
        <p:spPr>
          <a:xfrm>
            <a:off x="6593747" y="2869035"/>
            <a:ext cx="4420997" cy="523220"/>
          </a:xfrm>
          <a:prstGeom prst="rect">
            <a:avLst/>
          </a:prstGeom>
          <a:noFill/>
        </p:spPr>
        <p:txBody>
          <a:bodyPr wrap="square" rtlCol="0">
            <a:spAutoFit/>
          </a:bodyPr>
          <a:lstStyle/>
          <a:p>
            <a:r>
              <a:rPr lang="cs-CZ" sz="2800" dirty="0"/>
              <a:t>Co se říká a jak se to říká</a:t>
            </a:r>
          </a:p>
        </p:txBody>
      </p:sp>
    </p:spTree>
    <p:extLst>
      <p:ext uri="{BB962C8B-B14F-4D97-AF65-F5344CB8AC3E}">
        <p14:creationId xmlns:p14="http://schemas.microsoft.com/office/powerpoint/2010/main" val="4167388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EEEC6F9-B819-40D5-9540-8F65A31765D4}"/>
              </a:ext>
            </a:extLst>
          </p:cNvPr>
          <p:cNvSpPr>
            <a:spLocks noGrp="1" noChangeArrowheads="1"/>
          </p:cNvSpPr>
          <p:nvPr>
            <p:ph type="title"/>
          </p:nvPr>
        </p:nvSpPr>
        <p:spPr>
          <a:xfrm>
            <a:off x="908775" y="335560"/>
            <a:ext cx="10202248" cy="855677"/>
          </a:xfrm>
        </p:spPr>
        <p:txBody>
          <a:bodyPr/>
          <a:lstStyle/>
          <a:p>
            <a:pPr eaLnBrk="1" hangingPunct="1"/>
            <a:r>
              <a:rPr lang="cs-CZ" altLang="cs-CZ" dirty="0"/>
              <a:t>Obecné zásady</a:t>
            </a:r>
          </a:p>
        </p:txBody>
      </p:sp>
      <p:sp>
        <p:nvSpPr>
          <p:cNvPr id="5123" name="Rectangle 3">
            <a:extLst>
              <a:ext uri="{FF2B5EF4-FFF2-40B4-BE49-F238E27FC236}">
                <a16:creationId xmlns:a16="http://schemas.microsoft.com/office/drawing/2014/main" id="{893E0B51-B5E9-43CA-A377-0031B926432D}"/>
              </a:ext>
            </a:extLst>
          </p:cNvPr>
          <p:cNvSpPr>
            <a:spLocks noGrp="1" noChangeArrowheads="1"/>
          </p:cNvSpPr>
          <p:nvPr>
            <p:ph sz="half" idx="1"/>
          </p:nvPr>
        </p:nvSpPr>
        <p:spPr>
          <a:xfrm>
            <a:off x="436228" y="1862357"/>
            <a:ext cx="5583571" cy="4314606"/>
          </a:xfrm>
        </p:spPr>
        <p:txBody>
          <a:bodyPr>
            <a:normAutofit fontScale="85000" lnSpcReduction="20000"/>
          </a:bodyPr>
          <a:lstStyle/>
          <a:p>
            <a:pPr eaLnBrk="1" hangingPunct="1"/>
            <a:r>
              <a:rPr lang="cs-CZ" altLang="cs-CZ" sz="2400" dirty="0"/>
              <a:t>Při psaní není možné být upřímný (vyjádřit „přímo“, jak se věci mají), ale je třeba přistoupit na </a:t>
            </a:r>
            <a:r>
              <a:rPr lang="cs-CZ" altLang="cs-CZ" sz="2400" b="1" dirty="0"/>
              <a:t>pravidla verbalizace</a:t>
            </a:r>
            <a:r>
              <a:rPr lang="cs-CZ" altLang="cs-CZ" sz="2400" dirty="0"/>
              <a:t>, tedy na péči o rétoriku (kompozice, styl, strategie) sdělení.</a:t>
            </a:r>
          </a:p>
          <a:p>
            <a:pPr eaLnBrk="1" hangingPunct="1"/>
            <a:r>
              <a:rPr lang="cs-CZ" altLang="cs-CZ" sz="2400" dirty="0"/>
              <a:t>Proces verbalizace pocitů, emocí a nápadů: </a:t>
            </a:r>
            <a:r>
              <a:rPr lang="cs-CZ" altLang="cs-CZ" sz="2400" b="1" dirty="0"/>
              <a:t>racionalizace</a:t>
            </a:r>
            <a:r>
              <a:rPr lang="cs-CZ" altLang="cs-CZ" sz="2400" dirty="0"/>
              <a:t> (selekce toho, co je vyjádřitelné) a </a:t>
            </a:r>
            <a:r>
              <a:rPr lang="cs-CZ" altLang="cs-CZ" sz="2400" b="1" dirty="0"/>
              <a:t>kompozice</a:t>
            </a:r>
            <a:r>
              <a:rPr lang="cs-CZ" altLang="cs-CZ" sz="2400" dirty="0"/>
              <a:t> do uspořádané struktury (kombinace).</a:t>
            </a:r>
          </a:p>
          <a:p>
            <a:pPr eaLnBrk="1" hangingPunct="1"/>
            <a:r>
              <a:rPr lang="cs-CZ" altLang="cs-CZ" sz="2400" dirty="0"/>
              <a:t>Psaní zahrnuje i jazykové řemeslo, alespoň v tom elementárním provedení: základní pravidla jsou daná (slovník přirozeného jazyka, pravidla pravopisu a interpunkce) a prostor pro invenci lze hledat jen v jejich rámci.</a:t>
            </a:r>
          </a:p>
        </p:txBody>
      </p:sp>
      <p:sp>
        <p:nvSpPr>
          <p:cNvPr id="2" name="Zástupný obsah 1">
            <a:extLst>
              <a:ext uri="{FF2B5EF4-FFF2-40B4-BE49-F238E27FC236}">
                <a16:creationId xmlns:a16="http://schemas.microsoft.com/office/drawing/2014/main" id="{3A94724F-6385-40F1-A6F9-5AC20E8F2B12}"/>
              </a:ext>
            </a:extLst>
          </p:cNvPr>
          <p:cNvSpPr>
            <a:spLocks noGrp="1"/>
          </p:cNvSpPr>
          <p:nvPr>
            <p:ph sz="half" idx="2"/>
          </p:nvPr>
        </p:nvSpPr>
        <p:spPr>
          <a:xfrm>
            <a:off x="6257260" y="637563"/>
            <a:ext cx="5378270" cy="5539400"/>
          </a:xfrm>
        </p:spPr>
        <p:txBody>
          <a:bodyPr>
            <a:normAutofit fontScale="85000" lnSpcReduction="20000"/>
          </a:bodyPr>
          <a:lstStyle/>
          <a:p>
            <a:r>
              <a:rPr lang="cs-CZ" dirty="0"/>
              <a:t>Příklad špatné praxe:</a:t>
            </a:r>
          </a:p>
          <a:p>
            <a:r>
              <a:rPr lang="cs-CZ" dirty="0"/>
              <a:t>„Musím říci, že tento citát ze zadní desky knihy Pavla </a:t>
            </a:r>
            <a:r>
              <a:rPr lang="cs-CZ" dirty="0" err="1"/>
              <a:t>Spunara</a:t>
            </a:r>
            <a:r>
              <a:rPr lang="cs-CZ" dirty="0"/>
              <a:t> a kol. Kultura středověku (1995) mě značně zaskočil a donutil k zamyšlení. V případě Umberta </a:t>
            </a:r>
            <a:r>
              <a:rPr lang="cs-CZ" dirty="0" err="1"/>
              <a:t>Eca</a:t>
            </a:r>
            <a:r>
              <a:rPr lang="cs-CZ" dirty="0"/>
              <a:t>, v mnohém provokativního a podnětného sémiotika, estetika a v jistém slova smyslu i historika obou oborů, i když on se za něj nikdy nepovažoval, mne ale taková slova vlastně nepřekvapila. Kdysi na základní škole jsem ale četla jeho Jméno růže a byla jsem přesvědčena, že to zrovna on razil proti postupujícímu neorealismu ideu neschopnosti člověka zmocnit se beze zbytku skutečnosti. I když jsem počítala s tím, že jsem jeho Jméno růže asi tehdy dost nepochopila, jsouc naprosto literárně a historiograficky nevybavena, a nejsem si jeho pochopením jista dosud, přesto se mi zdálo, že to s tou možností poznat ”na vlastní kůži” realitu středověku narozdíl od nejisté a podezřelé přítomnosti trochu přehnal.“</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dpis 1">
            <a:extLst>
              <a:ext uri="{FF2B5EF4-FFF2-40B4-BE49-F238E27FC236}">
                <a16:creationId xmlns:a16="http://schemas.microsoft.com/office/drawing/2014/main" id="{B148C9C0-97AE-471F-BD01-99857D0A7B3F}"/>
              </a:ext>
            </a:extLst>
          </p:cNvPr>
          <p:cNvSpPr>
            <a:spLocks noGrp="1"/>
          </p:cNvSpPr>
          <p:nvPr>
            <p:ph type="title"/>
          </p:nvPr>
        </p:nvSpPr>
        <p:spPr/>
        <p:txBody>
          <a:bodyPr>
            <a:normAutofit/>
          </a:bodyPr>
          <a:lstStyle/>
          <a:p>
            <a:r>
              <a:rPr lang="cs-CZ" altLang="cs-CZ" sz="3200" b="1" dirty="0"/>
              <a:t>Tvrzení: myšlenky a jejich textace</a:t>
            </a:r>
            <a:br>
              <a:rPr lang="cs-CZ" altLang="cs-CZ" dirty="0"/>
            </a:br>
            <a:endParaRPr lang="cs-CZ" altLang="cs-CZ" dirty="0"/>
          </a:p>
        </p:txBody>
      </p:sp>
      <p:sp>
        <p:nvSpPr>
          <p:cNvPr id="3075" name="Zástupný symbol pro obsah 2">
            <a:extLst>
              <a:ext uri="{FF2B5EF4-FFF2-40B4-BE49-F238E27FC236}">
                <a16:creationId xmlns:a16="http://schemas.microsoft.com/office/drawing/2014/main" id="{AC844B8A-BCEB-4A8C-B4A6-D3AAC3493788}"/>
              </a:ext>
            </a:extLst>
          </p:cNvPr>
          <p:cNvSpPr>
            <a:spLocks noGrp="1"/>
          </p:cNvSpPr>
          <p:nvPr>
            <p:ph sz="half" idx="1"/>
          </p:nvPr>
        </p:nvSpPr>
        <p:spPr>
          <a:xfrm>
            <a:off x="528506" y="1585519"/>
            <a:ext cx="5008229" cy="4591444"/>
          </a:xfrm>
        </p:spPr>
        <p:txBody>
          <a:bodyPr>
            <a:normAutofit fontScale="62500" lnSpcReduction="20000"/>
          </a:bodyPr>
          <a:lstStyle/>
          <a:p>
            <a:r>
              <a:rPr lang="cs-CZ" altLang="cs-CZ" dirty="0"/>
              <a:t>Vytváření</a:t>
            </a:r>
          </a:p>
          <a:p>
            <a:r>
              <a:rPr lang="cs-CZ" altLang="cs-CZ" dirty="0"/>
              <a:t>Komponování</a:t>
            </a:r>
          </a:p>
          <a:p>
            <a:r>
              <a:rPr lang="cs-CZ" altLang="cs-CZ" dirty="0"/>
              <a:t>Textové produkování</a:t>
            </a:r>
          </a:p>
          <a:p>
            <a:endParaRPr lang="cs-CZ" altLang="cs-CZ" dirty="0"/>
          </a:p>
          <a:p>
            <a:r>
              <a:rPr lang="cs-CZ" altLang="cs-CZ" dirty="0"/>
              <a:t>Účel a cíl: Popsat jev, ale také formulovat zobecnění:</a:t>
            </a:r>
          </a:p>
          <a:p>
            <a:r>
              <a:rPr lang="cs-CZ" altLang="cs-CZ" b="1" dirty="0"/>
              <a:t>Typy zobecňujících formulací:</a:t>
            </a:r>
            <a:endParaRPr lang="cs-CZ" altLang="cs-CZ" dirty="0"/>
          </a:p>
          <a:p>
            <a:r>
              <a:rPr lang="cs-CZ" altLang="cs-CZ" dirty="0"/>
              <a:t>Tvrzení: axiomatická (pokládá se předem za platné, a tudíž se nedokazuje) a s odvozenými závěry (odvozována od existence něčeho – může, ale nemusí být podloženo „důkazem“)</a:t>
            </a:r>
          </a:p>
          <a:p>
            <a:r>
              <a:rPr lang="cs-CZ" altLang="cs-CZ"/>
              <a:t>Inference</a:t>
            </a:r>
            <a:r>
              <a:rPr lang="cs-CZ" altLang="cs-CZ" dirty="0"/>
              <a:t>: závěry odvozené na základě pozorování či znalosti, jež už si žádají argumentační podloží </a:t>
            </a:r>
          </a:p>
          <a:p>
            <a:r>
              <a:rPr lang="cs-CZ" altLang="cs-CZ" dirty="0"/>
              <a:t>Předpoklady (domněnky): závěry odvozované ze stavu jevu a věcí, jež mají charakter hypotéz (nelze je plně argumentačně doložit</a:t>
            </a:r>
          </a:p>
          <a:p>
            <a:endParaRPr lang="cs-CZ" altLang="cs-CZ" dirty="0"/>
          </a:p>
          <a:p>
            <a:endParaRPr lang="cs-CZ" altLang="cs-CZ" dirty="0"/>
          </a:p>
        </p:txBody>
      </p:sp>
      <p:sp>
        <p:nvSpPr>
          <p:cNvPr id="2" name="Zástupný obsah 1">
            <a:extLst>
              <a:ext uri="{FF2B5EF4-FFF2-40B4-BE49-F238E27FC236}">
                <a16:creationId xmlns:a16="http://schemas.microsoft.com/office/drawing/2014/main" id="{E7BCCCF6-08DD-415F-B18F-1A882CDD26E7}"/>
              </a:ext>
            </a:extLst>
          </p:cNvPr>
          <p:cNvSpPr>
            <a:spLocks noGrp="1"/>
          </p:cNvSpPr>
          <p:nvPr>
            <p:ph sz="half" idx="2"/>
          </p:nvPr>
        </p:nvSpPr>
        <p:spPr>
          <a:xfrm>
            <a:off x="6096000" y="1585519"/>
            <a:ext cx="5791200" cy="5058562"/>
          </a:xfrm>
        </p:spPr>
        <p:txBody>
          <a:bodyPr>
            <a:normAutofit fontScale="62500" lnSpcReduction="20000"/>
          </a:bodyPr>
          <a:lstStyle/>
          <a:p>
            <a:r>
              <a:rPr lang="cs-CZ" dirty="0"/>
              <a:t>Příklad špatné praxe:</a:t>
            </a:r>
          </a:p>
          <a:p>
            <a:r>
              <a:rPr lang="cs-CZ" dirty="0"/>
              <a:t>Román Milana Kundery Nesnesitelná lehkost bytí (dále jen NLB) je bezpochyby příběh o lásce. Film vzniklý podle knižní předlohy je bohužel nesnesitelně těžkopádný. V některých momentech snímku to působí, že snad ani nebyl natočen podle Kunderova díla a já se vskutku divím, že to autorovy nevadilo.</a:t>
            </a:r>
          </a:p>
          <a:p>
            <a:r>
              <a:rPr lang="cs-CZ" dirty="0"/>
              <a:t>Kniha NLB je hlavně román o lásce. Dílo je rozděleno na několik dílů a ty na jednotlivé očíslované kapitoly. Kromě čísel mají ale i své názvy, třeba první a pátý díl se jmenuje Lehkost a tíha, zatímco jeden díl nese název „Malý slovník nepochopených slov“. </a:t>
            </a:r>
          </a:p>
          <a:p>
            <a:r>
              <a:rPr lang="cs-CZ" dirty="0"/>
              <a:t>Jak se říká v jedné odborné práci, Kunderův román je jeho „šestým románem“ (tak jako někdo mívá šestý smysl). Proto jej napsal už zkušený autor, který si dává pozor, aby dílo dávalo přesně takový smysl, a neslo přesně takové poslání, jaké on chtěl. Proto i skutečnost, že některé názvy se skládají z více slov a jiné jich nesou méně, bude součástí autorského záměru. Stejně jako téma lásky – každá z postav je ostatně do někoho zamilovaná. Domníváme se, že je to právě láska, co vede k desintegraci postav a ke ztrátě jejich identity, což je rozdílné třeba od Škvoreckého. Láska je totiž synonymem „kýče“ a v knize Kundera hned několikrát ústy Sabiny, ústřední milenky ústředního hrdiny Tomáše, vyslovuje myšlenku, že kýč je to nejhorší, co může být. Z kýče tak autor udělal jednu z hlavních linií příběhu.</a:t>
            </a:r>
          </a:p>
          <a:p>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a:extLst>
              <a:ext uri="{FF2B5EF4-FFF2-40B4-BE49-F238E27FC236}">
                <a16:creationId xmlns:a16="http://schemas.microsoft.com/office/drawing/2014/main" id="{2B805F3B-6A04-4CCA-A48D-BA06D1F25BAA}"/>
              </a:ext>
            </a:extLst>
          </p:cNvPr>
          <p:cNvSpPr>
            <a:spLocks noGrp="1"/>
          </p:cNvSpPr>
          <p:nvPr>
            <p:ph type="title"/>
          </p:nvPr>
        </p:nvSpPr>
        <p:spPr>
          <a:xfrm>
            <a:off x="587229" y="115889"/>
            <a:ext cx="11266415" cy="720725"/>
          </a:xfrm>
        </p:spPr>
        <p:txBody>
          <a:bodyPr>
            <a:normAutofit fontScale="90000"/>
          </a:bodyPr>
          <a:lstStyle/>
          <a:p>
            <a:pPr eaLnBrk="1" hangingPunct="1"/>
            <a:r>
              <a:rPr lang="cs-CZ" altLang="cs-CZ" dirty="0"/>
              <a:t>Argumentace jako základní výkladový postup</a:t>
            </a:r>
          </a:p>
        </p:txBody>
      </p:sp>
      <p:sp>
        <p:nvSpPr>
          <p:cNvPr id="11267" name="Zástupný symbol pro obsah 2">
            <a:extLst>
              <a:ext uri="{FF2B5EF4-FFF2-40B4-BE49-F238E27FC236}">
                <a16:creationId xmlns:a16="http://schemas.microsoft.com/office/drawing/2014/main" id="{26FBB663-3CB3-416D-8E4C-4506255C1EBA}"/>
              </a:ext>
            </a:extLst>
          </p:cNvPr>
          <p:cNvSpPr>
            <a:spLocks noGrp="1"/>
          </p:cNvSpPr>
          <p:nvPr>
            <p:ph idx="1"/>
          </p:nvPr>
        </p:nvSpPr>
        <p:spPr>
          <a:xfrm>
            <a:off x="1981200" y="908050"/>
            <a:ext cx="8229600" cy="5545138"/>
          </a:xfrm>
        </p:spPr>
        <p:txBody>
          <a:bodyPr>
            <a:normAutofit fontScale="85000" lnSpcReduction="10000"/>
          </a:bodyPr>
          <a:lstStyle/>
          <a:p>
            <a:pPr lvl="1">
              <a:buNone/>
            </a:pPr>
            <a:r>
              <a:rPr lang="cs-CZ" altLang="cs-CZ" dirty="0"/>
              <a:t>„Argumentací (zdůvodňováním) rozumíme soubor tvrzení (argumentů) jako myšlenkových a řečových struktur složených z východisek, </a:t>
            </a:r>
            <a:r>
              <a:rPr lang="cs-CZ" altLang="cs-CZ" b="1" dirty="0"/>
              <a:t>premis</a:t>
            </a:r>
            <a:r>
              <a:rPr lang="cs-CZ" altLang="cs-CZ" dirty="0"/>
              <a:t>, a z nich vyplývajících </a:t>
            </a:r>
            <a:r>
              <a:rPr lang="cs-CZ" altLang="cs-CZ" b="1" dirty="0"/>
              <a:t>závěrů</a:t>
            </a:r>
            <a:r>
              <a:rPr lang="cs-CZ" altLang="cs-CZ" dirty="0"/>
              <a:t>. [...] mezi příčinou a závěrem se předpokládá příčinný (kauzální) vztah.“</a:t>
            </a:r>
          </a:p>
          <a:p>
            <a:pPr lvl="1">
              <a:buNone/>
            </a:pPr>
            <a:r>
              <a:rPr lang="cs-CZ" altLang="cs-CZ" b="1" dirty="0"/>
              <a:t>J. Kraus</a:t>
            </a:r>
            <a:r>
              <a:rPr lang="cs-CZ" altLang="cs-CZ" dirty="0"/>
              <a:t> (2008, s. 149)</a:t>
            </a:r>
          </a:p>
          <a:p>
            <a:pPr lvl="1" eaLnBrk="1" hangingPunct="1">
              <a:buFontTx/>
              <a:buNone/>
            </a:pPr>
            <a:r>
              <a:rPr lang="cs-CZ" altLang="cs-CZ" dirty="0"/>
              <a:t>„Každý argument má dvě základní části. To, co tvrdí a co zdůvodňuje, se nazývá </a:t>
            </a:r>
            <a:r>
              <a:rPr lang="cs-CZ" altLang="cs-CZ" b="1" dirty="0"/>
              <a:t>závěr</a:t>
            </a:r>
            <a:r>
              <a:rPr lang="cs-CZ" altLang="cs-CZ" dirty="0"/>
              <a:t>, a to, co uvádí jako důvod pro tento závěr, se nazývá jeho předpoklad nebo </a:t>
            </a:r>
            <a:r>
              <a:rPr lang="cs-CZ" altLang="cs-CZ" b="1" dirty="0"/>
              <a:t>premisa</a:t>
            </a:r>
            <a:r>
              <a:rPr lang="cs-CZ" altLang="cs-CZ" dirty="0"/>
              <a:t>. Premis může mít argument více.“</a:t>
            </a:r>
          </a:p>
          <a:p>
            <a:pPr lvl="1" eaLnBrk="1" hangingPunct="1">
              <a:buFontTx/>
              <a:buNone/>
            </a:pPr>
            <a:r>
              <a:rPr lang="cs-CZ" altLang="cs-CZ" b="1" dirty="0"/>
              <a:t>B. Švandová </a:t>
            </a:r>
            <a:r>
              <a:rPr lang="cs-CZ" altLang="cs-CZ" dirty="0"/>
              <a:t>(1999, s. 103).</a:t>
            </a:r>
          </a:p>
          <a:p>
            <a:pPr lvl="1" eaLnBrk="1" hangingPunct="1">
              <a:buFontTx/>
              <a:buNone/>
            </a:pPr>
            <a:r>
              <a:rPr lang="cs-CZ" altLang="cs-CZ" sz="1800" dirty="0"/>
              <a:t>„</a:t>
            </a:r>
            <a:r>
              <a:rPr lang="cs-CZ" altLang="cs-CZ" sz="1800" dirty="0" err="1"/>
              <a:t>Argumentation</a:t>
            </a:r>
            <a:r>
              <a:rPr lang="cs-CZ" altLang="cs-CZ" sz="1800" dirty="0"/>
              <a:t> </a:t>
            </a:r>
            <a:r>
              <a:rPr lang="cs-CZ" altLang="cs-CZ" sz="1800" dirty="0" err="1"/>
              <a:t>is</a:t>
            </a:r>
            <a:r>
              <a:rPr lang="cs-CZ" altLang="cs-CZ" sz="1800" dirty="0"/>
              <a:t> a </a:t>
            </a:r>
            <a:r>
              <a:rPr lang="cs-CZ" altLang="cs-CZ" sz="1800" dirty="0" err="1"/>
              <a:t>verbal</a:t>
            </a:r>
            <a:r>
              <a:rPr lang="cs-CZ" altLang="cs-CZ" sz="1800" dirty="0"/>
              <a:t>, </a:t>
            </a:r>
            <a:r>
              <a:rPr lang="cs-CZ" altLang="cs-CZ" sz="1800" dirty="0" err="1"/>
              <a:t>social</a:t>
            </a:r>
            <a:r>
              <a:rPr lang="cs-CZ" altLang="cs-CZ" sz="1800" dirty="0"/>
              <a:t>, and </a:t>
            </a:r>
            <a:r>
              <a:rPr lang="cs-CZ" altLang="cs-CZ" sz="1800" dirty="0" err="1"/>
              <a:t>rational</a:t>
            </a:r>
            <a:r>
              <a:rPr lang="cs-CZ" altLang="cs-CZ" sz="1800" dirty="0"/>
              <a:t> </a:t>
            </a:r>
            <a:r>
              <a:rPr lang="cs-CZ" altLang="cs-CZ" sz="1800" dirty="0" err="1"/>
              <a:t>activity</a:t>
            </a:r>
            <a:r>
              <a:rPr lang="cs-CZ" altLang="cs-CZ" sz="1800" dirty="0"/>
              <a:t> </a:t>
            </a:r>
            <a:r>
              <a:rPr lang="cs-CZ" altLang="cs-CZ" sz="1800" dirty="0" err="1"/>
              <a:t>aimed</a:t>
            </a:r>
            <a:r>
              <a:rPr lang="cs-CZ" altLang="cs-CZ" sz="1800" dirty="0"/>
              <a:t> </a:t>
            </a:r>
            <a:r>
              <a:rPr lang="cs-CZ" altLang="cs-CZ" sz="1800" dirty="0" err="1"/>
              <a:t>at</a:t>
            </a:r>
            <a:r>
              <a:rPr lang="cs-CZ" altLang="cs-CZ" sz="1800" dirty="0"/>
              <a:t> </a:t>
            </a:r>
            <a:r>
              <a:rPr lang="cs-CZ" altLang="cs-CZ" sz="1800" dirty="0" err="1"/>
              <a:t>convincing</a:t>
            </a:r>
            <a:r>
              <a:rPr lang="cs-CZ" altLang="cs-CZ" sz="1800" dirty="0"/>
              <a:t> a </a:t>
            </a:r>
            <a:r>
              <a:rPr lang="cs-CZ" altLang="cs-CZ" sz="1800" dirty="0" err="1"/>
              <a:t>reasonable</a:t>
            </a:r>
            <a:r>
              <a:rPr lang="cs-CZ" altLang="cs-CZ" sz="1800" dirty="0"/>
              <a:t> </a:t>
            </a:r>
            <a:r>
              <a:rPr lang="cs-CZ" altLang="cs-CZ" sz="1800" dirty="0" err="1"/>
              <a:t>critic</a:t>
            </a:r>
            <a:r>
              <a:rPr lang="cs-CZ" altLang="cs-CZ" sz="1800" dirty="0"/>
              <a:t> </a:t>
            </a:r>
            <a:r>
              <a:rPr lang="cs-CZ" altLang="cs-CZ" sz="1800" dirty="0" err="1"/>
              <a:t>of</a:t>
            </a:r>
            <a:r>
              <a:rPr lang="cs-CZ" altLang="cs-CZ" sz="1800" dirty="0"/>
              <a:t> </a:t>
            </a:r>
            <a:r>
              <a:rPr lang="cs-CZ" altLang="cs-CZ" sz="1800" dirty="0" err="1"/>
              <a:t>the</a:t>
            </a:r>
            <a:r>
              <a:rPr lang="cs-CZ" altLang="cs-CZ" sz="1800" dirty="0"/>
              <a:t> </a:t>
            </a:r>
            <a:r>
              <a:rPr lang="cs-CZ" altLang="cs-CZ" sz="1800" dirty="0" err="1"/>
              <a:t>acceptability</a:t>
            </a:r>
            <a:r>
              <a:rPr lang="cs-CZ" altLang="cs-CZ" sz="1800" dirty="0"/>
              <a:t> </a:t>
            </a:r>
            <a:r>
              <a:rPr lang="cs-CZ" altLang="cs-CZ" sz="1800" dirty="0" err="1"/>
              <a:t>of</a:t>
            </a:r>
            <a:r>
              <a:rPr lang="cs-CZ" altLang="cs-CZ" sz="1800" dirty="0"/>
              <a:t> a </a:t>
            </a:r>
            <a:r>
              <a:rPr lang="cs-CZ" altLang="cs-CZ" sz="1800" dirty="0" err="1"/>
              <a:t>standpoint</a:t>
            </a:r>
            <a:r>
              <a:rPr lang="cs-CZ" altLang="cs-CZ" sz="1800" dirty="0"/>
              <a:t> by </a:t>
            </a:r>
            <a:r>
              <a:rPr lang="cs-CZ" altLang="cs-CZ" sz="1800" dirty="0" err="1"/>
              <a:t>putting</a:t>
            </a:r>
            <a:r>
              <a:rPr lang="cs-CZ" altLang="cs-CZ" sz="1800" dirty="0"/>
              <a:t> forward a </a:t>
            </a:r>
            <a:r>
              <a:rPr lang="cs-CZ" altLang="cs-CZ" sz="1800" dirty="0" err="1"/>
              <a:t>constellation</a:t>
            </a:r>
            <a:r>
              <a:rPr lang="cs-CZ" altLang="cs-CZ" sz="1800" dirty="0"/>
              <a:t> </a:t>
            </a:r>
            <a:r>
              <a:rPr lang="cs-CZ" altLang="cs-CZ" sz="1800" dirty="0" err="1"/>
              <a:t>of</a:t>
            </a:r>
            <a:r>
              <a:rPr lang="cs-CZ" altLang="cs-CZ" sz="1800" dirty="0"/>
              <a:t> </a:t>
            </a:r>
            <a:r>
              <a:rPr lang="cs-CZ" altLang="cs-CZ" sz="1800" dirty="0" err="1"/>
              <a:t>propositions</a:t>
            </a:r>
            <a:r>
              <a:rPr lang="cs-CZ" altLang="cs-CZ" sz="1800" dirty="0"/>
              <a:t> </a:t>
            </a:r>
            <a:r>
              <a:rPr lang="cs-CZ" altLang="cs-CZ" sz="1800" dirty="0" err="1"/>
              <a:t>justifying</a:t>
            </a:r>
            <a:r>
              <a:rPr lang="cs-CZ" altLang="cs-CZ" sz="1800" dirty="0"/>
              <a:t> </a:t>
            </a:r>
            <a:r>
              <a:rPr lang="cs-CZ" altLang="cs-CZ" sz="1800" dirty="0" err="1"/>
              <a:t>or</a:t>
            </a:r>
            <a:r>
              <a:rPr lang="cs-CZ" altLang="cs-CZ" sz="1800" dirty="0"/>
              <a:t> </a:t>
            </a:r>
            <a:r>
              <a:rPr lang="cs-CZ" altLang="cs-CZ" sz="1800" dirty="0" err="1"/>
              <a:t>refuting</a:t>
            </a:r>
            <a:r>
              <a:rPr lang="cs-CZ" altLang="cs-CZ" sz="1800" dirty="0"/>
              <a:t> </a:t>
            </a:r>
            <a:r>
              <a:rPr lang="cs-CZ" altLang="cs-CZ" sz="1800" dirty="0" err="1"/>
              <a:t>the</a:t>
            </a:r>
            <a:r>
              <a:rPr lang="cs-CZ" altLang="cs-CZ" sz="1800" dirty="0"/>
              <a:t> </a:t>
            </a:r>
            <a:r>
              <a:rPr lang="cs-CZ" altLang="cs-CZ" sz="1800" dirty="0" err="1"/>
              <a:t>proposition</a:t>
            </a:r>
            <a:r>
              <a:rPr lang="cs-CZ" altLang="cs-CZ" sz="1800" dirty="0"/>
              <a:t> </a:t>
            </a:r>
            <a:r>
              <a:rPr lang="cs-CZ" altLang="cs-CZ" sz="1800" dirty="0" err="1"/>
              <a:t>expressed</a:t>
            </a:r>
            <a:r>
              <a:rPr lang="cs-CZ" altLang="cs-CZ" sz="1800" dirty="0"/>
              <a:t> in </a:t>
            </a:r>
            <a:r>
              <a:rPr lang="cs-CZ" altLang="cs-CZ" sz="1800" dirty="0" err="1"/>
              <a:t>the</a:t>
            </a:r>
            <a:r>
              <a:rPr lang="cs-CZ" altLang="cs-CZ" sz="1800" dirty="0"/>
              <a:t> </a:t>
            </a:r>
            <a:r>
              <a:rPr lang="cs-CZ" altLang="cs-CZ" sz="1800" dirty="0" err="1"/>
              <a:t>standpoint</a:t>
            </a:r>
            <a:r>
              <a:rPr lang="cs-CZ" altLang="cs-CZ" sz="1800" dirty="0"/>
              <a:t>.“</a:t>
            </a:r>
          </a:p>
          <a:p>
            <a:pPr lvl="1" eaLnBrk="1" hangingPunct="1">
              <a:buFontTx/>
              <a:buNone/>
            </a:pPr>
            <a:r>
              <a:rPr lang="cs-CZ" altLang="cs-CZ" sz="1800" b="1" dirty="0"/>
              <a:t>F. H. van </a:t>
            </a:r>
            <a:r>
              <a:rPr lang="cs-CZ" altLang="cs-CZ" sz="1800" b="1" dirty="0" err="1"/>
              <a:t>Eemeren</a:t>
            </a:r>
            <a:r>
              <a:rPr lang="cs-CZ" altLang="cs-CZ" sz="1800" b="1" dirty="0"/>
              <a:t> – R. </a:t>
            </a:r>
            <a:r>
              <a:rPr lang="cs-CZ" altLang="cs-CZ" sz="1800" b="1" dirty="0" err="1"/>
              <a:t>Grootendorst</a:t>
            </a:r>
            <a:r>
              <a:rPr lang="cs-CZ" altLang="cs-CZ" sz="1800" dirty="0"/>
              <a:t> (2004, s. 1)</a:t>
            </a:r>
          </a:p>
          <a:p>
            <a:pPr lvl="1" eaLnBrk="1" hangingPunct="1">
              <a:buFontTx/>
              <a:buNone/>
            </a:pPr>
            <a:endParaRPr lang="cs-CZ" altLang="cs-CZ" dirty="0"/>
          </a:p>
          <a:p>
            <a:pPr lvl="1" eaLnBrk="1" hangingPunct="1">
              <a:buFontTx/>
              <a:buNone/>
            </a:pPr>
            <a:endParaRPr lang="cs-CZ" altLang="cs-CZ" dirty="0"/>
          </a:p>
          <a:p>
            <a:pPr lvl="1" eaLnBrk="1" hangingPunct="1">
              <a:buFontTx/>
              <a:buNone/>
            </a:pPr>
            <a:r>
              <a:rPr lang="cs-CZ" altLang="cs-CZ" b="1" dirty="0"/>
              <a:t>Premisa/-y   – &gt; závěr/-y:</a:t>
            </a:r>
            <a:endParaRPr lang="cs-CZ" altLang="cs-CZ" dirty="0"/>
          </a:p>
          <a:p>
            <a:pPr lvl="1" eaLnBrk="1" hangingPunct="1">
              <a:buFontTx/>
              <a:buNone/>
            </a:pPr>
            <a:r>
              <a:rPr lang="cs-CZ" altLang="cs-CZ" dirty="0"/>
              <a:t>Češi jsou chytrý a moudrý národ.</a:t>
            </a:r>
          </a:p>
          <a:p>
            <a:pPr lvl="1" eaLnBrk="1" hangingPunct="1">
              <a:buFontTx/>
              <a:buNone/>
            </a:pPr>
            <a:r>
              <a:rPr lang="cs-CZ" altLang="cs-CZ" dirty="0"/>
              <a:t>						</a:t>
            </a:r>
            <a:r>
              <a:rPr lang="cs-CZ" altLang="cs-CZ" b="1" dirty="0"/>
              <a:t> – &gt; Budu volit Babiše.</a:t>
            </a:r>
            <a:endParaRPr lang="cs-CZ" altLang="cs-CZ" dirty="0"/>
          </a:p>
          <a:p>
            <a:pPr lvl="1" eaLnBrk="1" hangingPunct="1">
              <a:buFontTx/>
              <a:buNone/>
            </a:pPr>
            <a:r>
              <a:rPr lang="cs-CZ" altLang="cs-CZ" dirty="0"/>
              <a:t>Češi si dle průzkumů vybrali Babiše.</a:t>
            </a:r>
          </a:p>
          <a:p>
            <a:pPr lvl="1" eaLnBrk="1" hangingPunct="1">
              <a:buFontTx/>
              <a:buNone/>
            </a:pPr>
            <a:endParaRPr lang="cs-CZ" altLang="cs-CZ" dirty="0"/>
          </a:p>
          <a:p>
            <a:pPr eaLnBrk="1" hangingPunct="1"/>
            <a:endParaRPr lang="cs-CZ" alt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62E54FF-CBDB-4431-854F-9494C39F4ECC}"/>
              </a:ext>
            </a:extLst>
          </p:cNvPr>
          <p:cNvSpPr>
            <a:spLocks noGrp="1"/>
          </p:cNvSpPr>
          <p:nvPr>
            <p:ph type="title"/>
          </p:nvPr>
        </p:nvSpPr>
        <p:spPr>
          <a:xfrm>
            <a:off x="908775" y="243282"/>
            <a:ext cx="10202248" cy="1015068"/>
          </a:xfrm>
        </p:spPr>
        <p:txBody>
          <a:bodyPr>
            <a:normAutofit fontScale="90000"/>
          </a:bodyPr>
          <a:lstStyle/>
          <a:p>
            <a:r>
              <a:rPr lang="cs-CZ" dirty="0"/>
              <a:t>Argumentace jako </a:t>
            </a:r>
            <a:r>
              <a:rPr lang="cs-CZ" altLang="cs-CZ" sz="4000" b="1" dirty="0"/>
              <a:t>hledání opor pro zpevnění sporného výroku</a:t>
            </a:r>
            <a:endParaRPr lang="cs-CZ" dirty="0"/>
          </a:p>
        </p:txBody>
      </p:sp>
      <p:sp>
        <p:nvSpPr>
          <p:cNvPr id="5" name="Zástupný obsah 4">
            <a:extLst>
              <a:ext uri="{FF2B5EF4-FFF2-40B4-BE49-F238E27FC236}">
                <a16:creationId xmlns:a16="http://schemas.microsoft.com/office/drawing/2014/main" id="{AF49B1C6-55F7-4823-8C54-CB2263BB7924}"/>
              </a:ext>
            </a:extLst>
          </p:cNvPr>
          <p:cNvSpPr>
            <a:spLocks noGrp="1"/>
          </p:cNvSpPr>
          <p:nvPr>
            <p:ph sz="half" idx="1"/>
          </p:nvPr>
        </p:nvSpPr>
        <p:spPr>
          <a:xfrm>
            <a:off x="444617" y="1602297"/>
            <a:ext cx="5575182" cy="4574666"/>
          </a:xfrm>
        </p:spPr>
        <p:txBody>
          <a:bodyPr>
            <a:normAutofit fontScale="62500" lnSpcReduction="20000"/>
          </a:bodyPr>
          <a:lstStyle/>
          <a:p>
            <a:pPr lvl="1" eaLnBrk="1" hangingPunct="1">
              <a:buFontTx/>
              <a:buNone/>
            </a:pPr>
            <a:endParaRPr lang="cs-CZ" altLang="cs-CZ" sz="2000" dirty="0"/>
          </a:p>
          <a:p>
            <a:pPr lvl="1" eaLnBrk="1" hangingPunct="1">
              <a:buFontTx/>
              <a:buNone/>
            </a:pPr>
            <a:r>
              <a:rPr lang="cs-CZ" altLang="cs-CZ" sz="2000" dirty="0"/>
              <a:t>„Argumentace představuje pokus převést pomocí něčeho kolektivně platného něco kolektivně sporného na něco kolektivně platného.“</a:t>
            </a:r>
          </a:p>
          <a:p>
            <a:pPr lvl="1" eaLnBrk="1" hangingPunct="1">
              <a:buFontTx/>
              <a:buNone/>
            </a:pPr>
            <a:r>
              <a:rPr lang="cs-CZ" altLang="cs-CZ" sz="2000" b="1" dirty="0"/>
              <a:t>W. Klein</a:t>
            </a:r>
            <a:r>
              <a:rPr lang="cs-CZ" altLang="cs-CZ" sz="2000" dirty="0"/>
              <a:t> (1980, s. 19)</a:t>
            </a:r>
          </a:p>
          <a:p>
            <a:pPr lvl="1" eaLnBrk="1" hangingPunct="1">
              <a:buFontTx/>
              <a:buNone/>
            </a:pPr>
            <a:endParaRPr lang="cs-CZ" altLang="cs-CZ" sz="2000" dirty="0"/>
          </a:p>
          <a:p>
            <a:pPr lvl="1" eaLnBrk="1" hangingPunct="1">
              <a:buFontTx/>
              <a:buNone/>
            </a:pPr>
            <a:r>
              <a:rPr lang="cs-CZ" altLang="cs-CZ" sz="2000" dirty="0"/>
              <a:t>„[...] zpochybněnou platnost výroku se pokoušíme v procesu argumentace znovuustavit tím, že sporný výrok spojíme s výrokem nesporným, který odkazuje ke světu známých věcí.“</a:t>
            </a:r>
          </a:p>
          <a:p>
            <a:pPr lvl="1" eaLnBrk="1" hangingPunct="1">
              <a:buFontTx/>
              <a:buNone/>
            </a:pPr>
            <a:r>
              <a:rPr lang="cs-CZ" altLang="cs-CZ" sz="2000" b="1" dirty="0"/>
              <a:t>P. Kaderka </a:t>
            </a:r>
            <a:r>
              <a:rPr lang="cs-CZ" altLang="cs-CZ" sz="2000" dirty="0"/>
              <a:t>(2010, s. 132)</a:t>
            </a:r>
          </a:p>
          <a:p>
            <a:r>
              <a:rPr lang="cs-CZ" altLang="cs-CZ" sz="2400" dirty="0"/>
              <a:t>Obecně by měla být: logická, platná, spolehlivá, zdůvodnitelná a směřovaná k vyplývajícím závěrům.</a:t>
            </a:r>
          </a:p>
          <a:p>
            <a:r>
              <a:rPr lang="cs-CZ" altLang="cs-CZ" sz="2400" dirty="0"/>
              <a:t>Struktura argumentu:</a:t>
            </a:r>
          </a:p>
          <a:p>
            <a:r>
              <a:rPr lang="cs-CZ" altLang="cs-CZ" sz="2000" dirty="0"/>
              <a:t>Data				Tvrzení</a:t>
            </a:r>
          </a:p>
          <a:p>
            <a:r>
              <a:rPr lang="cs-CZ" altLang="cs-CZ" sz="2000" dirty="0"/>
              <a:t>		Oprávnění (Jelikož …, tak…)</a:t>
            </a:r>
          </a:p>
          <a:p>
            <a:r>
              <a:rPr lang="cs-CZ" altLang="cs-CZ" sz="2000" dirty="0"/>
              <a:t>		Podpora, podloží /…, protože…/</a:t>
            </a:r>
          </a:p>
          <a:p>
            <a:pPr lvl="1" eaLnBrk="1" hangingPunct="1">
              <a:buFontTx/>
              <a:buNone/>
            </a:pPr>
            <a:endParaRPr lang="cs-CZ" altLang="cs-CZ" sz="2000" dirty="0"/>
          </a:p>
          <a:p>
            <a:endParaRPr lang="cs-CZ" dirty="0"/>
          </a:p>
        </p:txBody>
      </p:sp>
      <p:sp>
        <p:nvSpPr>
          <p:cNvPr id="6" name="Zástupný obsah 5">
            <a:extLst>
              <a:ext uri="{FF2B5EF4-FFF2-40B4-BE49-F238E27FC236}">
                <a16:creationId xmlns:a16="http://schemas.microsoft.com/office/drawing/2014/main" id="{FDDA3AC1-037D-4EBD-995F-E3F0D71B8C0A}"/>
              </a:ext>
            </a:extLst>
          </p:cNvPr>
          <p:cNvSpPr>
            <a:spLocks noGrp="1"/>
          </p:cNvSpPr>
          <p:nvPr>
            <p:ph sz="half" idx="2"/>
          </p:nvPr>
        </p:nvSpPr>
        <p:spPr>
          <a:xfrm>
            <a:off x="6257260" y="1669409"/>
            <a:ext cx="5490123" cy="4507554"/>
          </a:xfrm>
        </p:spPr>
        <p:txBody>
          <a:bodyPr>
            <a:normAutofit fontScale="62500" lnSpcReduction="20000"/>
          </a:bodyPr>
          <a:lstStyle/>
          <a:p>
            <a:r>
              <a:rPr lang="cs-CZ" dirty="0"/>
              <a:t>Příklad špatné praxe:</a:t>
            </a:r>
          </a:p>
          <a:p>
            <a:r>
              <a:rPr lang="cs-CZ" dirty="0"/>
              <a:t>„ </a:t>
            </a:r>
            <a:r>
              <a:rPr lang="cs-CZ" b="1" dirty="0"/>
              <a:t>Všude viděl rovnou za oponu</a:t>
            </a:r>
            <a:r>
              <a:rPr lang="cs-CZ" dirty="0"/>
              <a:t>: veškerou tu maloměšťáckou faleš, lež a přetvářku. </a:t>
            </a:r>
            <a:r>
              <a:rPr lang="cs-CZ" b="1" dirty="0"/>
              <a:t>To trapné bažení </a:t>
            </a:r>
            <a:r>
              <a:rPr lang="cs-CZ" dirty="0"/>
              <a:t>po moci, penězích, okamžiku slávy. A taky po jistotách, dostatku, klidném spánku. </a:t>
            </a:r>
            <a:r>
              <a:rPr lang="cs-CZ" b="1" dirty="0"/>
              <a:t>Proto byl ve své době silně nepopulární, proto si musel Švejka vydávat vlastním nákladem. Šel z něj strach. Protože měl nejspíš pravdu.</a:t>
            </a:r>
          </a:p>
          <a:p>
            <a:r>
              <a:rPr lang="cs-CZ" dirty="0"/>
              <a:t> </a:t>
            </a:r>
            <a:r>
              <a:rPr lang="cs-CZ" b="1" dirty="0"/>
              <a:t>O Haškovi se dá říct, že zraje jako víno, že nestárne, je věčný. Nepatřil do své doby, byl mimo čas. Protože bral jak rozum, tak nerozum. Protože věděl moc dobře, že síla není nikdy v centru, ale vždycky na periferii, na okraji společnosti a kultury. </a:t>
            </a:r>
            <a:r>
              <a:rPr lang="cs-CZ" dirty="0"/>
              <a:t>V každém textu se dával totálně všanc. Kdo na to má z těch, kteří přišli po něm?</a:t>
            </a:r>
          </a:p>
          <a:p>
            <a:r>
              <a:rPr lang="cs-CZ" dirty="0"/>
              <a:t>(Radim Kopáč; </a:t>
            </a:r>
            <a:r>
              <a:rPr lang="cs-CZ" dirty="0">
                <a:hlinkClick r:id="rId2"/>
              </a:rPr>
              <a:t>https://www.idnes.cz/kultura/literatura/jaroslav-hasek-soubor-povidky-kniha-recenze.A220110_092601_literatura_kiz</a:t>
            </a:r>
            <a:r>
              <a:rPr lang="cs-CZ" dirty="0"/>
              <a:t>) </a:t>
            </a:r>
          </a:p>
        </p:txBody>
      </p:sp>
      <p:sp>
        <p:nvSpPr>
          <p:cNvPr id="7" name="Šipka: doprava 6">
            <a:extLst>
              <a:ext uri="{FF2B5EF4-FFF2-40B4-BE49-F238E27FC236}">
                <a16:creationId xmlns:a16="http://schemas.microsoft.com/office/drawing/2014/main" id="{C33182A3-71B0-4822-B96D-CB5C6C2AD513}"/>
              </a:ext>
            </a:extLst>
          </p:cNvPr>
          <p:cNvSpPr/>
          <p:nvPr/>
        </p:nvSpPr>
        <p:spPr>
          <a:xfrm>
            <a:off x="2910980" y="462233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152534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F5773B-8D74-4DAE-A50D-1DD57DE04C85}"/>
              </a:ext>
            </a:extLst>
          </p:cNvPr>
          <p:cNvSpPr>
            <a:spLocks noGrp="1"/>
          </p:cNvSpPr>
          <p:nvPr>
            <p:ph type="title"/>
          </p:nvPr>
        </p:nvSpPr>
        <p:spPr/>
        <p:txBody>
          <a:bodyPr/>
          <a:lstStyle/>
          <a:p>
            <a:r>
              <a:rPr lang="cs-CZ" dirty="0"/>
              <a:t>Argumentace jako </a:t>
            </a:r>
            <a:r>
              <a:rPr lang="cs-CZ" altLang="cs-CZ" sz="4000" b="1" dirty="0"/>
              <a:t>hledání opor pro zpevnění sporného výroku II</a:t>
            </a:r>
            <a:endParaRPr lang="cs-CZ" dirty="0"/>
          </a:p>
        </p:txBody>
      </p:sp>
      <p:sp>
        <p:nvSpPr>
          <p:cNvPr id="3" name="Zástupný obsah 2">
            <a:extLst>
              <a:ext uri="{FF2B5EF4-FFF2-40B4-BE49-F238E27FC236}">
                <a16:creationId xmlns:a16="http://schemas.microsoft.com/office/drawing/2014/main" id="{A0757BA8-81F7-9689-A3E7-B82F6EBE8FAB}"/>
              </a:ext>
            </a:extLst>
          </p:cNvPr>
          <p:cNvSpPr>
            <a:spLocks noGrp="1"/>
          </p:cNvSpPr>
          <p:nvPr>
            <p:ph sz="half" idx="1"/>
          </p:nvPr>
        </p:nvSpPr>
        <p:spPr/>
        <p:txBody>
          <a:bodyPr>
            <a:normAutofit fontScale="92500" lnSpcReduction="20000"/>
          </a:bodyPr>
          <a:lstStyle/>
          <a:p>
            <a:r>
              <a:rPr lang="cs-CZ" dirty="0"/>
              <a:t>„Něco kolektivně platného“: změřitelné a popsatelné předměty a „tvrdá fakta“ (data) – v humanitních oblastech se s nimi nedá vytvořit něco nosného</a:t>
            </a:r>
          </a:p>
          <a:p>
            <a:r>
              <a:rPr lang="cs-CZ" dirty="0"/>
              <a:t>Proto základem nejsou tyto předměty a data, ale až „institucionální fakty“ = jevy (předmětná podoba je u nich jen zástupná), které fungují díky tomu, že jim věříme, byť jejich funkce nespočívá v samotném předmětu, ale právě až v té víře a ochotě jej respektovat: peníze, vlastnictví, pracovní pozice atd.</a:t>
            </a:r>
          </a:p>
        </p:txBody>
      </p:sp>
      <p:sp>
        <p:nvSpPr>
          <p:cNvPr id="4" name="Zástupný obsah 3">
            <a:extLst>
              <a:ext uri="{FF2B5EF4-FFF2-40B4-BE49-F238E27FC236}">
                <a16:creationId xmlns:a16="http://schemas.microsoft.com/office/drawing/2014/main" id="{FF320E95-4A8B-ABB1-3424-68BD8B5357DC}"/>
              </a:ext>
            </a:extLst>
          </p:cNvPr>
          <p:cNvSpPr>
            <a:spLocks noGrp="1"/>
          </p:cNvSpPr>
          <p:nvPr>
            <p:ph sz="half" idx="2"/>
          </p:nvPr>
        </p:nvSpPr>
        <p:spPr/>
        <p:txBody>
          <a:bodyPr>
            <a:normAutofit fontScale="92500" lnSpcReduction="20000"/>
          </a:bodyPr>
          <a:lstStyle/>
          <a:p>
            <a:r>
              <a:rPr lang="cs-CZ" dirty="0"/>
              <a:t>Úspěšná argumentace se vyznačuje:</a:t>
            </a:r>
          </a:p>
          <a:p>
            <a:r>
              <a:rPr lang="cs-CZ" dirty="0"/>
              <a:t>A) znělostí;</a:t>
            </a:r>
          </a:p>
          <a:p>
            <a:r>
              <a:rPr lang="cs-CZ" dirty="0"/>
              <a:t>B) silou;</a:t>
            </a:r>
          </a:p>
          <a:p>
            <a:r>
              <a:rPr lang="cs-CZ" dirty="0"/>
              <a:t>C) schopností nabízet závěry</a:t>
            </a:r>
          </a:p>
          <a:p>
            <a:r>
              <a:rPr lang="cs-CZ" dirty="0"/>
              <a:t>(</a:t>
            </a:r>
            <a:r>
              <a:rPr lang="en-US" dirty="0"/>
              <a:t>soundness, strength and conclusiveness of</a:t>
            </a:r>
            <a:r>
              <a:rPr lang="cs-CZ" dirty="0"/>
              <a:t> </a:t>
            </a:r>
            <a:r>
              <a:rPr lang="en-US" dirty="0"/>
              <a:t>arguments</a:t>
            </a:r>
            <a:r>
              <a:rPr lang="cs-CZ" dirty="0"/>
              <a:t>)</a:t>
            </a:r>
          </a:p>
        </p:txBody>
      </p:sp>
    </p:spTree>
    <p:extLst>
      <p:ext uri="{BB962C8B-B14F-4D97-AF65-F5344CB8AC3E}">
        <p14:creationId xmlns:p14="http://schemas.microsoft.com/office/powerpoint/2010/main" val="2790790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FF0287-6665-4AD3-8E7D-21E4A2DC84C7}"/>
              </a:ext>
            </a:extLst>
          </p:cNvPr>
          <p:cNvSpPr>
            <a:spLocks noGrp="1"/>
          </p:cNvSpPr>
          <p:nvPr>
            <p:ph type="title"/>
          </p:nvPr>
        </p:nvSpPr>
        <p:spPr>
          <a:xfrm>
            <a:off x="0" y="167780"/>
            <a:ext cx="11937533" cy="973123"/>
          </a:xfrm>
        </p:spPr>
        <p:txBody>
          <a:bodyPr/>
          <a:lstStyle/>
          <a:p>
            <a:r>
              <a:rPr lang="cs-CZ" dirty="0"/>
              <a:t>Od dat k tvrzením: nejde o jednosměrný proces</a:t>
            </a:r>
          </a:p>
        </p:txBody>
      </p:sp>
      <p:pic>
        <p:nvPicPr>
          <p:cNvPr id="5" name="Zástupný obsah 4">
            <a:extLst>
              <a:ext uri="{FF2B5EF4-FFF2-40B4-BE49-F238E27FC236}">
                <a16:creationId xmlns:a16="http://schemas.microsoft.com/office/drawing/2014/main" id="{8F7A5DCE-796E-431A-BCD0-DFE63F7D0BE9}"/>
              </a:ext>
            </a:extLst>
          </p:cNvPr>
          <p:cNvPicPr>
            <a:picLocks noGrp="1" noChangeAspect="1"/>
          </p:cNvPicPr>
          <p:nvPr>
            <p:ph sz="half" idx="1"/>
          </p:nvPr>
        </p:nvPicPr>
        <p:blipFill>
          <a:blip r:embed="rId2"/>
          <a:stretch>
            <a:fillRect/>
          </a:stretch>
        </p:blipFill>
        <p:spPr>
          <a:xfrm>
            <a:off x="780176" y="1140903"/>
            <a:ext cx="3953117" cy="5387554"/>
          </a:xfrm>
          <a:prstGeom prst="rect">
            <a:avLst/>
          </a:prstGeom>
        </p:spPr>
      </p:pic>
      <p:sp>
        <p:nvSpPr>
          <p:cNvPr id="4" name="Zástupný obsah 3">
            <a:extLst>
              <a:ext uri="{FF2B5EF4-FFF2-40B4-BE49-F238E27FC236}">
                <a16:creationId xmlns:a16="http://schemas.microsoft.com/office/drawing/2014/main" id="{D92EFC7A-809F-4501-A300-25970B7AF535}"/>
              </a:ext>
            </a:extLst>
          </p:cNvPr>
          <p:cNvSpPr>
            <a:spLocks noGrp="1"/>
          </p:cNvSpPr>
          <p:nvPr>
            <p:ph sz="half" idx="2"/>
          </p:nvPr>
        </p:nvSpPr>
        <p:spPr>
          <a:xfrm>
            <a:off x="5176008" y="1216404"/>
            <a:ext cx="6308520" cy="5312053"/>
          </a:xfrm>
        </p:spPr>
        <p:txBody>
          <a:bodyPr>
            <a:normAutofit lnSpcReduction="10000"/>
          </a:bodyPr>
          <a:lstStyle/>
          <a:p>
            <a:r>
              <a:rPr lang="cs-CZ" dirty="0"/>
              <a:t>Constantin </a:t>
            </a:r>
            <a:r>
              <a:rPr lang="cs-CZ" dirty="0" err="1"/>
              <a:t>Brâncuși</a:t>
            </a:r>
            <a:r>
              <a:rPr lang="cs-CZ" dirty="0"/>
              <a:t>: </a:t>
            </a:r>
            <a:r>
              <a:rPr lang="cs-CZ" i="1" dirty="0" err="1"/>
              <a:t>L'Oiseau</a:t>
            </a:r>
            <a:r>
              <a:rPr lang="cs-CZ" i="1" dirty="0"/>
              <a:t> </a:t>
            </a:r>
            <a:r>
              <a:rPr lang="cs-CZ" i="1" dirty="0" err="1"/>
              <a:t>dans</a:t>
            </a:r>
            <a:r>
              <a:rPr lang="cs-CZ" i="1" dirty="0"/>
              <a:t> </a:t>
            </a:r>
            <a:r>
              <a:rPr lang="cs-CZ" i="1" dirty="0" err="1"/>
              <a:t>l'espace</a:t>
            </a:r>
            <a:r>
              <a:rPr lang="cs-CZ" i="1" dirty="0"/>
              <a:t> </a:t>
            </a:r>
            <a:r>
              <a:rPr lang="cs-CZ" dirty="0"/>
              <a:t>(Pták v prostoru, 1910)</a:t>
            </a:r>
          </a:p>
          <a:p>
            <a:r>
              <a:rPr lang="cs-CZ" dirty="0"/>
              <a:t>V r. 1926 jej </a:t>
            </a:r>
            <a:r>
              <a:rPr lang="cs-CZ" dirty="0" err="1"/>
              <a:t>Brâncuși</a:t>
            </a:r>
            <a:r>
              <a:rPr lang="cs-CZ" dirty="0"/>
              <a:t> přivezl na výstavu do New Yorku. Při vstupu do země bylo třeba tento a obdobné předměty proclít. A celníci stáli před dilematem: Jde-li o umělecké dílo, clo by bylo nulové. Jde-li o „domácí a nemocniční nástroje“, clo bude činit 40% ceny materiálu (bronz), v dané době 240 USD, tedy dnes 2 400 USD.</a:t>
            </a:r>
          </a:p>
          <a:p>
            <a:r>
              <a:rPr lang="cs-CZ" dirty="0"/>
              <a:t>Z pohledu „zdravého rozumu“ (</a:t>
            </a:r>
            <a:r>
              <a:rPr lang="cs-CZ" dirty="0" err="1"/>
              <a:t>common</a:t>
            </a:r>
            <a:r>
              <a:rPr lang="cs-CZ" dirty="0"/>
              <a:t> </a:t>
            </a:r>
            <a:r>
              <a:rPr lang="cs-CZ" dirty="0" err="1"/>
              <a:t>sense</a:t>
            </a:r>
            <a:r>
              <a:rPr lang="cs-CZ" dirty="0"/>
              <a:t>) šlo nejen pro celníky, ale i pro konzervativní uměnovědce o nástroj, zatímco z pohledu dnešního diskursu jde o jedno z nejcennějších modernistických sochařských děl.</a:t>
            </a:r>
          </a:p>
          <a:p>
            <a:endParaRPr lang="cs-CZ" dirty="0"/>
          </a:p>
        </p:txBody>
      </p:sp>
    </p:spTree>
    <p:extLst>
      <p:ext uri="{BB962C8B-B14F-4D97-AF65-F5344CB8AC3E}">
        <p14:creationId xmlns:p14="http://schemas.microsoft.com/office/powerpoint/2010/main" val="116274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FE04B3-C669-45C9-B46B-DEEEF8C29186}"/>
              </a:ext>
            </a:extLst>
          </p:cNvPr>
          <p:cNvSpPr>
            <a:spLocks noGrp="1"/>
          </p:cNvSpPr>
          <p:nvPr>
            <p:ph type="title"/>
          </p:nvPr>
        </p:nvSpPr>
        <p:spPr>
          <a:xfrm>
            <a:off x="908775" y="360727"/>
            <a:ext cx="10202248" cy="687897"/>
          </a:xfrm>
        </p:spPr>
        <p:txBody>
          <a:bodyPr/>
          <a:lstStyle/>
          <a:p>
            <a:r>
              <a:rPr lang="cs-CZ" dirty="0"/>
              <a:t>Argumentace a stylizace</a:t>
            </a:r>
          </a:p>
        </p:txBody>
      </p:sp>
      <p:sp>
        <p:nvSpPr>
          <p:cNvPr id="3" name="Zástupný obsah 2">
            <a:extLst>
              <a:ext uri="{FF2B5EF4-FFF2-40B4-BE49-F238E27FC236}">
                <a16:creationId xmlns:a16="http://schemas.microsoft.com/office/drawing/2014/main" id="{3C480E6F-A946-41EC-82E5-6C3963A8BF12}"/>
              </a:ext>
            </a:extLst>
          </p:cNvPr>
          <p:cNvSpPr>
            <a:spLocks noGrp="1"/>
          </p:cNvSpPr>
          <p:nvPr>
            <p:ph sz="half" idx="1"/>
          </p:nvPr>
        </p:nvSpPr>
        <p:spPr>
          <a:xfrm>
            <a:off x="444618" y="2298583"/>
            <a:ext cx="2835477" cy="3878380"/>
          </a:xfrm>
        </p:spPr>
        <p:txBody>
          <a:bodyPr>
            <a:normAutofit fontScale="70000" lnSpcReduction="20000"/>
          </a:bodyPr>
          <a:lstStyle/>
          <a:p>
            <a:pPr eaLnBrk="1" hangingPunct="1">
              <a:lnSpc>
                <a:spcPct val="90000"/>
              </a:lnSpc>
            </a:pPr>
            <a:r>
              <a:rPr lang="cs-CZ" altLang="cs-CZ" sz="2000" dirty="0"/>
              <a:t>Psaní jako proces x psaní jako formulace výsledků.</a:t>
            </a:r>
          </a:p>
          <a:p>
            <a:pPr eaLnBrk="1" hangingPunct="1">
              <a:lnSpc>
                <a:spcPct val="90000"/>
              </a:lnSpc>
            </a:pPr>
            <a:r>
              <a:rPr lang="cs-CZ" altLang="cs-CZ" sz="2000" dirty="0"/>
              <a:t>Psaní jako sebevyjádření (mluvím já) x psaní jako respekt k normám, pravidlům a úzu (mluví jazyk; mluvící já má představu o modelovém adresátovi).</a:t>
            </a:r>
          </a:p>
          <a:p>
            <a:pPr eaLnBrk="1" hangingPunct="1">
              <a:lnSpc>
                <a:spcPct val="90000"/>
              </a:lnSpc>
            </a:pPr>
            <a:r>
              <a:rPr lang="cs-CZ" altLang="cs-CZ" sz="2000" dirty="0"/>
              <a:t>Jazyková či stylizační chyba (upozorňuje na sebe, ale také ruší argumentaci – jako vycpávková slova v ústní promluvě) x originalita vyjádření a stylu.</a:t>
            </a:r>
          </a:p>
          <a:p>
            <a:pPr eaLnBrk="1" hangingPunct="1">
              <a:lnSpc>
                <a:spcPct val="90000"/>
              </a:lnSpc>
            </a:pPr>
            <a:r>
              <a:rPr lang="cs-CZ" altLang="cs-CZ" sz="2000" dirty="0"/>
              <a:t>Pojmy x klišé, fráze, floskule.</a:t>
            </a:r>
          </a:p>
          <a:p>
            <a:pPr eaLnBrk="1" hangingPunct="1">
              <a:lnSpc>
                <a:spcPct val="90000"/>
              </a:lnSpc>
            </a:pPr>
            <a:r>
              <a:rPr lang="cs-CZ" altLang="cs-CZ" sz="2000" dirty="0"/>
              <a:t>Nápad x slovní nádivka.</a:t>
            </a:r>
          </a:p>
          <a:p>
            <a:endParaRPr lang="cs-CZ" dirty="0"/>
          </a:p>
        </p:txBody>
      </p:sp>
      <p:sp>
        <p:nvSpPr>
          <p:cNvPr id="4" name="Zástupný obsah 3">
            <a:extLst>
              <a:ext uri="{FF2B5EF4-FFF2-40B4-BE49-F238E27FC236}">
                <a16:creationId xmlns:a16="http://schemas.microsoft.com/office/drawing/2014/main" id="{69F1FFF9-1FA7-4355-B930-72CCBAC3815E}"/>
              </a:ext>
            </a:extLst>
          </p:cNvPr>
          <p:cNvSpPr>
            <a:spLocks noGrp="1"/>
          </p:cNvSpPr>
          <p:nvPr>
            <p:ph sz="half" idx="2"/>
          </p:nvPr>
        </p:nvSpPr>
        <p:spPr>
          <a:xfrm>
            <a:off x="3858936" y="1124124"/>
            <a:ext cx="8019875" cy="5629013"/>
          </a:xfrm>
        </p:spPr>
        <p:txBody>
          <a:bodyPr>
            <a:normAutofit fontScale="70000" lnSpcReduction="20000"/>
          </a:bodyPr>
          <a:lstStyle/>
          <a:p>
            <a:r>
              <a:rPr lang="cs-CZ" dirty="0"/>
              <a:t>Příklad špatné praxe:</a:t>
            </a:r>
          </a:p>
          <a:p>
            <a:r>
              <a:rPr lang="cs-CZ" dirty="0"/>
              <a:t>Rozsahem nevelkou knížku </a:t>
            </a:r>
            <a:r>
              <a:rPr lang="cs-CZ" dirty="0" err="1"/>
              <a:t>Cormaca</a:t>
            </a:r>
            <a:r>
              <a:rPr lang="cs-CZ" dirty="0"/>
              <a:t> </a:t>
            </a:r>
            <a:r>
              <a:rPr lang="cs-CZ" dirty="0" err="1"/>
              <a:t>McCarthyho</a:t>
            </a:r>
            <a:r>
              <a:rPr lang="cs-CZ" dirty="0"/>
              <a:t> s názvem Cesta jsem mezi nejzajímavější a nejpodnětnější knihy roku 2008 nezařadil náhodou. V posledních letech jsem nečetl mnoho knih s takovým zájmem jako tuto. Když se člověku nějaká kniha líbí, nebývá schopen ji odložit, ale v tomto případě to pro mne neplatilo. Úmyslně jsem ji odkládal, abych vždy učetl jen malý kousek, protože jsem ji nechtěl jen tak „prolítnout“. Chtěl jsem si vychutnat každou její řádku. A to pomalu. </a:t>
            </a:r>
          </a:p>
          <a:p>
            <a:r>
              <a:rPr lang="cs-CZ" dirty="0"/>
              <a:t>Kniha je mistrovsky napsaná. Je nesmírně hutná. Jazyk autora je úsporný a originální. Recenzenti často přirovnávají jižana </a:t>
            </a:r>
            <a:r>
              <a:rPr lang="cs-CZ" dirty="0" err="1"/>
              <a:t>McCarthyho</a:t>
            </a:r>
            <a:r>
              <a:rPr lang="cs-CZ" dirty="0"/>
              <a:t> k jinému velkému americkému jižanovi, k Williamu </a:t>
            </a:r>
            <a:r>
              <a:rPr lang="cs-CZ" dirty="0" err="1"/>
              <a:t>Faulknerovi</a:t>
            </a:r>
            <a:r>
              <a:rPr lang="cs-CZ" dirty="0"/>
              <a:t>, ale já to tak vůbec necítím. </a:t>
            </a:r>
          </a:p>
          <a:p>
            <a:r>
              <a:rPr lang="cs-CZ" dirty="0"/>
              <a:t>Nemá smysl knihu popisovat, ta se musí číst. Jedná se o svět po nějaké přírodní či lidmi způsobené katastrofě. Země je spálená, šedá, zaprášená, nic zeleného tam není. Slunce je beznadějně skryto za neprodyšným smogem. Lidí zůstalo málo. Živí se zbytky, které zůstaly z éry před katastrofou. Touto beznadějnou pustinou putují otec se synem a usilují o holé přežití. Mluví spolu. Nic více a nic méně. Ale je to úžasná zkratka a úžasné podobenství.</a:t>
            </a:r>
          </a:p>
          <a:p>
            <a:r>
              <a:rPr lang="cs-CZ" dirty="0"/>
              <a:t>Na první pohled je to kniha ponurá a leckdo ji tak opravdu vidí (a proto ji nemá rád), já ji však považuji za velmi optimistickou. Skoro všechno se sice zhroutilo, ale </a:t>
            </a:r>
            <a:r>
              <a:rPr lang="cs-CZ" dirty="0" err="1"/>
              <a:t>McCarthyho</a:t>
            </a:r>
            <a:r>
              <a:rPr lang="cs-CZ" dirty="0"/>
              <a:t> „hrdinové“ – otec a syn – se nevzdávají. Jdou dále, radují se z maličkostí, z každého dne navíc, z každé klidné chvilky, i když je stále jasnější, že cesta nevede nikam. Podstatné je to, že vede dopředu. </a:t>
            </a:r>
          </a:p>
        </p:txBody>
      </p:sp>
    </p:spTree>
    <p:extLst>
      <p:ext uri="{BB962C8B-B14F-4D97-AF65-F5344CB8AC3E}">
        <p14:creationId xmlns:p14="http://schemas.microsoft.com/office/powerpoint/2010/main" val="3625144182"/>
      </p:ext>
    </p:extLst>
  </p:cSld>
  <p:clrMapOvr>
    <a:masterClrMapping/>
  </p:clrMapOvr>
</p:sld>
</file>

<file path=ppt/theme/theme1.xml><?xml version="1.0" encoding="utf-8"?>
<a:theme xmlns:a="http://schemas.openxmlformats.org/drawingml/2006/main" name="ModOverlayVTI">
  <a:themeElements>
    <a:clrScheme name="Custom 50">
      <a:dk1>
        <a:sysClr val="windowText" lastClr="000000"/>
      </a:dk1>
      <a:lt1>
        <a:srgbClr val="F4F2EC"/>
      </a:lt1>
      <a:dk2>
        <a:srgbClr val="09283F"/>
      </a:dk2>
      <a:lt2>
        <a:srgbClr val="FFFFFF"/>
      </a:lt2>
      <a:accent1>
        <a:srgbClr val="3C9A8F"/>
      </a:accent1>
      <a:accent2>
        <a:srgbClr val="18818C"/>
      </a:accent2>
      <a:accent3>
        <a:srgbClr val="800A2F"/>
      </a:accent3>
      <a:accent4>
        <a:srgbClr val="F6635C"/>
      </a:accent4>
      <a:accent5>
        <a:srgbClr val="F48E7C"/>
      </a:accent5>
      <a:accent6>
        <a:srgbClr val="DA9D16"/>
      </a:accent6>
      <a:hlink>
        <a:srgbClr val="ED621D"/>
      </a:hlink>
      <a:folHlink>
        <a:srgbClr val="A18A6D"/>
      </a:folHlink>
    </a:clrScheme>
    <a:fontScheme name="Elephant Arial Nova Light">
      <a:majorFont>
        <a:latin typeface="Elephant"/>
        <a:ea typeface=""/>
        <a:cs typeface=""/>
      </a:majorFont>
      <a:minorFont>
        <a:latin typeface="Arial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OverlayVTI" id="{85202D65-63D3-4793-A090-FA8DF18DC0BE}" vid="{91924FCD-E846-48AE-B233-F25A78D18B8D}"/>
    </a:ext>
  </a:extLst>
</a:theme>
</file>

<file path=docProps/app.xml><?xml version="1.0" encoding="utf-8"?>
<Properties xmlns="http://schemas.openxmlformats.org/officeDocument/2006/extended-properties" xmlns:vt="http://schemas.openxmlformats.org/officeDocument/2006/docPropsVTypes">
  <Template>Moderní překrytí</Template>
  <TotalTime>786</TotalTime>
  <Words>2359</Words>
  <Application>Microsoft Office PowerPoint</Application>
  <PresentationFormat>Širokoúhlá obrazovka</PresentationFormat>
  <Paragraphs>103</Paragraphs>
  <Slides>11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11</vt:i4>
      </vt:variant>
    </vt:vector>
  </HeadingPairs>
  <TitlesOfParts>
    <vt:vector size="16" baseType="lpstr">
      <vt:lpstr>Arial</vt:lpstr>
      <vt:lpstr>Arial Nova Light</vt:lpstr>
      <vt:lpstr>Calibri</vt:lpstr>
      <vt:lpstr>Elephant</vt:lpstr>
      <vt:lpstr>ModOverlayVTI</vt:lpstr>
      <vt:lpstr>Problematické aspekty vlastního psaní odborného textu </vt:lpstr>
      <vt:lpstr>„Jak si to představuješ?“</vt:lpstr>
      <vt:lpstr>Obecné zásady</vt:lpstr>
      <vt:lpstr>Tvrzení: myšlenky a jejich textace </vt:lpstr>
      <vt:lpstr>Argumentace jako základní výkladový postup</vt:lpstr>
      <vt:lpstr>Argumentace jako hledání opor pro zpevnění sporného výroku</vt:lpstr>
      <vt:lpstr>Argumentace jako hledání opor pro zpevnění sporného výroku II</vt:lpstr>
      <vt:lpstr>Od dat k tvrzením: nejde o jednosměrný proces</vt:lpstr>
      <vt:lpstr>Argumentace a stylizace</vt:lpstr>
      <vt:lpstr>Argumentace a stylizace II</vt:lpstr>
      <vt:lpstr>Zdroje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Problematické aspekty psaní odborného textu</dc:title>
  <dc:creator>Bílek, Petr</dc:creator>
  <cp:lastModifiedBy>Bílek, Petr</cp:lastModifiedBy>
  <cp:revision>12</cp:revision>
  <cp:lastPrinted>2022-03-24T16:26:50Z</cp:lastPrinted>
  <dcterms:created xsi:type="dcterms:W3CDTF">2022-03-24T08:13:43Z</dcterms:created>
  <dcterms:modified xsi:type="dcterms:W3CDTF">2022-10-27T08:24:04Z</dcterms:modified>
</cp:coreProperties>
</file>