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52"/>
  </p:notesMasterIdLst>
  <p:sldIdLst>
    <p:sldId id="287" r:id="rId4"/>
    <p:sldId id="364" r:id="rId5"/>
    <p:sldId id="392" r:id="rId6"/>
    <p:sldId id="393" r:id="rId7"/>
    <p:sldId id="394" r:id="rId8"/>
    <p:sldId id="395" r:id="rId9"/>
    <p:sldId id="396" r:id="rId10"/>
    <p:sldId id="387" r:id="rId11"/>
    <p:sldId id="397" r:id="rId12"/>
    <p:sldId id="398" r:id="rId13"/>
    <p:sldId id="367" r:id="rId14"/>
    <p:sldId id="269" r:id="rId15"/>
    <p:sldId id="399" r:id="rId16"/>
    <p:sldId id="400" r:id="rId17"/>
    <p:sldId id="388" r:id="rId18"/>
    <p:sldId id="389" r:id="rId19"/>
    <p:sldId id="390" r:id="rId20"/>
    <p:sldId id="391" r:id="rId21"/>
    <p:sldId id="401" r:id="rId22"/>
    <p:sldId id="409" r:id="rId23"/>
    <p:sldId id="402" r:id="rId24"/>
    <p:sldId id="403" r:id="rId25"/>
    <p:sldId id="404" r:id="rId26"/>
    <p:sldId id="405" r:id="rId27"/>
    <p:sldId id="406" r:id="rId28"/>
    <p:sldId id="407" r:id="rId29"/>
    <p:sldId id="408" r:id="rId30"/>
    <p:sldId id="411" r:id="rId31"/>
    <p:sldId id="344" r:id="rId32"/>
    <p:sldId id="343" r:id="rId33"/>
    <p:sldId id="342" r:id="rId34"/>
    <p:sldId id="366" r:id="rId35"/>
    <p:sldId id="410" r:id="rId36"/>
    <p:sldId id="412" r:id="rId37"/>
    <p:sldId id="298" r:id="rId38"/>
    <p:sldId id="299" r:id="rId39"/>
    <p:sldId id="371" r:id="rId40"/>
    <p:sldId id="413" r:id="rId41"/>
    <p:sldId id="415" r:id="rId42"/>
    <p:sldId id="414" r:id="rId43"/>
    <p:sldId id="416" r:id="rId44"/>
    <p:sldId id="417" r:id="rId45"/>
    <p:sldId id="418" r:id="rId46"/>
    <p:sldId id="419" r:id="rId47"/>
    <p:sldId id="420" r:id="rId48"/>
    <p:sldId id="421" r:id="rId49"/>
    <p:sldId id="422" r:id="rId50"/>
    <p:sldId id="423" r:id="rId51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B45D12-75DA-462F-A623-7EB964D56FCE}" v="4" dt="2021-12-02T16:59:43.2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45" autoAdjust="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8" Type="http://schemas.microsoft.com/office/2015/10/relationships/revisionInfo" Target="revisionInfo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microsoft.com/office/2016/11/relationships/changesInfo" Target="changesInfos/changesInfo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l Vágner" userId="S::vagner@vojenskyobor.cz::8f38ecf4-166a-48cb-9f9e-f1a40236ef56" providerId="AD" clId="Web-{73B45D12-75DA-462F-A623-7EB964D56FCE}"/>
    <pc:docChg chg="modSld">
      <pc:chgData name="Michal Vágner" userId="S::vagner@vojenskyobor.cz::8f38ecf4-166a-48cb-9f9e-f1a40236ef56" providerId="AD" clId="Web-{73B45D12-75DA-462F-A623-7EB964D56FCE}" dt="2021-12-02T16:59:39.704" v="0" actId="20577"/>
      <pc:docMkLst>
        <pc:docMk/>
      </pc:docMkLst>
      <pc:sldChg chg="modSp">
        <pc:chgData name="Michal Vágner" userId="S::vagner@vojenskyobor.cz::8f38ecf4-166a-48cb-9f9e-f1a40236ef56" providerId="AD" clId="Web-{73B45D12-75DA-462F-A623-7EB964D56FCE}" dt="2021-12-02T16:59:39.704" v="0" actId="20577"/>
        <pc:sldMkLst>
          <pc:docMk/>
          <pc:sldMk cId="0" sldId="392"/>
        </pc:sldMkLst>
        <pc:spChg chg="mod">
          <ac:chgData name="Michal Vágner" userId="S::vagner@vojenskyobor.cz::8f38ecf4-166a-48cb-9f9e-f1a40236ef56" providerId="AD" clId="Web-{73B45D12-75DA-462F-A623-7EB964D56FCE}" dt="2021-12-02T16:59:39.704" v="0" actId="20577"/>
          <ac:spMkLst>
            <pc:docMk/>
            <pc:sldMk cId="0" sldId="392"/>
            <ac:spMk id="12293" creationId="{C465BAAC-0BE2-4C62-9950-50FE4041874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FC0806CB-2F18-402F-8110-7AAA63E00AC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C4E6BFB7-1EA4-4603-9B85-D2059067550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1204" name="Rectangle 4">
            <a:extLst>
              <a:ext uri="{FF2B5EF4-FFF2-40B4-BE49-F238E27FC236}">
                <a16:creationId xmlns:a16="http://schemas.microsoft.com/office/drawing/2014/main" id="{7DEC65C3-FAD9-4319-9080-C34A1D23E2B9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5" name="Rectangle 5">
            <a:extLst>
              <a:ext uri="{FF2B5EF4-FFF2-40B4-BE49-F238E27FC236}">
                <a16:creationId xmlns:a16="http://schemas.microsoft.com/office/drawing/2014/main" id="{882E8116-567C-4100-82E7-EDD41E5B38C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15366" name="Rectangle 6">
            <a:extLst>
              <a:ext uri="{FF2B5EF4-FFF2-40B4-BE49-F238E27FC236}">
                <a16:creationId xmlns:a16="http://schemas.microsoft.com/office/drawing/2014/main" id="{87EAEAD1-D742-4E16-A7B1-8AD29865DF1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5367" name="Rectangle 7">
            <a:extLst>
              <a:ext uri="{FF2B5EF4-FFF2-40B4-BE49-F238E27FC236}">
                <a16:creationId xmlns:a16="http://schemas.microsoft.com/office/drawing/2014/main" id="{E0A6C1DA-4562-4B52-B682-8DC3E04DF8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6B2F297-2ABE-4D01-BBD4-FB85A251F5A1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0B57B1B3-0169-4397-A9A2-744F5E9F8D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3798D13-49A7-43D8-BE2C-80FFEF457C16}" type="slidenum">
              <a:rPr lang="cs-CZ" altLang="cs-CZ"/>
              <a:pPr eaLnBrk="1" hangingPunct="1">
                <a:spcBef>
                  <a:spcPct val="0"/>
                </a:spcBef>
              </a:pPr>
              <a:t>1</a:t>
            </a:fld>
            <a:endParaRPr lang="cs-CZ" altLang="cs-CZ"/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957C2992-9CA3-4746-ABA5-6F66A8C2496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BB2B14B9-32DF-4C0E-A1D6-F416A66A35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Zástupný symbol pro obrázek snímku 1">
            <a:extLst>
              <a:ext uri="{FF2B5EF4-FFF2-40B4-BE49-F238E27FC236}">
                <a16:creationId xmlns:a16="http://schemas.microsoft.com/office/drawing/2014/main" id="{EC243E05-E433-4BEA-9B41-2931ABB5A0D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Zástupný symbol pro poznámky 2">
            <a:extLst>
              <a:ext uri="{FF2B5EF4-FFF2-40B4-BE49-F238E27FC236}">
                <a16:creationId xmlns:a16="http://schemas.microsoft.com/office/drawing/2014/main" id="{05DEA2E5-7085-4A38-A465-3C17AC59F5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61444" name="Zástupný symbol pro číslo snímku 3">
            <a:extLst>
              <a:ext uri="{FF2B5EF4-FFF2-40B4-BE49-F238E27FC236}">
                <a16:creationId xmlns:a16="http://schemas.microsoft.com/office/drawing/2014/main" id="{F6B47488-0382-4A46-B870-904515E2D1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AB54B95-CA5B-414E-93B3-D31D46963F17}" type="slidenum">
              <a:rPr lang="cs-CZ" altLang="cs-CZ"/>
              <a:pPr eaLnBrk="1" hangingPunct="1">
                <a:spcBef>
                  <a:spcPct val="0"/>
                </a:spcBef>
              </a:pPr>
              <a:t>10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Zástupný symbol pro obrázek snímku 1">
            <a:extLst>
              <a:ext uri="{FF2B5EF4-FFF2-40B4-BE49-F238E27FC236}">
                <a16:creationId xmlns:a16="http://schemas.microsoft.com/office/drawing/2014/main" id="{49FD8278-5642-4061-BEC5-2AE4CA03F91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Zástupný symbol pro poznámky 2">
            <a:extLst>
              <a:ext uri="{FF2B5EF4-FFF2-40B4-BE49-F238E27FC236}">
                <a16:creationId xmlns:a16="http://schemas.microsoft.com/office/drawing/2014/main" id="{FB1CD77B-7FCF-416D-8E88-0C782D75BD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62468" name="Zástupný symbol pro číslo snímku 3">
            <a:extLst>
              <a:ext uri="{FF2B5EF4-FFF2-40B4-BE49-F238E27FC236}">
                <a16:creationId xmlns:a16="http://schemas.microsoft.com/office/drawing/2014/main" id="{12FF53A0-9569-44E9-B51E-C8812E5636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D668B7A-D45B-4A77-ADDD-0C4BF66AD3E7}" type="slidenum">
              <a:rPr lang="cs-CZ" altLang="cs-CZ"/>
              <a:pPr eaLnBrk="1" hangingPunct="1">
                <a:spcBef>
                  <a:spcPct val="0"/>
                </a:spcBef>
              </a:pPr>
              <a:t>11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>
            <a:extLst>
              <a:ext uri="{FF2B5EF4-FFF2-40B4-BE49-F238E27FC236}">
                <a16:creationId xmlns:a16="http://schemas.microsoft.com/office/drawing/2014/main" id="{B2FC612F-34E6-48E8-9A6D-CE2CC0B12CD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>
            <a:extLst>
              <a:ext uri="{FF2B5EF4-FFF2-40B4-BE49-F238E27FC236}">
                <a16:creationId xmlns:a16="http://schemas.microsoft.com/office/drawing/2014/main" id="{524F8397-7913-4690-9436-131BE4E127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63492" name="Zástupný symbol pro číslo snímku 3">
            <a:extLst>
              <a:ext uri="{FF2B5EF4-FFF2-40B4-BE49-F238E27FC236}">
                <a16:creationId xmlns:a16="http://schemas.microsoft.com/office/drawing/2014/main" id="{70D5B15F-2178-4857-9A7C-87532704B5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19A0F43-4DF6-4A4F-9053-54BAA8578809}" type="slidenum">
              <a:rPr lang="cs-CZ" altLang="cs-CZ"/>
              <a:pPr eaLnBrk="1" hangingPunct="1">
                <a:spcBef>
                  <a:spcPct val="0"/>
                </a:spcBef>
              </a:pPr>
              <a:t>12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Zástupný symbol pro obrázek snímku 1">
            <a:extLst>
              <a:ext uri="{FF2B5EF4-FFF2-40B4-BE49-F238E27FC236}">
                <a16:creationId xmlns:a16="http://schemas.microsoft.com/office/drawing/2014/main" id="{96362FA9-5B67-4DC0-A717-CC545D06C9C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Zástupný symbol pro poznámky 2">
            <a:extLst>
              <a:ext uri="{FF2B5EF4-FFF2-40B4-BE49-F238E27FC236}">
                <a16:creationId xmlns:a16="http://schemas.microsoft.com/office/drawing/2014/main" id="{010E024C-5079-48BE-941F-C92E3AA7FA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64516" name="Zástupný symbol pro číslo snímku 3">
            <a:extLst>
              <a:ext uri="{FF2B5EF4-FFF2-40B4-BE49-F238E27FC236}">
                <a16:creationId xmlns:a16="http://schemas.microsoft.com/office/drawing/2014/main" id="{E6666196-D9E0-4BF9-B9EB-6939D50A9B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8C4B0FD-9A1D-44B7-9619-170F0D6B5B44}" type="slidenum">
              <a:rPr lang="cs-CZ" altLang="cs-CZ"/>
              <a:pPr eaLnBrk="1" hangingPunct="1">
                <a:spcBef>
                  <a:spcPct val="0"/>
                </a:spcBef>
              </a:pPr>
              <a:t>13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Zástupný symbol pro obrázek snímku 1">
            <a:extLst>
              <a:ext uri="{FF2B5EF4-FFF2-40B4-BE49-F238E27FC236}">
                <a16:creationId xmlns:a16="http://schemas.microsoft.com/office/drawing/2014/main" id="{203F618C-1522-4442-92B8-6198DDE966F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Zástupný symbol pro poznámky 2">
            <a:extLst>
              <a:ext uri="{FF2B5EF4-FFF2-40B4-BE49-F238E27FC236}">
                <a16:creationId xmlns:a16="http://schemas.microsoft.com/office/drawing/2014/main" id="{566CF166-40B2-41D2-B1F5-6390A45C3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65540" name="Zástupný symbol pro číslo snímku 3">
            <a:extLst>
              <a:ext uri="{FF2B5EF4-FFF2-40B4-BE49-F238E27FC236}">
                <a16:creationId xmlns:a16="http://schemas.microsoft.com/office/drawing/2014/main" id="{2A3A146E-1AC0-4640-995B-D88E861CBE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2EE1685-A005-45F5-AC6E-56D8FF2FBEBE}" type="slidenum">
              <a:rPr lang="cs-CZ" altLang="cs-CZ"/>
              <a:pPr eaLnBrk="1" hangingPunct="1">
                <a:spcBef>
                  <a:spcPct val="0"/>
                </a:spcBef>
              </a:pPr>
              <a:t>14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Zástupný symbol pro obrázek snímku 1">
            <a:extLst>
              <a:ext uri="{FF2B5EF4-FFF2-40B4-BE49-F238E27FC236}">
                <a16:creationId xmlns:a16="http://schemas.microsoft.com/office/drawing/2014/main" id="{1D39EE4C-A396-42AD-AFB9-43BAAD2D5C5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Zástupný symbol pro poznámky 2">
            <a:extLst>
              <a:ext uri="{FF2B5EF4-FFF2-40B4-BE49-F238E27FC236}">
                <a16:creationId xmlns:a16="http://schemas.microsoft.com/office/drawing/2014/main" id="{632A3737-54B4-454C-B557-5EBA5CF02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66564" name="Zástupný symbol pro číslo snímku 3">
            <a:extLst>
              <a:ext uri="{FF2B5EF4-FFF2-40B4-BE49-F238E27FC236}">
                <a16:creationId xmlns:a16="http://schemas.microsoft.com/office/drawing/2014/main" id="{B9520412-06F8-4904-9A0A-F1DBCB368F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A41936D-7B2D-4232-859B-3E3BAB62DF99}" type="slidenum">
              <a:rPr lang="cs-CZ" altLang="cs-CZ"/>
              <a:pPr eaLnBrk="1" hangingPunct="1">
                <a:spcBef>
                  <a:spcPct val="0"/>
                </a:spcBef>
              </a:pPr>
              <a:t>15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Zástupný symbol pro obrázek snímku 1">
            <a:extLst>
              <a:ext uri="{FF2B5EF4-FFF2-40B4-BE49-F238E27FC236}">
                <a16:creationId xmlns:a16="http://schemas.microsoft.com/office/drawing/2014/main" id="{55F50286-04E8-465E-A97B-FACF4190340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Zástupný symbol pro poznámky 2">
            <a:extLst>
              <a:ext uri="{FF2B5EF4-FFF2-40B4-BE49-F238E27FC236}">
                <a16:creationId xmlns:a16="http://schemas.microsoft.com/office/drawing/2014/main" id="{C6473FE2-EB83-4AF5-9471-C2D3A2368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67588" name="Zástupný symbol pro číslo snímku 3">
            <a:extLst>
              <a:ext uri="{FF2B5EF4-FFF2-40B4-BE49-F238E27FC236}">
                <a16:creationId xmlns:a16="http://schemas.microsoft.com/office/drawing/2014/main" id="{B21FDE19-1964-4F1A-98ED-59316D8D69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51F33CF-09C1-4C25-9137-C5ECA8CEA53D}" type="slidenum">
              <a:rPr lang="cs-CZ" altLang="cs-CZ"/>
              <a:pPr eaLnBrk="1" hangingPunct="1">
                <a:spcBef>
                  <a:spcPct val="0"/>
                </a:spcBef>
              </a:pPr>
              <a:t>16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Zástupný symbol pro obrázek snímku 1">
            <a:extLst>
              <a:ext uri="{FF2B5EF4-FFF2-40B4-BE49-F238E27FC236}">
                <a16:creationId xmlns:a16="http://schemas.microsoft.com/office/drawing/2014/main" id="{CE2DB023-E093-40A5-BB64-1962260B96C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1" name="Zástupný symbol pro poznámky 2">
            <a:extLst>
              <a:ext uri="{FF2B5EF4-FFF2-40B4-BE49-F238E27FC236}">
                <a16:creationId xmlns:a16="http://schemas.microsoft.com/office/drawing/2014/main" id="{49213F25-3E7C-41A2-A88E-78EB78091E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68612" name="Zástupný symbol pro číslo snímku 3">
            <a:extLst>
              <a:ext uri="{FF2B5EF4-FFF2-40B4-BE49-F238E27FC236}">
                <a16:creationId xmlns:a16="http://schemas.microsoft.com/office/drawing/2014/main" id="{546ACCC2-3038-4C33-9E44-1AF54961AB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AFC7AD6-50B0-4F12-8AC8-DD402BA1B5C3}" type="slidenum">
              <a:rPr lang="cs-CZ" altLang="cs-CZ"/>
              <a:pPr eaLnBrk="1" hangingPunct="1">
                <a:spcBef>
                  <a:spcPct val="0"/>
                </a:spcBef>
              </a:pPr>
              <a:t>17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Zástupný symbol pro obrázek snímku 1">
            <a:extLst>
              <a:ext uri="{FF2B5EF4-FFF2-40B4-BE49-F238E27FC236}">
                <a16:creationId xmlns:a16="http://schemas.microsoft.com/office/drawing/2014/main" id="{C91D8709-1D4A-4944-83DE-DDCD54C87C9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Zástupný symbol pro poznámky 2">
            <a:extLst>
              <a:ext uri="{FF2B5EF4-FFF2-40B4-BE49-F238E27FC236}">
                <a16:creationId xmlns:a16="http://schemas.microsoft.com/office/drawing/2014/main" id="{10B79C15-9D8D-4686-B247-A11F0440BF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69636" name="Zástupný symbol pro číslo snímku 3">
            <a:extLst>
              <a:ext uri="{FF2B5EF4-FFF2-40B4-BE49-F238E27FC236}">
                <a16:creationId xmlns:a16="http://schemas.microsoft.com/office/drawing/2014/main" id="{04F03287-1C7A-4DC0-9F0C-C9886786B5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BDBFAAE-A2EC-4513-AECA-3B416EAE176B}" type="slidenum">
              <a:rPr lang="cs-CZ" altLang="cs-CZ"/>
              <a:pPr eaLnBrk="1" hangingPunct="1">
                <a:spcBef>
                  <a:spcPct val="0"/>
                </a:spcBef>
              </a:pPr>
              <a:t>18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Zástupný symbol pro obrázek snímku 1">
            <a:extLst>
              <a:ext uri="{FF2B5EF4-FFF2-40B4-BE49-F238E27FC236}">
                <a16:creationId xmlns:a16="http://schemas.microsoft.com/office/drawing/2014/main" id="{A8D2D4AE-E4D4-4788-B4CC-E30DDF88AB2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Zástupný symbol pro poznámky 2">
            <a:extLst>
              <a:ext uri="{FF2B5EF4-FFF2-40B4-BE49-F238E27FC236}">
                <a16:creationId xmlns:a16="http://schemas.microsoft.com/office/drawing/2014/main" id="{16E4A4BB-6DC3-4003-9BB4-5B3CA87052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70660" name="Zástupný symbol pro číslo snímku 3">
            <a:extLst>
              <a:ext uri="{FF2B5EF4-FFF2-40B4-BE49-F238E27FC236}">
                <a16:creationId xmlns:a16="http://schemas.microsoft.com/office/drawing/2014/main" id="{E5105540-A4A8-493C-9A29-1F41118E44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C939B18-30EF-4D9E-9490-AA5791E6BD12}" type="slidenum">
              <a:rPr lang="cs-CZ" altLang="cs-CZ"/>
              <a:pPr eaLnBrk="1" hangingPunct="1">
                <a:spcBef>
                  <a:spcPct val="0"/>
                </a:spcBef>
              </a:pPr>
              <a:t>19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Zástupný symbol pro obrázek snímku 1">
            <a:extLst>
              <a:ext uri="{FF2B5EF4-FFF2-40B4-BE49-F238E27FC236}">
                <a16:creationId xmlns:a16="http://schemas.microsoft.com/office/drawing/2014/main" id="{68232CE5-8520-4055-A46B-5204D7E2A7E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Zástupný symbol pro poznámky 2">
            <a:extLst>
              <a:ext uri="{FF2B5EF4-FFF2-40B4-BE49-F238E27FC236}">
                <a16:creationId xmlns:a16="http://schemas.microsoft.com/office/drawing/2014/main" id="{797550B4-CEC2-4EFC-AC2A-74918CF599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53252" name="Zástupný symbol pro číslo snímku 3">
            <a:extLst>
              <a:ext uri="{FF2B5EF4-FFF2-40B4-BE49-F238E27FC236}">
                <a16:creationId xmlns:a16="http://schemas.microsoft.com/office/drawing/2014/main" id="{F8966B1F-9868-4168-9F25-0C33DD2CF1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B6924C7-6514-433A-AA79-4FE014D4087E}" type="slidenum">
              <a:rPr lang="cs-CZ" altLang="cs-CZ"/>
              <a:pPr eaLnBrk="1" hangingPunct="1">
                <a:spcBef>
                  <a:spcPct val="0"/>
                </a:spcBef>
              </a:pPr>
              <a:t>2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Zástupný symbol pro obrázek snímku 1">
            <a:extLst>
              <a:ext uri="{FF2B5EF4-FFF2-40B4-BE49-F238E27FC236}">
                <a16:creationId xmlns:a16="http://schemas.microsoft.com/office/drawing/2014/main" id="{2606A19E-103F-47D9-8CD1-03366AAE8BA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Zástupný symbol pro poznámky 2">
            <a:extLst>
              <a:ext uri="{FF2B5EF4-FFF2-40B4-BE49-F238E27FC236}">
                <a16:creationId xmlns:a16="http://schemas.microsoft.com/office/drawing/2014/main" id="{859818A6-AA4D-424E-B493-B23F4B7EF0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71684" name="Zástupný symbol pro číslo snímku 3">
            <a:extLst>
              <a:ext uri="{FF2B5EF4-FFF2-40B4-BE49-F238E27FC236}">
                <a16:creationId xmlns:a16="http://schemas.microsoft.com/office/drawing/2014/main" id="{9C82E1C2-C03B-4E6A-B555-6BDDD180D1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9C35241-A4A8-4233-8D2D-715A8C7CB151}" type="slidenum">
              <a:rPr lang="cs-CZ" altLang="cs-CZ"/>
              <a:pPr eaLnBrk="1" hangingPunct="1">
                <a:spcBef>
                  <a:spcPct val="0"/>
                </a:spcBef>
              </a:pPr>
              <a:t>20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Zástupný symbol pro obrázek snímku 1">
            <a:extLst>
              <a:ext uri="{FF2B5EF4-FFF2-40B4-BE49-F238E27FC236}">
                <a16:creationId xmlns:a16="http://schemas.microsoft.com/office/drawing/2014/main" id="{CFDB8FC2-9E72-4687-AE0E-5E4EA9D2B00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2707" name="Zástupný symbol pro poznámky 2">
            <a:extLst>
              <a:ext uri="{FF2B5EF4-FFF2-40B4-BE49-F238E27FC236}">
                <a16:creationId xmlns:a16="http://schemas.microsoft.com/office/drawing/2014/main" id="{4B9AF4C9-FC2C-46B9-A6DA-4DCDC77E8F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72708" name="Zástupný symbol pro číslo snímku 3">
            <a:extLst>
              <a:ext uri="{FF2B5EF4-FFF2-40B4-BE49-F238E27FC236}">
                <a16:creationId xmlns:a16="http://schemas.microsoft.com/office/drawing/2014/main" id="{08ACDF50-FD99-4F9C-9C76-F067409204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644C4B4-ED3D-40BB-847F-8747C0F050A5}" type="slidenum">
              <a:rPr lang="cs-CZ" altLang="cs-CZ"/>
              <a:pPr eaLnBrk="1" hangingPunct="1">
                <a:spcBef>
                  <a:spcPct val="0"/>
                </a:spcBef>
              </a:pPr>
              <a:t>21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Zástupný symbol pro obrázek snímku 1">
            <a:extLst>
              <a:ext uri="{FF2B5EF4-FFF2-40B4-BE49-F238E27FC236}">
                <a16:creationId xmlns:a16="http://schemas.microsoft.com/office/drawing/2014/main" id="{018E7A70-69DE-4BCE-9111-FD6A9015910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731" name="Zástupný symbol pro poznámky 2">
            <a:extLst>
              <a:ext uri="{FF2B5EF4-FFF2-40B4-BE49-F238E27FC236}">
                <a16:creationId xmlns:a16="http://schemas.microsoft.com/office/drawing/2014/main" id="{D9B286F5-1841-4E16-9591-C86D9C8FA9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73732" name="Zástupný symbol pro číslo snímku 3">
            <a:extLst>
              <a:ext uri="{FF2B5EF4-FFF2-40B4-BE49-F238E27FC236}">
                <a16:creationId xmlns:a16="http://schemas.microsoft.com/office/drawing/2014/main" id="{DCF5B3D6-744B-447F-8B7D-89A75FB2E5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A35154B-ADE0-4261-AA8B-05D117A1B6EC}" type="slidenum">
              <a:rPr lang="cs-CZ" altLang="cs-CZ"/>
              <a:pPr eaLnBrk="1" hangingPunct="1">
                <a:spcBef>
                  <a:spcPct val="0"/>
                </a:spcBef>
              </a:pPr>
              <a:t>22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Zástupný symbol pro obrázek snímku 1">
            <a:extLst>
              <a:ext uri="{FF2B5EF4-FFF2-40B4-BE49-F238E27FC236}">
                <a16:creationId xmlns:a16="http://schemas.microsoft.com/office/drawing/2014/main" id="{4C52265C-3172-4A1E-8434-3D8D62F0784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4755" name="Zástupný symbol pro poznámky 2">
            <a:extLst>
              <a:ext uri="{FF2B5EF4-FFF2-40B4-BE49-F238E27FC236}">
                <a16:creationId xmlns:a16="http://schemas.microsoft.com/office/drawing/2014/main" id="{DA44F43B-DB8B-44F5-9837-978B0DF69C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74756" name="Zástupný symbol pro číslo snímku 3">
            <a:extLst>
              <a:ext uri="{FF2B5EF4-FFF2-40B4-BE49-F238E27FC236}">
                <a16:creationId xmlns:a16="http://schemas.microsoft.com/office/drawing/2014/main" id="{DA101B29-ACC0-42D2-AAE7-D6512B7B43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CD4A202-99CA-49A5-92B9-133205ED44FC}" type="slidenum">
              <a:rPr lang="cs-CZ" altLang="cs-CZ"/>
              <a:pPr eaLnBrk="1" hangingPunct="1">
                <a:spcBef>
                  <a:spcPct val="0"/>
                </a:spcBef>
              </a:pPr>
              <a:t>23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Zástupný symbol pro obrázek snímku 1">
            <a:extLst>
              <a:ext uri="{FF2B5EF4-FFF2-40B4-BE49-F238E27FC236}">
                <a16:creationId xmlns:a16="http://schemas.microsoft.com/office/drawing/2014/main" id="{2134E470-9E7F-4314-847B-8FC56D9FA8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9" name="Zástupný symbol pro poznámky 2">
            <a:extLst>
              <a:ext uri="{FF2B5EF4-FFF2-40B4-BE49-F238E27FC236}">
                <a16:creationId xmlns:a16="http://schemas.microsoft.com/office/drawing/2014/main" id="{C23D68DA-4070-4D95-9FAE-A909C5E844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75780" name="Zástupný symbol pro číslo snímku 3">
            <a:extLst>
              <a:ext uri="{FF2B5EF4-FFF2-40B4-BE49-F238E27FC236}">
                <a16:creationId xmlns:a16="http://schemas.microsoft.com/office/drawing/2014/main" id="{959D8AA4-FE05-423D-A78E-325D9AF2DF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BB4BFC1-365E-487D-8E32-BFCE0B350795}" type="slidenum">
              <a:rPr lang="cs-CZ" altLang="cs-CZ"/>
              <a:pPr eaLnBrk="1" hangingPunct="1">
                <a:spcBef>
                  <a:spcPct val="0"/>
                </a:spcBef>
              </a:pPr>
              <a:t>24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Zástupný symbol pro obrázek snímku 1">
            <a:extLst>
              <a:ext uri="{FF2B5EF4-FFF2-40B4-BE49-F238E27FC236}">
                <a16:creationId xmlns:a16="http://schemas.microsoft.com/office/drawing/2014/main" id="{4F901F3C-0FC7-4E2E-A889-A797734ACDA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3" name="Zástupný symbol pro poznámky 2">
            <a:extLst>
              <a:ext uri="{FF2B5EF4-FFF2-40B4-BE49-F238E27FC236}">
                <a16:creationId xmlns:a16="http://schemas.microsoft.com/office/drawing/2014/main" id="{3ED0E31D-611C-4936-9543-7343146622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76804" name="Zástupný symbol pro číslo snímku 3">
            <a:extLst>
              <a:ext uri="{FF2B5EF4-FFF2-40B4-BE49-F238E27FC236}">
                <a16:creationId xmlns:a16="http://schemas.microsoft.com/office/drawing/2014/main" id="{F0C35F12-B421-49DB-B1AF-796F0DC340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D85E49C-DB14-4E6D-9305-F9CDF448C91D}" type="slidenum">
              <a:rPr lang="cs-CZ" altLang="cs-CZ"/>
              <a:pPr eaLnBrk="1" hangingPunct="1">
                <a:spcBef>
                  <a:spcPct val="0"/>
                </a:spcBef>
              </a:pPr>
              <a:t>25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Zástupný symbol pro obrázek snímku 1">
            <a:extLst>
              <a:ext uri="{FF2B5EF4-FFF2-40B4-BE49-F238E27FC236}">
                <a16:creationId xmlns:a16="http://schemas.microsoft.com/office/drawing/2014/main" id="{B069B1B4-1671-43A2-9A5D-5DFA15BB724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7" name="Zástupný symbol pro poznámky 2">
            <a:extLst>
              <a:ext uri="{FF2B5EF4-FFF2-40B4-BE49-F238E27FC236}">
                <a16:creationId xmlns:a16="http://schemas.microsoft.com/office/drawing/2014/main" id="{6313B693-F7EE-4B2C-842C-45F1EACD3B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77828" name="Zástupný symbol pro číslo snímku 3">
            <a:extLst>
              <a:ext uri="{FF2B5EF4-FFF2-40B4-BE49-F238E27FC236}">
                <a16:creationId xmlns:a16="http://schemas.microsoft.com/office/drawing/2014/main" id="{F0D2FD69-F177-423F-A4D3-10EE42EEF6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6128A8D-10C5-461D-AA53-1A1F8FE063B9}" type="slidenum">
              <a:rPr lang="cs-CZ" altLang="cs-CZ"/>
              <a:pPr eaLnBrk="1" hangingPunct="1">
                <a:spcBef>
                  <a:spcPct val="0"/>
                </a:spcBef>
              </a:pPr>
              <a:t>26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Zástupný symbol pro obrázek snímku 1">
            <a:extLst>
              <a:ext uri="{FF2B5EF4-FFF2-40B4-BE49-F238E27FC236}">
                <a16:creationId xmlns:a16="http://schemas.microsoft.com/office/drawing/2014/main" id="{0D93C1F7-227F-4C57-B1F3-E861E532628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Zástupný symbol pro poznámky 2">
            <a:extLst>
              <a:ext uri="{FF2B5EF4-FFF2-40B4-BE49-F238E27FC236}">
                <a16:creationId xmlns:a16="http://schemas.microsoft.com/office/drawing/2014/main" id="{40BBA6DA-1E32-49A4-8E85-7DD626FB8A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78852" name="Zástupný symbol pro číslo snímku 3">
            <a:extLst>
              <a:ext uri="{FF2B5EF4-FFF2-40B4-BE49-F238E27FC236}">
                <a16:creationId xmlns:a16="http://schemas.microsoft.com/office/drawing/2014/main" id="{7226E137-D9D9-44D5-9ED1-5AA6A5F8B0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39A561D-59F5-4BD0-B479-38108F60CFE8}" type="slidenum">
              <a:rPr lang="cs-CZ" altLang="cs-CZ"/>
              <a:pPr eaLnBrk="1" hangingPunct="1">
                <a:spcBef>
                  <a:spcPct val="0"/>
                </a:spcBef>
              </a:pPr>
              <a:t>27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Zástupný symbol pro obrázek snímku 1">
            <a:extLst>
              <a:ext uri="{FF2B5EF4-FFF2-40B4-BE49-F238E27FC236}">
                <a16:creationId xmlns:a16="http://schemas.microsoft.com/office/drawing/2014/main" id="{5D09633C-1D0F-4358-9994-FFE116F6870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Zástupný symbol pro poznámky 2">
            <a:extLst>
              <a:ext uri="{FF2B5EF4-FFF2-40B4-BE49-F238E27FC236}">
                <a16:creationId xmlns:a16="http://schemas.microsoft.com/office/drawing/2014/main" id="{0ED1155D-9ED4-4CA9-895F-0A27EB704F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79876" name="Zástupný symbol pro číslo snímku 3">
            <a:extLst>
              <a:ext uri="{FF2B5EF4-FFF2-40B4-BE49-F238E27FC236}">
                <a16:creationId xmlns:a16="http://schemas.microsoft.com/office/drawing/2014/main" id="{40C51292-3AD5-4426-BB3D-A258B0D688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D041B77-178A-4DD7-A94B-2294BB39C5CE}" type="slidenum">
              <a:rPr lang="cs-CZ" altLang="cs-CZ"/>
              <a:pPr eaLnBrk="1" hangingPunct="1">
                <a:spcBef>
                  <a:spcPct val="0"/>
                </a:spcBef>
              </a:pPr>
              <a:t>28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Zástupný symbol pro obrázek snímku 1">
            <a:extLst>
              <a:ext uri="{FF2B5EF4-FFF2-40B4-BE49-F238E27FC236}">
                <a16:creationId xmlns:a16="http://schemas.microsoft.com/office/drawing/2014/main" id="{B01E2BD5-5B00-417B-9C37-CE835C9D8BA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9" name="Zástupný symbol pro poznámky 2">
            <a:extLst>
              <a:ext uri="{FF2B5EF4-FFF2-40B4-BE49-F238E27FC236}">
                <a16:creationId xmlns:a16="http://schemas.microsoft.com/office/drawing/2014/main" id="{19448BD9-144F-4CAC-8408-CA81A70338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80900" name="Zástupný symbol pro číslo snímku 3">
            <a:extLst>
              <a:ext uri="{FF2B5EF4-FFF2-40B4-BE49-F238E27FC236}">
                <a16:creationId xmlns:a16="http://schemas.microsoft.com/office/drawing/2014/main" id="{1F35B47C-746B-412B-992C-99E119F65C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11110B0-B564-4715-BD7E-83295C7A2676}" type="slidenum">
              <a:rPr lang="cs-CZ" altLang="cs-CZ"/>
              <a:pPr eaLnBrk="1" hangingPunct="1">
                <a:spcBef>
                  <a:spcPct val="0"/>
                </a:spcBef>
              </a:pPr>
              <a:t>29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Zástupný symbol pro obrázek snímku 1">
            <a:extLst>
              <a:ext uri="{FF2B5EF4-FFF2-40B4-BE49-F238E27FC236}">
                <a16:creationId xmlns:a16="http://schemas.microsoft.com/office/drawing/2014/main" id="{1689FEF2-8506-47C5-9392-31CE50E46DA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Zástupný symbol pro poznámky 2">
            <a:extLst>
              <a:ext uri="{FF2B5EF4-FFF2-40B4-BE49-F238E27FC236}">
                <a16:creationId xmlns:a16="http://schemas.microsoft.com/office/drawing/2014/main" id="{77AABDF7-F4F6-43BE-A25C-7F2974F990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54276" name="Zástupný symbol pro číslo snímku 3">
            <a:extLst>
              <a:ext uri="{FF2B5EF4-FFF2-40B4-BE49-F238E27FC236}">
                <a16:creationId xmlns:a16="http://schemas.microsoft.com/office/drawing/2014/main" id="{60FC0605-92C4-41B1-90A6-9D8DCC9147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5A03B7B-244F-4DDC-B4F4-D0DE13789021}" type="slidenum">
              <a:rPr lang="cs-CZ" altLang="cs-CZ"/>
              <a:pPr eaLnBrk="1" hangingPunct="1">
                <a:spcBef>
                  <a:spcPct val="0"/>
                </a:spcBef>
              </a:pPr>
              <a:t>3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Zástupný symbol pro obrázek snímku 1">
            <a:extLst>
              <a:ext uri="{FF2B5EF4-FFF2-40B4-BE49-F238E27FC236}">
                <a16:creationId xmlns:a16="http://schemas.microsoft.com/office/drawing/2014/main" id="{41805334-764E-405A-A854-1DFD965B307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3" name="Zástupný symbol pro poznámky 2">
            <a:extLst>
              <a:ext uri="{FF2B5EF4-FFF2-40B4-BE49-F238E27FC236}">
                <a16:creationId xmlns:a16="http://schemas.microsoft.com/office/drawing/2014/main" id="{F16BAE20-8CE3-41A3-A119-6D8EC238C7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81924" name="Zástupný symbol pro číslo snímku 3">
            <a:extLst>
              <a:ext uri="{FF2B5EF4-FFF2-40B4-BE49-F238E27FC236}">
                <a16:creationId xmlns:a16="http://schemas.microsoft.com/office/drawing/2014/main" id="{3EDE9B9C-4D09-4184-98B6-C45D86E2C0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1498782-58D0-4459-AA0A-7ECDF8C0B73D}" type="slidenum">
              <a:rPr lang="cs-CZ" altLang="cs-CZ"/>
              <a:pPr eaLnBrk="1" hangingPunct="1">
                <a:spcBef>
                  <a:spcPct val="0"/>
                </a:spcBef>
              </a:pPr>
              <a:t>30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Zástupný symbol pro obrázek snímku 1">
            <a:extLst>
              <a:ext uri="{FF2B5EF4-FFF2-40B4-BE49-F238E27FC236}">
                <a16:creationId xmlns:a16="http://schemas.microsoft.com/office/drawing/2014/main" id="{723CC2C7-C161-4658-9D6F-22FB673F452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2947" name="Zástupný symbol pro poznámky 2">
            <a:extLst>
              <a:ext uri="{FF2B5EF4-FFF2-40B4-BE49-F238E27FC236}">
                <a16:creationId xmlns:a16="http://schemas.microsoft.com/office/drawing/2014/main" id="{E5B0D44B-190A-437A-84E2-97163F09E8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82948" name="Zástupný symbol pro číslo snímku 3">
            <a:extLst>
              <a:ext uri="{FF2B5EF4-FFF2-40B4-BE49-F238E27FC236}">
                <a16:creationId xmlns:a16="http://schemas.microsoft.com/office/drawing/2014/main" id="{E6C98747-7FF4-44CA-BD61-FB5284693E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71EC611-8B18-4558-9717-121EDAE5C6FC}" type="slidenum">
              <a:rPr lang="cs-CZ" altLang="cs-CZ"/>
              <a:pPr eaLnBrk="1" hangingPunct="1">
                <a:spcBef>
                  <a:spcPct val="0"/>
                </a:spcBef>
              </a:pPr>
              <a:t>31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Zástupný symbol pro obrázek snímku 1">
            <a:extLst>
              <a:ext uri="{FF2B5EF4-FFF2-40B4-BE49-F238E27FC236}">
                <a16:creationId xmlns:a16="http://schemas.microsoft.com/office/drawing/2014/main" id="{AD4CB374-4D8B-481C-BDA9-22643FEBB9B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3971" name="Zástupný symbol pro poznámky 2">
            <a:extLst>
              <a:ext uri="{FF2B5EF4-FFF2-40B4-BE49-F238E27FC236}">
                <a16:creationId xmlns:a16="http://schemas.microsoft.com/office/drawing/2014/main" id="{65A4EDC5-B642-4107-B8C2-C373689037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83972" name="Zástupný symbol pro číslo snímku 3">
            <a:extLst>
              <a:ext uri="{FF2B5EF4-FFF2-40B4-BE49-F238E27FC236}">
                <a16:creationId xmlns:a16="http://schemas.microsoft.com/office/drawing/2014/main" id="{048A8D99-6583-431D-B81E-0236B7A69C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FCABABB-101D-4CFA-944D-DCA26A09D249}" type="slidenum">
              <a:rPr lang="cs-CZ" altLang="cs-CZ"/>
              <a:pPr eaLnBrk="1" hangingPunct="1">
                <a:spcBef>
                  <a:spcPct val="0"/>
                </a:spcBef>
              </a:pPr>
              <a:t>32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Zástupný symbol pro obrázek snímku 1">
            <a:extLst>
              <a:ext uri="{FF2B5EF4-FFF2-40B4-BE49-F238E27FC236}">
                <a16:creationId xmlns:a16="http://schemas.microsoft.com/office/drawing/2014/main" id="{7DF9A7D8-89A1-4707-9FD3-2DB7846A2C3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4995" name="Zástupný symbol pro poznámky 2">
            <a:extLst>
              <a:ext uri="{FF2B5EF4-FFF2-40B4-BE49-F238E27FC236}">
                <a16:creationId xmlns:a16="http://schemas.microsoft.com/office/drawing/2014/main" id="{FB3D29B5-E735-4676-8D8B-5F9982F7C0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84996" name="Zástupný symbol pro číslo snímku 3">
            <a:extLst>
              <a:ext uri="{FF2B5EF4-FFF2-40B4-BE49-F238E27FC236}">
                <a16:creationId xmlns:a16="http://schemas.microsoft.com/office/drawing/2014/main" id="{EFD7DDED-EDF5-4F44-BD80-E2E306D115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D773139-FDB3-4656-9ED4-F72041E406FE}" type="slidenum">
              <a:rPr lang="cs-CZ" altLang="cs-CZ"/>
              <a:pPr eaLnBrk="1" hangingPunct="1">
                <a:spcBef>
                  <a:spcPct val="0"/>
                </a:spcBef>
              </a:pPr>
              <a:t>33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Zástupný symbol pro obrázek snímku 1">
            <a:extLst>
              <a:ext uri="{FF2B5EF4-FFF2-40B4-BE49-F238E27FC236}">
                <a16:creationId xmlns:a16="http://schemas.microsoft.com/office/drawing/2014/main" id="{B92CA657-0589-4C43-807B-4814E7F57FB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9" name="Zástupný symbol pro poznámky 2">
            <a:extLst>
              <a:ext uri="{FF2B5EF4-FFF2-40B4-BE49-F238E27FC236}">
                <a16:creationId xmlns:a16="http://schemas.microsoft.com/office/drawing/2014/main" id="{99513C04-FD72-4F88-A9FF-F04194F43C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86020" name="Zástupný symbol pro číslo snímku 3">
            <a:extLst>
              <a:ext uri="{FF2B5EF4-FFF2-40B4-BE49-F238E27FC236}">
                <a16:creationId xmlns:a16="http://schemas.microsoft.com/office/drawing/2014/main" id="{F308D179-30B4-4011-BC99-7836B658D6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8FA5D92-D0CB-48EB-9FF2-9BD45DFB962E}" type="slidenum">
              <a:rPr lang="cs-CZ" altLang="cs-CZ"/>
              <a:pPr eaLnBrk="1" hangingPunct="1">
                <a:spcBef>
                  <a:spcPct val="0"/>
                </a:spcBef>
              </a:pPr>
              <a:t>34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Zástupný symbol pro obrázek snímku 1">
            <a:extLst>
              <a:ext uri="{FF2B5EF4-FFF2-40B4-BE49-F238E27FC236}">
                <a16:creationId xmlns:a16="http://schemas.microsoft.com/office/drawing/2014/main" id="{63858411-B897-4EE6-8AAE-80B5A3D232B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7043" name="Zástupný symbol pro poznámky 2">
            <a:extLst>
              <a:ext uri="{FF2B5EF4-FFF2-40B4-BE49-F238E27FC236}">
                <a16:creationId xmlns:a16="http://schemas.microsoft.com/office/drawing/2014/main" id="{2C535C09-C696-4BDE-A898-51FB5B584E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87044" name="Zástupný symbol pro číslo snímku 3">
            <a:extLst>
              <a:ext uri="{FF2B5EF4-FFF2-40B4-BE49-F238E27FC236}">
                <a16:creationId xmlns:a16="http://schemas.microsoft.com/office/drawing/2014/main" id="{9237405A-C672-4080-8475-FAD401D1B6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DAC2FF2-85A2-4C09-8A7E-870AA6A4FB96}" type="slidenum">
              <a:rPr lang="cs-CZ" altLang="cs-CZ"/>
              <a:pPr eaLnBrk="1" hangingPunct="1">
                <a:spcBef>
                  <a:spcPct val="0"/>
                </a:spcBef>
              </a:pPr>
              <a:t>35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Zástupný symbol pro obrázek snímku 1">
            <a:extLst>
              <a:ext uri="{FF2B5EF4-FFF2-40B4-BE49-F238E27FC236}">
                <a16:creationId xmlns:a16="http://schemas.microsoft.com/office/drawing/2014/main" id="{78928A54-C5A1-46C6-BA61-EC7F4E62276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8067" name="Zástupný symbol pro poznámky 2">
            <a:extLst>
              <a:ext uri="{FF2B5EF4-FFF2-40B4-BE49-F238E27FC236}">
                <a16:creationId xmlns:a16="http://schemas.microsoft.com/office/drawing/2014/main" id="{91A6DB33-40A7-4D2B-8B39-E156E5C0CD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88068" name="Zástupný symbol pro číslo snímku 3">
            <a:extLst>
              <a:ext uri="{FF2B5EF4-FFF2-40B4-BE49-F238E27FC236}">
                <a16:creationId xmlns:a16="http://schemas.microsoft.com/office/drawing/2014/main" id="{FA1B9AE2-6B84-43E5-B2CB-0C2ED63458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74E1FC6-3E8E-44AE-B1BC-B1AB541B26BF}" type="slidenum">
              <a:rPr lang="cs-CZ" altLang="cs-CZ"/>
              <a:pPr eaLnBrk="1" hangingPunct="1">
                <a:spcBef>
                  <a:spcPct val="0"/>
                </a:spcBef>
              </a:pPr>
              <a:t>36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>
            <a:extLst>
              <a:ext uri="{FF2B5EF4-FFF2-40B4-BE49-F238E27FC236}">
                <a16:creationId xmlns:a16="http://schemas.microsoft.com/office/drawing/2014/main" id="{756E0594-6A23-42F8-84B1-97EB5356D3F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979B6CB-00D3-4BD0-9436-891547C3A1BC}" type="slidenum">
              <a:rPr lang="cs-CZ" altLang="cs-CZ"/>
              <a:pPr eaLnBrk="1" hangingPunct="1">
                <a:spcBef>
                  <a:spcPct val="0"/>
                </a:spcBef>
              </a:pPr>
              <a:t>37</a:t>
            </a:fld>
            <a:endParaRPr lang="cs-CZ" altLang="cs-CZ"/>
          </a:p>
        </p:txBody>
      </p:sp>
      <p:sp>
        <p:nvSpPr>
          <p:cNvPr id="89091" name="Rectangle 2">
            <a:extLst>
              <a:ext uri="{FF2B5EF4-FFF2-40B4-BE49-F238E27FC236}">
                <a16:creationId xmlns:a16="http://schemas.microsoft.com/office/drawing/2014/main" id="{C5855FBD-3684-4D85-AD27-3D432BAA135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>
            <a:extLst>
              <a:ext uri="{FF2B5EF4-FFF2-40B4-BE49-F238E27FC236}">
                <a16:creationId xmlns:a16="http://schemas.microsoft.com/office/drawing/2014/main" id="{F6C84A20-42C2-497B-9C27-D77A525131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s-CZ" altLang="cs-CZ" b="1">
                <a:latin typeface="Arial" panose="020B0604020202020204" pitchFamily="34" charset="0"/>
              </a:rPr>
              <a:t>Ovlivňující faktory motorického učení</a:t>
            </a:r>
          </a:p>
          <a:p>
            <a:pPr eaLnBrk="1" hangingPunct="1"/>
            <a:r>
              <a:rPr lang="cs-CZ" altLang="cs-CZ" i="1" u="sng">
                <a:latin typeface="Arial" panose="020B0604020202020204" pitchFamily="34" charset="0"/>
              </a:rPr>
              <a:t>Pozornost</a:t>
            </a:r>
            <a:r>
              <a:rPr lang="cs-CZ" altLang="cs-CZ">
                <a:latin typeface="Arial" panose="020B0604020202020204" pitchFamily="34" charset="0"/>
              </a:rPr>
              <a:t> (stupeň pohotovosti k dané situaci; základním prvkem je tzv. selekce vjemů, které jsou správně vyhodnoceny jako podstatné).</a:t>
            </a:r>
            <a:endParaRPr lang="cs-CZ" altLang="cs-CZ" i="1" u="sng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 i="1" u="sng">
                <a:latin typeface="Arial" panose="020B0604020202020204" pitchFamily="34" charset="0"/>
              </a:rPr>
              <a:t>Paměť</a:t>
            </a:r>
            <a:r>
              <a:rPr lang="cs-CZ" altLang="cs-CZ" i="1">
                <a:latin typeface="Arial" panose="020B0604020202020204" pitchFamily="34" charset="0"/>
              </a:rPr>
              <a:t> </a:t>
            </a:r>
            <a:r>
              <a:rPr lang="cs-CZ" altLang="cs-CZ">
                <a:latin typeface="Arial" panose="020B0604020202020204" pitchFamily="34" charset="0"/>
              </a:rPr>
              <a:t>(krátkodobá, střednědobá a dlouhodobá).</a:t>
            </a:r>
            <a:endParaRPr lang="cs-CZ" altLang="cs-CZ" i="1" u="sng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 i="1" u="sng">
                <a:latin typeface="Arial" panose="020B0604020202020204" pitchFamily="34" charset="0"/>
              </a:rPr>
              <a:t>Rozhodování</a:t>
            </a:r>
            <a:r>
              <a:rPr lang="cs-CZ" altLang="cs-CZ">
                <a:latin typeface="Arial" panose="020B0604020202020204" pitchFamily="34" charset="0"/>
              </a:rPr>
              <a:t> (v BZ má především význam v podobě reakčního času; s reakčním časem také úzce souvisí tzv. taiming (časování), který má za úkol správně rozvrhnout rozložení celého pohybového úkolu.</a:t>
            </a:r>
            <a:endParaRPr lang="cs-CZ" altLang="cs-CZ" i="1" u="sng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 i="1" u="sng">
                <a:latin typeface="Arial" panose="020B0604020202020204" pitchFamily="34" charset="0"/>
              </a:rPr>
              <a:t>Zpětná vazba</a:t>
            </a:r>
            <a:r>
              <a:rPr lang="cs-CZ" altLang="cs-CZ">
                <a:latin typeface="Arial" panose="020B0604020202020204" pitchFamily="34" charset="0"/>
              </a:rPr>
              <a:t> (informace o výsledku správně či špatně provedené činnosti; v oblasti motorického učení má veliký význam při odstraňování inferenčních (rušivých) vlivů dokonalého průběhu techniky).</a:t>
            </a: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Zástupný symbol pro obrázek snímku 1">
            <a:extLst>
              <a:ext uri="{FF2B5EF4-FFF2-40B4-BE49-F238E27FC236}">
                <a16:creationId xmlns:a16="http://schemas.microsoft.com/office/drawing/2014/main" id="{40880E91-F799-46DF-BD25-47C906A7497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0115" name="Zástupný symbol pro poznámky 2">
            <a:extLst>
              <a:ext uri="{FF2B5EF4-FFF2-40B4-BE49-F238E27FC236}">
                <a16:creationId xmlns:a16="http://schemas.microsoft.com/office/drawing/2014/main" id="{BDCB07BA-127E-4E6B-B29E-7A7DF4951A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90116" name="Zástupný symbol pro číslo snímku 3">
            <a:extLst>
              <a:ext uri="{FF2B5EF4-FFF2-40B4-BE49-F238E27FC236}">
                <a16:creationId xmlns:a16="http://schemas.microsoft.com/office/drawing/2014/main" id="{32C3143F-AAB0-44E4-A265-140D1005D7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D937937-59B8-4798-8CB1-80F9C29CBA26}" type="slidenum">
              <a:rPr lang="cs-CZ" altLang="cs-CZ"/>
              <a:pPr eaLnBrk="1" hangingPunct="1">
                <a:spcBef>
                  <a:spcPct val="0"/>
                </a:spcBef>
              </a:pPr>
              <a:t>38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Zástupný symbol pro obrázek snímku 1">
            <a:extLst>
              <a:ext uri="{FF2B5EF4-FFF2-40B4-BE49-F238E27FC236}">
                <a16:creationId xmlns:a16="http://schemas.microsoft.com/office/drawing/2014/main" id="{02A36223-A331-434E-B722-46ECE2D3156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1139" name="Zástupný symbol pro poznámky 2">
            <a:extLst>
              <a:ext uri="{FF2B5EF4-FFF2-40B4-BE49-F238E27FC236}">
                <a16:creationId xmlns:a16="http://schemas.microsoft.com/office/drawing/2014/main" id="{C4917D12-1EA6-4B9C-88D0-998C0B7FDD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91140" name="Zástupný symbol pro číslo snímku 3">
            <a:extLst>
              <a:ext uri="{FF2B5EF4-FFF2-40B4-BE49-F238E27FC236}">
                <a16:creationId xmlns:a16="http://schemas.microsoft.com/office/drawing/2014/main" id="{205213B0-F7E5-4B8D-8567-DA603A6FBD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A6F161F-04B9-49B2-A4A6-693E9CE3EAF8}" type="slidenum">
              <a:rPr lang="cs-CZ" altLang="cs-CZ"/>
              <a:pPr eaLnBrk="1" hangingPunct="1">
                <a:spcBef>
                  <a:spcPct val="0"/>
                </a:spcBef>
              </a:pPr>
              <a:t>39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Zástupný symbol pro obrázek snímku 1">
            <a:extLst>
              <a:ext uri="{FF2B5EF4-FFF2-40B4-BE49-F238E27FC236}">
                <a16:creationId xmlns:a16="http://schemas.microsoft.com/office/drawing/2014/main" id="{482F6796-F5E2-479E-AFE5-CC5288D38B4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Zástupný symbol pro poznámky 2">
            <a:extLst>
              <a:ext uri="{FF2B5EF4-FFF2-40B4-BE49-F238E27FC236}">
                <a16:creationId xmlns:a16="http://schemas.microsoft.com/office/drawing/2014/main" id="{E1754C5F-8E42-4135-B71E-733FE2460A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55300" name="Zástupný symbol pro číslo snímku 3">
            <a:extLst>
              <a:ext uri="{FF2B5EF4-FFF2-40B4-BE49-F238E27FC236}">
                <a16:creationId xmlns:a16="http://schemas.microsoft.com/office/drawing/2014/main" id="{96CA2579-FD3C-4C41-9402-34A56AD1EB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FC63FD1-C4AE-4833-B25F-4E0688500854}" type="slidenum">
              <a:rPr lang="cs-CZ" altLang="cs-CZ"/>
              <a:pPr eaLnBrk="1" hangingPunct="1">
                <a:spcBef>
                  <a:spcPct val="0"/>
                </a:spcBef>
              </a:pPr>
              <a:t>4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Zástupný symbol pro obrázek snímku 1">
            <a:extLst>
              <a:ext uri="{FF2B5EF4-FFF2-40B4-BE49-F238E27FC236}">
                <a16:creationId xmlns:a16="http://schemas.microsoft.com/office/drawing/2014/main" id="{171A45E1-F8A1-410E-B0EA-AFAAB4A818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Zástupný symbol pro poznámky 2">
            <a:extLst>
              <a:ext uri="{FF2B5EF4-FFF2-40B4-BE49-F238E27FC236}">
                <a16:creationId xmlns:a16="http://schemas.microsoft.com/office/drawing/2014/main" id="{8E5A0437-3A17-4DC1-863D-294033FC25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92164" name="Zástupný symbol pro číslo snímku 3">
            <a:extLst>
              <a:ext uri="{FF2B5EF4-FFF2-40B4-BE49-F238E27FC236}">
                <a16:creationId xmlns:a16="http://schemas.microsoft.com/office/drawing/2014/main" id="{1049AC2F-9B39-4D57-89D5-AD68DEE03C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06C82D9-D4EA-4C56-86F7-8DFA3636E260}" type="slidenum">
              <a:rPr lang="cs-CZ" altLang="cs-CZ"/>
              <a:pPr eaLnBrk="1" hangingPunct="1">
                <a:spcBef>
                  <a:spcPct val="0"/>
                </a:spcBef>
              </a:pPr>
              <a:t>40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Zástupný symbol pro obrázek snímku 1">
            <a:extLst>
              <a:ext uri="{FF2B5EF4-FFF2-40B4-BE49-F238E27FC236}">
                <a16:creationId xmlns:a16="http://schemas.microsoft.com/office/drawing/2014/main" id="{93AD0994-4558-4799-BB9A-D66DCD763BA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3187" name="Zástupný symbol pro poznámky 2">
            <a:extLst>
              <a:ext uri="{FF2B5EF4-FFF2-40B4-BE49-F238E27FC236}">
                <a16:creationId xmlns:a16="http://schemas.microsoft.com/office/drawing/2014/main" id="{7DA5EC07-22C6-49DA-A388-FA439EE7B9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93188" name="Zástupný symbol pro číslo snímku 3">
            <a:extLst>
              <a:ext uri="{FF2B5EF4-FFF2-40B4-BE49-F238E27FC236}">
                <a16:creationId xmlns:a16="http://schemas.microsoft.com/office/drawing/2014/main" id="{6699B78F-62EC-45CD-9025-1C9ADFDA2A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A5A7E47-57B5-4591-8269-8B7B8F2E4E27}" type="slidenum">
              <a:rPr lang="cs-CZ" altLang="cs-CZ"/>
              <a:pPr eaLnBrk="1" hangingPunct="1">
                <a:spcBef>
                  <a:spcPct val="0"/>
                </a:spcBef>
              </a:pPr>
              <a:t>41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Zástupný symbol pro obrázek snímku 1">
            <a:extLst>
              <a:ext uri="{FF2B5EF4-FFF2-40B4-BE49-F238E27FC236}">
                <a16:creationId xmlns:a16="http://schemas.microsoft.com/office/drawing/2014/main" id="{5B5D07A9-E795-435A-AE23-A47758C2170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4211" name="Zástupný symbol pro poznámky 2">
            <a:extLst>
              <a:ext uri="{FF2B5EF4-FFF2-40B4-BE49-F238E27FC236}">
                <a16:creationId xmlns:a16="http://schemas.microsoft.com/office/drawing/2014/main" id="{F01BAD72-2CFD-47DF-B444-523DA8EAD9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94212" name="Zástupný symbol pro číslo snímku 3">
            <a:extLst>
              <a:ext uri="{FF2B5EF4-FFF2-40B4-BE49-F238E27FC236}">
                <a16:creationId xmlns:a16="http://schemas.microsoft.com/office/drawing/2014/main" id="{736AB9B7-3F54-4CD9-9ACD-7453E656E8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E887EB0-497B-44A9-BBC6-E2E27B0A0864}" type="slidenum">
              <a:rPr lang="cs-CZ" altLang="cs-CZ"/>
              <a:pPr eaLnBrk="1" hangingPunct="1">
                <a:spcBef>
                  <a:spcPct val="0"/>
                </a:spcBef>
              </a:pPr>
              <a:t>42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Zástupný symbol pro obrázek snímku 1">
            <a:extLst>
              <a:ext uri="{FF2B5EF4-FFF2-40B4-BE49-F238E27FC236}">
                <a16:creationId xmlns:a16="http://schemas.microsoft.com/office/drawing/2014/main" id="{39B20287-34A5-4A97-8B81-7B4DF278DD0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Zástupný symbol pro poznámky 2">
            <a:extLst>
              <a:ext uri="{FF2B5EF4-FFF2-40B4-BE49-F238E27FC236}">
                <a16:creationId xmlns:a16="http://schemas.microsoft.com/office/drawing/2014/main" id="{723158E0-3631-42D7-8E49-87ABCD8F50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95236" name="Zástupný symbol pro číslo snímku 3">
            <a:extLst>
              <a:ext uri="{FF2B5EF4-FFF2-40B4-BE49-F238E27FC236}">
                <a16:creationId xmlns:a16="http://schemas.microsoft.com/office/drawing/2014/main" id="{B0CCAF20-B120-48A1-9F92-FB9FD8BE7F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7E766BA-1B7F-4481-9F96-EC6C993748AA}" type="slidenum">
              <a:rPr lang="cs-CZ" altLang="cs-CZ"/>
              <a:pPr eaLnBrk="1" hangingPunct="1">
                <a:spcBef>
                  <a:spcPct val="0"/>
                </a:spcBef>
              </a:pPr>
              <a:t>43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Zástupný symbol pro obrázek snímku 1">
            <a:extLst>
              <a:ext uri="{FF2B5EF4-FFF2-40B4-BE49-F238E27FC236}">
                <a16:creationId xmlns:a16="http://schemas.microsoft.com/office/drawing/2014/main" id="{83DC85FB-29BA-42D4-A572-30049DF5371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6259" name="Zástupný symbol pro poznámky 2">
            <a:extLst>
              <a:ext uri="{FF2B5EF4-FFF2-40B4-BE49-F238E27FC236}">
                <a16:creationId xmlns:a16="http://schemas.microsoft.com/office/drawing/2014/main" id="{D203778D-D9DE-4464-BFB1-33C3FF3BF1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96260" name="Zástupný symbol pro číslo snímku 3">
            <a:extLst>
              <a:ext uri="{FF2B5EF4-FFF2-40B4-BE49-F238E27FC236}">
                <a16:creationId xmlns:a16="http://schemas.microsoft.com/office/drawing/2014/main" id="{6037592A-6FA4-4BDA-BA14-AFAC785BE6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7E7C722-86FF-4DF2-A6B9-7205B07B08C1}" type="slidenum">
              <a:rPr lang="cs-CZ" altLang="cs-CZ"/>
              <a:pPr eaLnBrk="1" hangingPunct="1">
                <a:spcBef>
                  <a:spcPct val="0"/>
                </a:spcBef>
              </a:pPr>
              <a:t>44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Zástupný symbol pro obrázek snímku 1">
            <a:extLst>
              <a:ext uri="{FF2B5EF4-FFF2-40B4-BE49-F238E27FC236}">
                <a16:creationId xmlns:a16="http://schemas.microsoft.com/office/drawing/2014/main" id="{397C796C-7C8D-4DE8-AF46-CE6BD653DD9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7283" name="Zástupný symbol pro poznámky 2">
            <a:extLst>
              <a:ext uri="{FF2B5EF4-FFF2-40B4-BE49-F238E27FC236}">
                <a16:creationId xmlns:a16="http://schemas.microsoft.com/office/drawing/2014/main" id="{9BA3FEFC-277F-4B2C-B96F-E71ABB6445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97284" name="Zástupný symbol pro číslo snímku 3">
            <a:extLst>
              <a:ext uri="{FF2B5EF4-FFF2-40B4-BE49-F238E27FC236}">
                <a16:creationId xmlns:a16="http://schemas.microsoft.com/office/drawing/2014/main" id="{0DA7BC97-1336-4498-ADC0-21D0DEE3B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80DA7F4-D95A-442C-BB52-A63C54274FA8}" type="slidenum">
              <a:rPr lang="cs-CZ" altLang="cs-CZ"/>
              <a:pPr eaLnBrk="1" hangingPunct="1">
                <a:spcBef>
                  <a:spcPct val="0"/>
                </a:spcBef>
              </a:pPr>
              <a:t>45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Zástupný symbol pro obrázek snímku 1">
            <a:extLst>
              <a:ext uri="{FF2B5EF4-FFF2-40B4-BE49-F238E27FC236}">
                <a16:creationId xmlns:a16="http://schemas.microsoft.com/office/drawing/2014/main" id="{F74FA623-3861-4B6A-AA55-256E96C9F5C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8307" name="Zástupný symbol pro poznámky 2">
            <a:extLst>
              <a:ext uri="{FF2B5EF4-FFF2-40B4-BE49-F238E27FC236}">
                <a16:creationId xmlns:a16="http://schemas.microsoft.com/office/drawing/2014/main" id="{4A6F82FE-597E-451A-86CA-7D637A1CA5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98308" name="Zástupný symbol pro číslo snímku 3">
            <a:extLst>
              <a:ext uri="{FF2B5EF4-FFF2-40B4-BE49-F238E27FC236}">
                <a16:creationId xmlns:a16="http://schemas.microsoft.com/office/drawing/2014/main" id="{DD4B7A6B-4B68-48AF-A619-46D9D10D64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86D86B5-8359-4D8A-B19E-432058CB9F4A}" type="slidenum">
              <a:rPr lang="cs-CZ" altLang="cs-CZ"/>
              <a:pPr eaLnBrk="1" hangingPunct="1">
                <a:spcBef>
                  <a:spcPct val="0"/>
                </a:spcBef>
              </a:pPr>
              <a:t>46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Zástupný symbol pro obrázek snímku 1">
            <a:extLst>
              <a:ext uri="{FF2B5EF4-FFF2-40B4-BE49-F238E27FC236}">
                <a16:creationId xmlns:a16="http://schemas.microsoft.com/office/drawing/2014/main" id="{985414C0-D286-4471-955B-10276C82FFC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9331" name="Zástupný symbol pro poznámky 2">
            <a:extLst>
              <a:ext uri="{FF2B5EF4-FFF2-40B4-BE49-F238E27FC236}">
                <a16:creationId xmlns:a16="http://schemas.microsoft.com/office/drawing/2014/main" id="{751DCCE0-5469-40B2-90FC-DE6FEA6513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99332" name="Zástupný symbol pro číslo snímku 3">
            <a:extLst>
              <a:ext uri="{FF2B5EF4-FFF2-40B4-BE49-F238E27FC236}">
                <a16:creationId xmlns:a16="http://schemas.microsoft.com/office/drawing/2014/main" id="{46F5769A-4ADF-4306-A465-8BEE71316A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766CBA2-606E-49BB-BA40-31275D725907}" type="slidenum">
              <a:rPr lang="cs-CZ" altLang="cs-CZ"/>
              <a:pPr eaLnBrk="1" hangingPunct="1">
                <a:spcBef>
                  <a:spcPct val="0"/>
                </a:spcBef>
              </a:pPr>
              <a:t>47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Zástupný symbol pro obrázek snímku 1">
            <a:extLst>
              <a:ext uri="{FF2B5EF4-FFF2-40B4-BE49-F238E27FC236}">
                <a16:creationId xmlns:a16="http://schemas.microsoft.com/office/drawing/2014/main" id="{6054CEB9-0A8C-4798-8DDF-09ABB3528B3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0355" name="Zástupný symbol pro poznámky 2">
            <a:extLst>
              <a:ext uri="{FF2B5EF4-FFF2-40B4-BE49-F238E27FC236}">
                <a16:creationId xmlns:a16="http://schemas.microsoft.com/office/drawing/2014/main" id="{31AA1FB5-CE74-4618-A597-EB82DACDA0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100356" name="Zástupný symbol pro číslo snímku 3">
            <a:extLst>
              <a:ext uri="{FF2B5EF4-FFF2-40B4-BE49-F238E27FC236}">
                <a16:creationId xmlns:a16="http://schemas.microsoft.com/office/drawing/2014/main" id="{A3D75E4A-BA7D-460F-B4AE-6BA6117DA9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A135126-E516-4FE3-842E-AF8D96ADBF0B}" type="slidenum">
              <a:rPr lang="cs-CZ" altLang="cs-CZ"/>
              <a:pPr eaLnBrk="1" hangingPunct="1">
                <a:spcBef>
                  <a:spcPct val="0"/>
                </a:spcBef>
              </a:pPr>
              <a:t>48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Zástupný symbol pro obrázek snímku 1">
            <a:extLst>
              <a:ext uri="{FF2B5EF4-FFF2-40B4-BE49-F238E27FC236}">
                <a16:creationId xmlns:a16="http://schemas.microsoft.com/office/drawing/2014/main" id="{48139E13-09BF-489C-997E-696CD67DD94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Zástupný symbol pro poznámky 2">
            <a:extLst>
              <a:ext uri="{FF2B5EF4-FFF2-40B4-BE49-F238E27FC236}">
                <a16:creationId xmlns:a16="http://schemas.microsoft.com/office/drawing/2014/main" id="{24620472-2836-433A-9F38-A749985558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56324" name="Zástupný symbol pro číslo snímku 3">
            <a:extLst>
              <a:ext uri="{FF2B5EF4-FFF2-40B4-BE49-F238E27FC236}">
                <a16:creationId xmlns:a16="http://schemas.microsoft.com/office/drawing/2014/main" id="{76FB574A-9470-41BF-85E5-83F6CD6771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60E66E0-105B-4EEC-810C-CFF17FAFD253}" type="slidenum">
              <a:rPr lang="cs-CZ" altLang="cs-CZ"/>
              <a:pPr eaLnBrk="1" hangingPunct="1">
                <a:spcBef>
                  <a:spcPct val="0"/>
                </a:spcBef>
              </a:pPr>
              <a:t>5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Zástupný symbol pro obrázek snímku 1">
            <a:extLst>
              <a:ext uri="{FF2B5EF4-FFF2-40B4-BE49-F238E27FC236}">
                <a16:creationId xmlns:a16="http://schemas.microsoft.com/office/drawing/2014/main" id="{D2CC3A37-63D9-4427-A71A-FAC32E45C43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Zástupný symbol pro poznámky 2">
            <a:extLst>
              <a:ext uri="{FF2B5EF4-FFF2-40B4-BE49-F238E27FC236}">
                <a16:creationId xmlns:a16="http://schemas.microsoft.com/office/drawing/2014/main" id="{85315403-AB06-4596-94FC-C333FA9AFA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57348" name="Zástupný symbol pro číslo snímku 3">
            <a:extLst>
              <a:ext uri="{FF2B5EF4-FFF2-40B4-BE49-F238E27FC236}">
                <a16:creationId xmlns:a16="http://schemas.microsoft.com/office/drawing/2014/main" id="{B8879C81-1969-47A9-A720-F526D025B3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1640864-46C4-492D-ADB5-CE27F85CBD0F}" type="slidenum">
              <a:rPr lang="cs-CZ" altLang="cs-CZ"/>
              <a:pPr eaLnBrk="1" hangingPunct="1">
                <a:spcBef>
                  <a:spcPct val="0"/>
                </a:spcBef>
              </a:pPr>
              <a:t>6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Zástupný symbol pro obrázek snímku 1">
            <a:extLst>
              <a:ext uri="{FF2B5EF4-FFF2-40B4-BE49-F238E27FC236}">
                <a16:creationId xmlns:a16="http://schemas.microsoft.com/office/drawing/2014/main" id="{57B89136-92F5-4225-BC76-4558B9BE74E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Zástupný symbol pro poznámky 2">
            <a:extLst>
              <a:ext uri="{FF2B5EF4-FFF2-40B4-BE49-F238E27FC236}">
                <a16:creationId xmlns:a16="http://schemas.microsoft.com/office/drawing/2014/main" id="{14697AEF-6CB2-4F64-9C50-A30E770908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58372" name="Zástupný symbol pro číslo snímku 3">
            <a:extLst>
              <a:ext uri="{FF2B5EF4-FFF2-40B4-BE49-F238E27FC236}">
                <a16:creationId xmlns:a16="http://schemas.microsoft.com/office/drawing/2014/main" id="{7E0C7DDF-D605-4709-B160-761B144C7F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2F3D278-3B19-4986-9002-0706E6134DC1}" type="slidenum">
              <a:rPr lang="cs-CZ" altLang="cs-CZ"/>
              <a:pPr eaLnBrk="1" hangingPunct="1">
                <a:spcBef>
                  <a:spcPct val="0"/>
                </a:spcBef>
              </a:pPr>
              <a:t>7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Zástupný symbol pro obrázek snímku 1">
            <a:extLst>
              <a:ext uri="{FF2B5EF4-FFF2-40B4-BE49-F238E27FC236}">
                <a16:creationId xmlns:a16="http://schemas.microsoft.com/office/drawing/2014/main" id="{E606AFAD-924B-486F-8188-2994301B045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Zástupný symbol pro poznámky 2">
            <a:extLst>
              <a:ext uri="{FF2B5EF4-FFF2-40B4-BE49-F238E27FC236}">
                <a16:creationId xmlns:a16="http://schemas.microsoft.com/office/drawing/2014/main" id="{B334AC81-71E9-406F-9B9D-69DDA9770C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59396" name="Zástupný symbol pro číslo snímku 3">
            <a:extLst>
              <a:ext uri="{FF2B5EF4-FFF2-40B4-BE49-F238E27FC236}">
                <a16:creationId xmlns:a16="http://schemas.microsoft.com/office/drawing/2014/main" id="{04CB9AFA-D9EB-4E9A-BF05-F9F6409A30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32E50F7-4E65-4319-A0BE-62638AFC5536}" type="slidenum">
              <a:rPr lang="cs-CZ" altLang="cs-CZ"/>
              <a:pPr eaLnBrk="1" hangingPunct="1">
                <a:spcBef>
                  <a:spcPct val="0"/>
                </a:spcBef>
              </a:pPr>
              <a:t>8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Zástupný symbol pro obrázek snímku 1">
            <a:extLst>
              <a:ext uri="{FF2B5EF4-FFF2-40B4-BE49-F238E27FC236}">
                <a16:creationId xmlns:a16="http://schemas.microsoft.com/office/drawing/2014/main" id="{01B62C78-A986-46C1-8E25-E939E386A91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Zástupný symbol pro poznámky 2">
            <a:extLst>
              <a:ext uri="{FF2B5EF4-FFF2-40B4-BE49-F238E27FC236}">
                <a16:creationId xmlns:a16="http://schemas.microsoft.com/office/drawing/2014/main" id="{6375BD66-9826-4D99-A4E6-0248B9E942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60420" name="Zástupný symbol pro číslo snímku 3">
            <a:extLst>
              <a:ext uri="{FF2B5EF4-FFF2-40B4-BE49-F238E27FC236}">
                <a16:creationId xmlns:a16="http://schemas.microsoft.com/office/drawing/2014/main" id="{BC45964C-5FE7-4220-B44E-7FA1887F02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8D4BB6B-9BFE-4D92-88DF-5EE3707AFEC3}" type="slidenum">
              <a:rPr lang="cs-CZ" altLang="cs-CZ"/>
              <a:pPr eaLnBrk="1" hangingPunct="1">
                <a:spcBef>
                  <a:spcPct val="0"/>
                </a:spcBef>
              </a:pPr>
              <a:t>9</a:t>
            </a:fld>
            <a:endParaRPr lang="cs-CZ" alt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9CD233C-E8A9-4C9A-B920-834F4C985E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F2495B7-FFA8-4A3A-B7C9-EFB5D38B95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8DAE06C-8178-4BC9-A3EA-D9CFA57B642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3D4FD7-608A-43CA-ADB4-7563DC191E5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17989859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9962693-72BE-4541-858C-851CDF4FAD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5128DB1-145D-42C2-BD0C-3B16C5F7AE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C7628F2-EF6A-4E09-A5DC-37816E62A4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1AACB1-4216-455B-BBC0-A655D9EC645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0111107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9B4DC5A-59DF-4938-883A-272F0EE2B2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0826E48-5622-4516-924A-CD05783B7F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14E9E6C-9474-4C14-AB05-E883E11ADA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56CB11-6C6C-42FE-96A6-B63092A2564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52347640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Nadpis, text a videok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média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F79179E-BA6F-4759-8D87-69C4512AA2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51BE672-50CD-4964-B9F1-32AB2C3B63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6918DA-3328-49C3-AC57-D74A24BD69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5F1BE7-F9C9-4201-BC7A-E3E63D6FA69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23976652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F46E45F-2AF6-401B-AF72-93904D6B82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8A4E2AC-B7F8-4C76-BE3E-84D9FF2B55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96950D1-8BD7-4A12-BEE1-98899BC72E4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0FAD50-F667-405F-81E1-C1AF7A6FEC4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3168797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D5F896D-B3F8-48AA-A491-2BA09BDEA52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C9F60C4-756B-4878-B3F0-8CE4FD19DD6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FFB357B-BDF8-45B4-BB76-BFFFB9D0FF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82284C-6B18-4327-82AF-2E48C32CF51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5046890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CE2B0C1-8C0C-4588-B2F9-9D7D5B1BF47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42FD0E1-52E9-48A9-A0D0-A225326CC43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59EF8FA-80B1-43F6-984A-C2D66A4524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6EECFC-6A00-47C5-B81F-ADF1E3512F0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67983123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A8ED5F1-D9C0-489B-A5BA-30C2933E9D3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58C219-523A-43EA-AAF4-78FC63BE49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B7FF5E-B804-47FD-94C9-429F95C9C6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112989-6948-4DFD-920A-E23852E5732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02182082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0E882819-21DB-4F96-BA1D-C69FF4CED9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FFC7D9E0-37E3-4E25-BC67-E421C62665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B8F47E6-C2BB-4357-BCDF-315CDB4298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2B3A23-CAFE-4548-8335-4E0F571E85A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66273085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6FA8048-8531-4BAF-8327-9B825A0DEC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5FEB65C-7DF2-4F1A-A79F-8484F35EC6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DADE363-AF34-43CA-9DB1-4B62F2389B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CCDCB0-D736-4824-B625-DDC2CDE42F7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7060267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5C5F13F2-53B5-49BD-B1EA-9622D4097B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F602392-66BD-48E8-86DB-DE1A5677F8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A9C742A-81D0-4BC3-91CB-7236B86E35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291BFF-9D43-44C9-BD96-376FDFD91D1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66748695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A0063B7-9EE7-4BCC-B85B-93609EC3FA3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EB18ABE-18BF-41AD-8843-D50134C30C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CB536F-FAD8-4008-A238-4B1C192283F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B14C68-0F37-448B-B798-F71170DB8DF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40680146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8E99D4E-B7AC-4110-9EFF-955B3A2CC0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93F0D4-4F18-43F4-9326-E3331DA0D2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F74EB5-0D1C-440F-9A9C-9BB1C8F4F3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67E671-8CDD-4269-8DDC-D8D169CDA84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43108889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B859A35D-CCF1-42A1-AB6D-DC37294542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F71854E-C607-424A-BA3D-898FD2C60A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CD46DDA-932C-440F-818B-C5B34414DA9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34A433D-B583-45CD-A3A8-76672B60732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F9420E3-F878-44CC-96F5-C38A83E2A56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AAED315-B896-4830-8121-7F4B059E8C5D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symbol pro zápatí 5">
            <a:extLst>
              <a:ext uri="{FF2B5EF4-FFF2-40B4-BE49-F238E27FC236}">
                <a16:creationId xmlns:a16="http://schemas.microsoft.com/office/drawing/2014/main" id="{5DB2683C-E613-4098-830A-CDCF8F5F9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14688" y="6381750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>
                <a:solidFill>
                  <a:schemeClr val="bg1"/>
                </a:solidFill>
              </a:rPr>
              <a:t>VO UK FTVS v Praze                                   pplk. PhDr. Michal Vágner, Ph.D.  </a:t>
            </a:r>
          </a:p>
        </p:txBody>
      </p:sp>
      <p:sp useBgFill="1">
        <p:nvSpPr>
          <p:cNvPr id="2051" name="Rectangle 3">
            <a:extLst>
              <a:ext uri="{FF2B5EF4-FFF2-40B4-BE49-F238E27FC236}">
                <a16:creationId xmlns:a16="http://schemas.microsoft.com/office/drawing/2014/main" id="{9A522CBD-3671-4189-AF28-C8D0DC8F0EB8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00063" y="1500188"/>
            <a:ext cx="8286750" cy="48577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800" b="1" u="sng">
                <a:solidFill>
                  <a:schemeClr val="bg1"/>
                </a:solidFill>
              </a:rPr>
              <a:t>OBSAH</a:t>
            </a:r>
            <a:r>
              <a:rPr lang="cs-CZ" altLang="cs-CZ" sz="3600" b="1" u="sng">
                <a:solidFill>
                  <a:schemeClr val="bg1"/>
                </a:solidFill>
              </a:rPr>
              <a:t>                </a:t>
            </a:r>
            <a:r>
              <a:rPr lang="cs-CZ" altLang="cs-CZ" sz="1800" b="1" u="sng">
                <a:solidFill>
                  <a:schemeClr val="bg1"/>
                </a:solidFill>
              </a:rPr>
              <a:t>BZ – boj zblízka</a:t>
            </a:r>
            <a:endParaRPr lang="cs-CZ" altLang="cs-CZ" sz="180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>
                <a:solidFill>
                  <a:schemeClr val="bg1"/>
                </a:solidFill>
              </a:rPr>
              <a:t>Souhrn – boj zblízka</a:t>
            </a:r>
            <a:endParaRPr lang="cs-CZ" altLang="cs-CZ" sz="2000">
              <a:solidFill>
                <a:schemeClr val="bg1"/>
              </a:solidFill>
              <a:hlinkClick r:id="rId3" action="ppaction://hlinksldjump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altLang="cs-CZ" sz="200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>
                <a:solidFill>
                  <a:schemeClr val="bg1"/>
                </a:solidFill>
              </a:rPr>
              <a:t>Literatura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>
                <a:solidFill>
                  <a:schemeClr val="bg1"/>
                </a:solidFill>
              </a:rPr>
              <a:t>Historie výcviku BZ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>
                <a:solidFill>
                  <a:schemeClr val="bg1"/>
                </a:solidFill>
              </a:rPr>
              <a:t>Bojové aktivity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>
                <a:solidFill>
                  <a:schemeClr val="bg1"/>
                </a:solidFill>
              </a:rPr>
              <a:t>Systém výcviku BZ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>
                <a:solidFill>
                  <a:schemeClr val="bg1"/>
                </a:solidFill>
              </a:rPr>
              <a:t>Charakteristika technik		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>
                <a:solidFill>
                  <a:schemeClr val="bg1"/>
                </a:solidFill>
              </a:rPr>
              <a:t>Příčiny vzniku poranění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>
                <a:solidFill>
                  <a:schemeClr val="bg1"/>
                </a:solidFill>
              </a:rPr>
              <a:t>Řešení konfliktních situací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altLang="cs-CZ" sz="200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b="1" u="sng">
                <a:solidFill>
                  <a:schemeClr val="bg1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>
                <a:solidFill>
                  <a:schemeClr val="bg1"/>
                </a:solidFill>
              </a:rPr>
              <a:t>	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>
                <a:solidFill>
                  <a:schemeClr val="bg1"/>
                </a:solidFill>
              </a:rPr>
              <a:t>	</a:t>
            </a:r>
          </a:p>
        </p:txBody>
      </p:sp>
      <p:sp>
        <p:nvSpPr>
          <p:cNvPr id="2052" name="WordArt 5">
            <a:extLst>
              <a:ext uri="{FF2B5EF4-FFF2-40B4-BE49-F238E27FC236}">
                <a16:creationId xmlns:a16="http://schemas.microsoft.com/office/drawing/2014/main" id="{62898437-3386-4895-84BD-ACEF5D4683A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419475" y="195263"/>
            <a:ext cx="2854325" cy="7143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2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prstShdw prst="shdw12">
                    <a:srgbClr val="808080">
                      <a:alpha val="50000"/>
                    </a:srgbClr>
                  </a:prstShdw>
                </a:effectLst>
                <a:latin typeface="Arial Black" panose="020B0A04020102020204" pitchFamily="34" charset="0"/>
              </a:rPr>
              <a:t>Souhrn</a:t>
            </a:r>
          </a:p>
        </p:txBody>
      </p:sp>
      <p:sp>
        <p:nvSpPr>
          <p:cNvPr id="2053" name="Text Box 7">
            <a:extLst>
              <a:ext uri="{FF2B5EF4-FFF2-40B4-BE49-F238E27FC236}">
                <a16:creationId xmlns:a16="http://schemas.microsoft.com/office/drawing/2014/main" id="{FE9CA933-75F3-410F-B54B-27C0A3B663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2682875"/>
            <a:ext cx="184150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endParaRPr lang="cs-CZ" altLang="cs-CZ" sz="20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Zástupný symbol pro zápatí 4">
            <a:extLst>
              <a:ext uri="{FF2B5EF4-FFF2-40B4-BE49-F238E27FC236}">
                <a16:creationId xmlns:a16="http://schemas.microsoft.com/office/drawing/2014/main" id="{B97DFB7B-7658-415B-811A-FD1FB5F0E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1267" name="WordArt 4">
            <a:extLst>
              <a:ext uri="{FF2B5EF4-FFF2-40B4-BE49-F238E27FC236}">
                <a16:creationId xmlns:a16="http://schemas.microsoft.com/office/drawing/2014/main" id="{9D04774E-A4F4-46E5-83BD-7F17D6DCCB2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Systém výcviku BZ v AČR</a:t>
            </a:r>
          </a:p>
        </p:txBody>
      </p:sp>
      <p:sp>
        <p:nvSpPr>
          <p:cNvPr id="12293" name="TextovéPole 5">
            <a:extLst>
              <a:ext uri="{FF2B5EF4-FFF2-40B4-BE49-F238E27FC236}">
                <a16:creationId xmlns:a16="http://schemas.microsoft.com/office/drawing/2014/main" id="{FD4B2333-7608-4B76-89C3-61F76ACC4E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38" y="1389063"/>
            <a:ext cx="8640762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Cíl: umět popsat a rozdělit výcvik boje zblízka v AČR </a:t>
            </a:r>
          </a:p>
          <a:p>
            <a:pPr>
              <a:lnSpc>
                <a:spcPct val="200000"/>
              </a:lnSpc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Průběh: systém v rámci STP, systém výcviku BZ, vedení BZ</a:t>
            </a:r>
          </a:p>
          <a:p>
            <a:pPr>
              <a:lnSpc>
                <a:spcPct val="200000"/>
              </a:lnSpc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Prověření: znalosti zařazení a rozdělení systému BZ</a:t>
            </a:r>
          </a:p>
          <a:p>
            <a:pPr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Arial" charset="0"/>
              <a:cs typeface="+mn-cs"/>
            </a:endParaRPr>
          </a:p>
          <a:p>
            <a:pPr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Zástupný symbol pro zápatí 3">
            <a:extLst>
              <a:ext uri="{FF2B5EF4-FFF2-40B4-BE49-F238E27FC236}">
                <a16:creationId xmlns:a16="http://schemas.microsoft.com/office/drawing/2014/main" id="{71192358-4505-4F69-B3B5-10EA4A17E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2291" name="WordArt 3">
            <a:extLst>
              <a:ext uri="{FF2B5EF4-FFF2-40B4-BE49-F238E27FC236}">
                <a16:creationId xmlns:a16="http://schemas.microsoft.com/office/drawing/2014/main" id="{24735FE2-D62D-4A0C-99E4-78DDA104549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43125" y="285750"/>
            <a:ext cx="4895850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Systém výcviku BZ v AČR</a:t>
            </a:r>
          </a:p>
        </p:txBody>
      </p:sp>
      <p:pic>
        <p:nvPicPr>
          <p:cNvPr id="12292" name="Picture 6" descr="struktura BZ">
            <a:extLst>
              <a:ext uri="{FF2B5EF4-FFF2-40B4-BE49-F238E27FC236}">
                <a16:creationId xmlns:a16="http://schemas.microsoft.com/office/drawing/2014/main" id="{59C17A84-3799-4745-AD98-FFA38EA31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412875"/>
            <a:ext cx="8064500" cy="491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Zástupný symbol pro zápatí 4">
            <a:extLst>
              <a:ext uri="{FF2B5EF4-FFF2-40B4-BE49-F238E27FC236}">
                <a16:creationId xmlns:a16="http://schemas.microsoft.com/office/drawing/2014/main" id="{D38061F8-45DC-4345-806C-288B24CB9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476296D3-CEB4-401F-99BB-D0B397B072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47700" y="1844675"/>
            <a:ext cx="7812088" cy="3889375"/>
          </a:xfrm>
        </p:spPr>
        <p:txBody>
          <a:bodyPr/>
          <a:lstStyle/>
          <a:p>
            <a:pPr algn="just" eaLnBrk="1" hangingPunct="1">
              <a:buFontTx/>
              <a:buNone/>
              <a:defRPr/>
            </a:pPr>
            <a:r>
              <a:rPr lang="cs-CZ" sz="2400" b="1" dirty="0">
                <a:solidFill>
                  <a:schemeClr val="bg1">
                    <a:lumMod val="95000"/>
                  </a:schemeClr>
                </a:solidFill>
              </a:rPr>
              <a:t>OFICIÁLNÍ DĚLENÍ PODLE VEDENÍ</a:t>
            </a:r>
            <a:r>
              <a:rPr lang="cs-CZ" dirty="0">
                <a:solidFill>
                  <a:schemeClr val="bg1">
                    <a:lumMod val="95000"/>
                  </a:schemeClr>
                </a:solidFill>
              </a:rPr>
              <a:t>  </a:t>
            </a:r>
          </a:p>
          <a:p>
            <a:pPr eaLnBrk="1" hangingPunct="1">
              <a:buFontTx/>
              <a:buChar char="-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Instruktor</a:t>
            </a:r>
          </a:p>
          <a:p>
            <a:pPr eaLnBrk="1" hangingPunct="1">
              <a:buFontTx/>
              <a:buChar char="-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Vedoucí instruktor</a:t>
            </a:r>
          </a:p>
          <a:p>
            <a:pPr eaLnBrk="1" hangingPunct="1">
              <a:buFontTx/>
              <a:buChar char="-"/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Tx/>
              <a:buNone/>
              <a:defRPr/>
            </a:pPr>
            <a:r>
              <a:rPr lang="cs-CZ" sz="2400" b="1" dirty="0">
                <a:solidFill>
                  <a:schemeClr val="bg1">
                    <a:lumMod val="95000"/>
                  </a:schemeClr>
                </a:solidFill>
              </a:rPr>
              <a:t>VNITŘNÍ DĚLENÍ PODLE STUPŇŮ</a:t>
            </a:r>
            <a:r>
              <a:rPr lang="cs-CZ" dirty="0">
                <a:solidFill>
                  <a:schemeClr val="bg1">
                    <a:lumMod val="95000"/>
                  </a:schemeClr>
                </a:solidFill>
              </a:rPr>
              <a:t> </a:t>
            </a:r>
          </a:p>
          <a:p>
            <a:pPr eaLnBrk="1" hangingPunct="1">
              <a:buFontTx/>
              <a:buChar char="-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1. stupeň</a:t>
            </a:r>
          </a:p>
          <a:p>
            <a:pPr eaLnBrk="1" hangingPunct="1">
              <a:buFontTx/>
              <a:buChar char="-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2. stupeň</a:t>
            </a:r>
          </a:p>
          <a:p>
            <a:pPr eaLnBrk="1" hangingPunct="1">
              <a:buFontTx/>
              <a:buChar char="-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3. stupeň</a:t>
            </a:r>
          </a:p>
        </p:txBody>
      </p:sp>
      <p:sp>
        <p:nvSpPr>
          <p:cNvPr id="13316" name="WordArt 4">
            <a:extLst>
              <a:ext uri="{FF2B5EF4-FFF2-40B4-BE49-F238E27FC236}">
                <a16:creationId xmlns:a16="http://schemas.microsoft.com/office/drawing/2014/main" id="{F3B68017-213C-4B9B-A3FA-6204E8131E4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Systém výcviku BZ v AČR</a:t>
            </a:r>
          </a:p>
        </p:txBody>
      </p:sp>
      <p:sp>
        <p:nvSpPr>
          <p:cNvPr id="17413" name="Line 5">
            <a:extLst>
              <a:ext uri="{FF2B5EF4-FFF2-40B4-BE49-F238E27FC236}">
                <a16:creationId xmlns:a16="http://schemas.microsoft.com/office/drawing/2014/main" id="{CA17069A-56E0-4138-9EAD-BA8E91EF2F26}"/>
              </a:ext>
            </a:extLst>
          </p:cNvPr>
          <p:cNvSpPr>
            <a:spLocks noChangeShapeType="1"/>
          </p:cNvSpPr>
          <p:nvPr/>
        </p:nvSpPr>
        <p:spPr bwMode="auto">
          <a:xfrm>
            <a:off x="395288" y="5445125"/>
            <a:ext cx="323850" cy="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14" name="Line 6">
            <a:extLst>
              <a:ext uri="{FF2B5EF4-FFF2-40B4-BE49-F238E27FC236}">
                <a16:creationId xmlns:a16="http://schemas.microsoft.com/office/drawing/2014/main" id="{24DCC65C-FCD6-45D5-A375-AB997EA0F625}"/>
              </a:ext>
            </a:extLst>
          </p:cNvPr>
          <p:cNvSpPr>
            <a:spLocks noChangeShapeType="1"/>
          </p:cNvSpPr>
          <p:nvPr/>
        </p:nvSpPr>
        <p:spPr bwMode="auto">
          <a:xfrm>
            <a:off x="395288" y="3068638"/>
            <a:ext cx="0" cy="2376487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15" name="Line 7">
            <a:extLst>
              <a:ext uri="{FF2B5EF4-FFF2-40B4-BE49-F238E27FC236}">
                <a16:creationId xmlns:a16="http://schemas.microsoft.com/office/drawing/2014/main" id="{2278A642-C1C0-46D0-8E98-042791670860}"/>
              </a:ext>
            </a:extLst>
          </p:cNvPr>
          <p:cNvSpPr>
            <a:spLocks noChangeShapeType="1"/>
          </p:cNvSpPr>
          <p:nvPr/>
        </p:nvSpPr>
        <p:spPr bwMode="auto">
          <a:xfrm>
            <a:off x="395288" y="3068638"/>
            <a:ext cx="288925" cy="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16" name="Line 8">
            <a:extLst>
              <a:ext uri="{FF2B5EF4-FFF2-40B4-BE49-F238E27FC236}">
                <a16:creationId xmlns:a16="http://schemas.microsoft.com/office/drawing/2014/main" id="{4CE5BD86-8370-4242-A1FD-30FFED0A0C7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9388" y="5013325"/>
            <a:ext cx="504825" cy="0"/>
          </a:xfrm>
          <a:prstGeom prst="line">
            <a:avLst/>
          </a:prstGeom>
          <a:noFill/>
          <a:ln w="25400">
            <a:solidFill>
              <a:srgbClr val="00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17" name="Line 9">
            <a:extLst>
              <a:ext uri="{FF2B5EF4-FFF2-40B4-BE49-F238E27FC236}">
                <a16:creationId xmlns:a16="http://schemas.microsoft.com/office/drawing/2014/main" id="{285B8BAD-500E-47EC-86DE-87BA2E9A8A5C}"/>
              </a:ext>
            </a:extLst>
          </p:cNvPr>
          <p:cNvSpPr>
            <a:spLocks noChangeShapeType="1"/>
          </p:cNvSpPr>
          <p:nvPr/>
        </p:nvSpPr>
        <p:spPr bwMode="auto">
          <a:xfrm>
            <a:off x="179388" y="2636838"/>
            <a:ext cx="0" cy="2376487"/>
          </a:xfrm>
          <a:prstGeom prst="line">
            <a:avLst/>
          </a:prstGeom>
          <a:noFill/>
          <a:ln w="25400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18" name="Line 10">
            <a:extLst>
              <a:ext uri="{FF2B5EF4-FFF2-40B4-BE49-F238E27FC236}">
                <a16:creationId xmlns:a16="http://schemas.microsoft.com/office/drawing/2014/main" id="{C6B89A2C-A1C7-4043-9D11-E6EF68AE355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9388" y="2636838"/>
            <a:ext cx="504825" cy="0"/>
          </a:xfrm>
          <a:prstGeom prst="line">
            <a:avLst/>
          </a:prstGeom>
          <a:noFill/>
          <a:ln w="25400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19" name="Line 11">
            <a:extLst>
              <a:ext uri="{FF2B5EF4-FFF2-40B4-BE49-F238E27FC236}">
                <a16:creationId xmlns:a16="http://schemas.microsoft.com/office/drawing/2014/main" id="{EE7BC6FC-8F65-4108-8B48-3722CA597B7F}"/>
              </a:ext>
            </a:extLst>
          </p:cNvPr>
          <p:cNvSpPr>
            <a:spLocks noChangeShapeType="1"/>
          </p:cNvSpPr>
          <p:nvPr/>
        </p:nvSpPr>
        <p:spPr bwMode="auto">
          <a:xfrm>
            <a:off x="179388" y="4581525"/>
            <a:ext cx="504825" cy="0"/>
          </a:xfrm>
          <a:prstGeom prst="line">
            <a:avLst/>
          </a:prstGeom>
          <a:noFill/>
          <a:ln w="25400">
            <a:solidFill>
              <a:srgbClr val="00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20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2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7" dur="2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Zástupný symbol pro zápatí 4">
            <a:extLst>
              <a:ext uri="{FF2B5EF4-FFF2-40B4-BE49-F238E27FC236}">
                <a16:creationId xmlns:a16="http://schemas.microsoft.com/office/drawing/2014/main" id="{AEDE9235-97C2-46BC-A256-3786BC2AF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4339" name="WordArt 4">
            <a:extLst>
              <a:ext uri="{FF2B5EF4-FFF2-40B4-BE49-F238E27FC236}">
                <a16:creationId xmlns:a16="http://schemas.microsoft.com/office/drawing/2014/main" id="{4FC608F8-D2AB-469C-9760-D4F23947468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Systém výcviku BZ v AČR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551263EB-E57D-4810-B33C-D98B0F2246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2119313"/>
            <a:ext cx="8496300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 eaLnBrk="1" hangingPunct="1">
              <a:buFontTx/>
              <a:buNone/>
              <a:defRPr/>
            </a:pPr>
            <a:endParaRPr lang="cs-CZ" sz="2000" kern="0" dirty="0">
              <a:solidFill>
                <a:schemeClr val="bg1"/>
              </a:solidFill>
            </a:endParaRPr>
          </a:p>
          <a:p>
            <a:pPr marL="0" indent="0">
              <a:buFontTx/>
              <a:buNone/>
              <a:defRPr/>
            </a:pPr>
            <a:r>
              <a:rPr lang="cs-CZ" sz="2400" dirty="0">
                <a:solidFill>
                  <a:schemeClr val="bg1"/>
                </a:solidFill>
              </a:rPr>
              <a:t>Systém výcviku BZ v AČR </a:t>
            </a:r>
          </a:p>
          <a:p>
            <a:pPr lvl="1">
              <a:defRPr/>
            </a:pPr>
            <a:r>
              <a:rPr lang="cs-CZ" sz="2400" dirty="0">
                <a:solidFill>
                  <a:schemeClr val="bg1"/>
                </a:solidFill>
                <a:cs typeface="+mn-cs"/>
              </a:rPr>
              <a:t>stupně výcviku</a:t>
            </a:r>
          </a:p>
          <a:p>
            <a:pPr lvl="1">
              <a:defRPr/>
            </a:pPr>
            <a:r>
              <a:rPr lang="cs-CZ" sz="2400" dirty="0">
                <a:solidFill>
                  <a:schemeClr val="bg1"/>
                </a:solidFill>
                <a:cs typeface="+mn-cs"/>
              </a:rPr>
              <a:t>kdo je oprávněn vést výcvik BZ v AČR?</a:t>
            </a:r>
          </a:p>
          <a:p>
            <a:pPr lvl="1">
              <a:defRPr/>
            </a:pPr>
            <a:r>
              <a:rPr lang="cs-CZ" sz="2400" dirty="0">
                <a:solidFill>
                  <a:schemeClr val="bg1"/>
                </a:solidFill>
                <a:cs typeface="+mn-cs"/>
              </a:rPr>
              <a:t>Vyjmenujte tematické oblasti boje zblízka</a:t>
            </a:r>
          </a:p>
          <a:p>
            <a:pPr lvl="1">
              <a:defRPr/>
            </a:pPr>
            <a:r>
              <a:rPr lang="cs-CZ" sz="2400" dirty="0">
                <a:solidFill>
                  <a:schemeClr val="bg1"/>
                </a:solidFill>
                <a:cs typeface="+mn-cs"/>
              </a:rPr>
              <a:t>Vyjmenujte prvních pět tematických celků základních technik boje zblízka</a:t>
            </a:r>
          </a:p>
          <a:p>
            <a:pPr marL="457200" lvl="1" indent="0">
              <a:buFontTx/>
              <a:buNone/>
              <a:defRPr/>
            </a:pPr>
            <a:endParaRPr lang="cs-CZ" sz="2400" dirty="0">
              <a:solidFill>
                <a:schemeClr val="bg1"/>
              </a:solidFill>
              <a:cs typeface="+mn-cs"/>
            </a:endParaRPr>
          </a:p>
          <a:p>
            <a:pPr marL="457200" lvl="1" indent="0">
              <a:buFontTx/>
              <a:buNone/>
              <a:defRPr/>
            </a:pPr>
            <a:r>
              <a:rPr lang="cs-CZ" sz="2400" dirty="0">
                <a:solidFill>
                  <a:schemeClr val="bg1"/>
                </a:solidFill>
                <a:cs typeface="+mn-cs"/>
              </a:rPr>
              <a:t>Pod jakou tělesnou přípravu spadá výcvik boje zblízka (BZ) v AČR, a jaké předpisy a pomůcky (pub) řeší výcvik BZ v AČR?</a:t>
            </a:r>
          </a:p>
          <a:p>
            <a:pPr lvl="1">
              <a:defRPr/>
            </a:pPr>
            <a:endParaRPr lang="cs-CZ" sz="2400" dirty="0">
              <a:solidFill>
                <a:schemeClr val="bg1"/>
              </a:solidFill>
              <a:cs typeface="+mn-cs"/>
            </a:endParaRPr>
          </a:p>
          <a:p>
            <a:pPr>
              <a:defRPr/>
            </a:pP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5925127-D1E5-45F6-B351-63E20CCB7A7F}"/>
              </a:ext>
            </a:extLst>
          </p:cNvPr>
          <p:cNvSpPr/>
          <p:nvPr/>
        </p:nvSpPr>
        <p:spPr>
          <a:xfrm>
            <a:off x="1323657" y="1196752"/>
            <a:ext cx="595547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cs-CZ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  <a:cs typeface="+mn-cs"/>
              </a:rPr>
              <a:t>Prověření - Otázky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charset="0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Zástupný symbol pro zápatí 4">
            <a:extLst>
              <a:ext uri="{FF2B5EF4-FFF2-40B4-BE49-F238E27FC236}">
                <a16:creationId xmlns:a16="http://schemas.microsoft.com/office/drawing/2014/main" id="{FA9B0822-63D2-4D6B-B2A2-3084D58F5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5363" name="WordArt 4">
            <a:extLst>
              <a:ext uri="{FF2B5EF4-FFF2-40B4-BE49-F238E27FC236}">
                <a16:creationId xmlns:a16="http://schemas.microsoft.com/office/drawing/2014/main" id="{B3238956-8F4C-4CFC-8A34-3E79D3C6596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Specifika výcviku BZ v armádním prostředí</a:t>
            </a:r>
          </a:p>
        </p:txBody>
      </p:sp>
      <p:sp>
        <p:nvSpPr>
          <p:cNvPr id="12293" name="TextovéPole 5">
            <a:extLst>
              <a:ext uri="{FF2B5EF4-FFF2-40B4-BE49-F238E27FC236}">
                <a16:creationId xmlns:a16="http://schemas.microsoft.com/office/drawing/2014/main" id="{A570658E-2901-4873-85B9-651CE9D7BA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38" y="1389063"/>
            <a:ext cx="8640762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Cíl: umět popsat zásady BZ v armádním prostředí</a:t>
            </a:r>
          </a:p>
          <a:p>
            <a:pPr>
              <a:lnSpc>
                <a:spcPct val="200000"/>
              </a:lnSpc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Průběh: důvody praktické a tělovýchovné, zásady </a:t>
            </a:r>
          </a:p>
          <a:p>
            <a:pPr>
              <a:lnSpc>
                <a:spcPct val="200000"/>
              </a:lnSpc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Prověření: vyjmenovat zásady a důvody pro výcvik BZ v AČR</a:t>
            </a:r>
          </a:p>
          <a:p>
            <a:pPr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Arial" charset="0"/>
              <a:cs typeface="+mn-cs"/>
            </a:endParaRPr>
          </a:p>
          <a:p>
            <a:pPr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pro zápatí 4">
            <a:extLst>
              <a:ext uri="{FF2B5EF4-FFF2-40B4-BE49-F238E27FC236}">
                <a16:creationId xmlns:a16="http://schemas.microsoft.com/office/drawing/2014/main" id="{631B270A-0C06-45DA-863D-83BE3DB7B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871487EF-CA64-45C5-84F2-EB16E37C99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2349500"/>
            <a:ext cx="8496300" cy="324008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endParaRPr lang="cs-CZ" sz="14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Když je policista nebo voják zaskočen a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nestačí použít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 svou zbraň.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endParaRPr lang="cs-CZ" sz="8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Když může použít svou zbraň, ale ona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selže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endParaRPr lang="cs-CZ" sz="8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Když svou zbraň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ztratí,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 nebo je mu během zákroku či boje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odebrána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endParaRPr lang="cs-CZ" sz="8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Když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dojde munice,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 nebo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není čas na dobíjení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 či přebíjení zbraně.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endParaRPr lang="cs-CZ" sz="9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6388" name="WordArt 4">
            <a:extLst>
              <a:ext uri="{FF2B5EF4-FFF2-40B4-BE49-F238E27FC236}">
                <a16:creationId xmlns:a16="http://schemas.microsoft.com/office/drawing/2014/main" id="{9D65D9AF-5C50-4A4C-B8BC-D1B7AF28930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73183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Specifika výcviku BZ ´v armádním prostředí</a:t>
            </a:r>
          </a:p>
        </p:txBody>
      </p:sp>
      <p:sp>
        <p:nvSpPr>
          <p:cNvPr id="16389" name="WordArt 5">
            <a:extLst>
              <a:ext uri="{FF2B5EF4-FFF2-40B4-BE49-F238E27FC236}">
                <a16:creationId xmlns:a16="http://schemas.microsoft.com/office/drawing/2014/main" id="{A7BBB3AB-8931-42BE-81DD-93854A51DBA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571750" y="1773238"/>
            <a:ext cx="4429125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Důvody – praktické (armádní)</a:t>
            </a: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Zástupný symbol pro zápatí 4">
            <a:extLst>
              <a:ext uri="{FF2B5EF4-FFF2-40B4-BE49-F238E27FC236}">
                <a16:creationId xmlns:a16="http://schemas.microsoft.com/office/drawing/2014/main" id="{EE64FCAB-0D20-4122-9BA1-A2A217961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5C717AEE-D268-4307-A37E-5517C0BBE6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2349500"/>
            <a:ext cx="8496300" cy="2519363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endParaRPr lang="cs-CZ" sz="14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Když by vlastní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palbou ohrozil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 své kolegy nebo nezúčastněné osoby.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endParaRPr lang="cs-CZ" sz="8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Když boj musí být z taktických důvodů proveden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potichu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endParaRPr lang="cs-CZ" sz="8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Pro řešení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krizových situací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.</a:t>
            </a:r>
          </a:p>
        </p:txBody>
      </p:sp>
      <p:sp>
        <p:nvSpPr>
          <p:cNvPr id="17412" name="WordArt 4">
            <a:extLst>
              <a:ext uri="{FF2B5EF4-FFF2-40B4-BE49-F238E27FC236}">
                <a16:creationId xmlns:a16="http://schemas.microsoft.com/office/drawing/2014/main" id="{97EA2E7E-A4ED-4D1F-AECE-EE639D2764E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Specifika výcviku BZ ´v armádním prostředí</a:t>
            </a:r>
          </a:p>
        </p:txBody>
      </p:sp>
      <p:sp>
        <p:nvSpPr>
          <p:cNvPr id="17413" name="WordArt 5">
            <a:extLst>
              <a:ext uri="{FF2B5EF4-FFF2-40B4-BE49-F238E27FC236}">
                <a16:creationId xmlns:a16="http://schemas.microsoft.com/office/drawing/2014/main" id="{E4D31A1B-90B2-4AF0-A6F5-3CB1FA18740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571750" y="1773238"/>
            <a:ext cx="4429125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Důvody – praktické (armádní)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ro zápatí 4">
            <a:extLst>
              <a:ext uri="{FF2B5EF4-FFF2-40B4-BE49-F238E27FC236}">
                <a16:creationId xmlns:a16="http://schemas.microsoft.com/office/drawing/2014/main" id="{197F518A-272D-4544-9745-0B78F6D8D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1EE93742-611D-4248-9B03-603172F9B2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2420938"/>
            <a:ext cx="8496300" cy="3024187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Rozvoj pohybové výkonnosti.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endParaRPr lang="cs-CZ" sz="8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Upevňování morálních vlastností.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endParaRPr lang="cs-CZ" sz="8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Upevňování kázně.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endParaRPr lang="cs-CZ" sz="8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Sebepoznávání a sebezdokonalování.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endParaRPr lang="cs-CZ" sz="8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Rozvoj velitelských schopností.</a:t>
            </a:r>
          </a:p>
        </p:txBody>
      </p:sp>
      <p:sp>
        <p:nvSpPr>
          <p:cNvPr id="18436" name="WordArt 4">
            <a:extLst>
              <a:ext uri="{FF2B5EF4-FFF2-40B4-BE49-F238E27FC236}">
                <a16:creationId xmlns:a16="http://schemas.microsoft.com/office/drawing/2014/main" id="{4C075D4C-9BE5-4BBB-AF4A-486A5644BF1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285875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Specifika výcviku BZ ´v armádním prostředí</a:t>
            </a:r>
          </a:p>
        </p:txBody>
      </p:sp>
      <p:sp>
        <p:nvSpPr>
          <p:cNvPr id="18437" name="WordArt 5">
            <a:extLst>
              <a:ext uri="{FF2B5EF4-FFF2-40B4-BE49-F238E27FC236}">
                <a16:creationId xmlns:a16="http://schemas.microsoft.com/office/drawing/2014/main" id="{EF4C1C8F-C63C-4FF3-B908-FAFB4F072CA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86000" y="1773238"/>
            <a:ext cx="4500563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Důvody - tělovýchovné</a:t>
            </a: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Zástupný symbol pro zápatí 4">
            <a:extLst>
              <a:ext uri="{FF2B5EF4-FFF2-40B4-BE49-F238E27FC236}">
                <a16:creationId xmlns:a16="http://schemas.microsoft.com/office/drawing/2014/main" id="{B24AF78B-D0A2-47F9-81A0-3B6576DCB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687E5DF0-A630-47BF-9CF2-A7583F22C6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3850" y="1773238"/>
            <a:ext cx="8496300" cy="4535487"/>
          </a:xfrm>
        </p:spPr>
        <p:txBody>
          <a:bodyPr/>
          <a:lstStyle/>
          <a:p>
            <a:pPr algn="just" eaLnBrk="1" hangingPunct="1">
              <a:buFontTx/>
              <a:buNone/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 typeface="Arial" charset="0"/>
              <a:buChar char="–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Nikdy nebojovat podle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pravidel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.</a:t>
            </a:r>
          </a:p>
          <a:p>
            <a:pPr eaLnBrk="1" hangingPunct="1">
              <a:buFont typeface="Arial" charset="0"/>
              <a:buChar char="–"/>
              <a:defRPr/>
            </a:pPr>
            <a:endParaRPr lang="cs-CZ" sz="8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 typeface="Arial" charset="0"/>
              <a:buChar char="–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Útok vést na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vitální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 a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zranitelná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 místa.</a:t>
            </a:r>
          </a:p>
          <a:p>
            <a:pPr eaLnBrk="1" hangingPunct="1">
              <a:buFont typeface="Arial" charset="0"/>
              <a:buChar char="–"/>
              <a:defRPr/>
            </a:pPr>
            <a:endParaRPr lang="cs-CZ" sz="8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 typeface="Arial" charset="0"/>
              <a:buChar char="–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Využívat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jednoduchých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 technik.</a:t>
            </a:r>
          </a:p>
          <a:p>
            <a:pPr eaLnBrk="1" hangingPunct="1">
              <a:buFont typeface="Arial" charset="0"/>
              <a:buChar char="–"/>
              <a:defRPr/>
            </a:pPr>
            <a:endParaRPr lang="cs-CZ" sz="8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 typeface="Arial" charset="0"/>
              <a:buChar char="–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Snažit se využívat techniky, které jsou naučeny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na 100 %.</a:t>
            </a:r>
          </a:p>
          <a:p>
            <a:pPr eaLnBrk="1" hangingPunct="1">
              <a:buFont typeface="Arial" charset="0"/>
              <a:buChar char="–"/>
              <a:defRPr/>
            </a:pPr>
            <a:endParaRPr lang="cs-CZ" sz="8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 typeface="Arial" charset="0"/>
              <a:buChar char="–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Počítat s 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vlastním zraněním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.</a:t>
            </a:r>
          </a:p>
          <a:p>
            <a:pPr eaLnBrk="1" hangingPunct="1">
              <a:buFont typeface="Arial" charset="0"/>
              <a:buChar char="–"/>
              <a:defRPr/>
            </a:pPr>
            <a:endParaRPr lang="cs-CZ" sz="8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 typeface="Arial" charset="0"/>
              <a:buChar char="–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Využívat momentu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překvapení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. </a:t>
            </a:r>
          </a:p>
          <a:p>
            <a:pPr eaLnBrk="1" hangingPunct="1">
              <a:buFont typeface="Arial" charset="0"/>
              <a:buChar char="–"/>
              <a:defRPr/>
            </a:pPr>
            <a:endParaRPr lang="cs-CZ" sz="8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 typeface="Arial" charset="0"/>
              <a:buChar char="–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Udržovat stabilitu a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nenechat se strhnout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 na zem.</a:t>
            </a:r>
          </a:p>
        </p:txBody>
      </p:sp>
      <p:sp>
        <p:nvSpPr>
          <p:cNvPr id="19460" name="WordArt 5">
            <a:extLst>
              <a:ext uri="{FF2B5EF4-FFF2-40B4-BE49-F238E27FC236}">
                <a16:creationId xmlns:a16="http://schemas.microsoft.com/office/drawing/2014/main" id="{199EBAFF-3743-4543-BAA9-12090B7C176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428750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Specifika výcviku BZ ´v armádním prostředí</a:t>
            </a:r>
          </a:p>
        </p:txBody>
      </p:sp>
      <p:sp>
        <p:nvSpPr>
          <p:cNvPr id="19461" name="WordArt 6">
            <a:extLst>
              <a:ext uri="{FF2B5EF4-FFF2-40B4-BE49-F238E27FC236}">
                <a16:creationId xmlns:a16="http://schemas.microsoft.com/office/drawing/2014/main" id="{6C8C61E8-E7E9-405D-8785-8FCA53521F5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779838" y="1700213"/>
            <a:ext cx="1584325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Zásady</a:t>
            </a: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Zástupný symbol pro zápatí 4">
            <a:extLst>
              <a:ext uri="{FF2B5EF4-FFF2-40B4-BE49-F238E27FC236}">
                <a16:creationId xmlns:a16="http://schemas.microsoft.com/office/drawing/2014/main" id="{F6ABC1F8-6510-4F72-B18F-99C715FBD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20483" name="WordArt 4">
            <a:extLst>
              <a:ext uri="{FF2B5EF4-FFF2-40B4-BE49-F238E27FC236}">
                <a16:creationId xmlns:a16="http://schemas.microsoft.com/office/drawing/2014/main" id="{A2D9B0DE-A2E4-4CC5-8119-6B8F51B5F72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Specifika výcviku BZ ´v armádním prostředí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3FD7C30E-32A3-4DE7-BC45-4B9550BFC7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2119313"/>
            <a:ext cx="8496300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 eaLnBrk="1" hangingPunct="1">
              <a:buFontTx/>
              <a:buNone/>
              <a:defRPr/>
            </a:pPr>
            <a:endParaRPr lang="cs-CZ" sz="2000" kern="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cs-CZ" dirty="0">
                <a:solidFill>
                  <a:schemeClr val="bg1"/>
                </a:solidFill>
              </a:rPr>
              <a:t>Důvody pro výcvik boje zblízka v armádním prostředí</a:t>
            </a:r>
            <a:endParaRPr lang="cs-CZ" sz="2800" dirty="0">
              <a:solidFill>
                <a:schemeClr val="bg1"/>
              </a:solidFill>
            </a:endParaRPr>
          </a:p>
          <a:p>
            <a:pPr lvl="1">
              <a:defRPr/>
            </a:pPr>
            <a:r>
              <a:rPr lang="cs-CZ" dirty="0">
                <a:solidFill>
                  <a:schemeClr val="bg1"/>
                </a:solidFill>
                <a:cs typeface="+mn-cs"/>
              </a:rPr>
              <a:t>z hlediska využití boje zblízka?</a:t>
            </a:r>
            <a:endParaRPr lang="cs-CZ" sz="2400" dirty="0">
              <a:solidFill>
                <a:schemeClr val="bg1"/>
              </a:solidFill>
              <a:cs typeface="+mn-cs"/>
            </a:endParaRPr>
          </a:p>
          <a:p>
            <a:pPr lvl="1">
              <a:defRPr/>
            </a:pPr>
            <a:r>
              <a:rPr lang="cs-CZ" dirty="0">
                <a:solidFill>
                  <a:schemeClr val="bg1"/>
                </a:solidFill>
                <a:cs typeface="+mn-cs"/>
              </a:rPr>
              <a:t>z hlediska tělovýchovy?</a:t>
            </a:r>
          </a:p>
          <a:p>
            <a:pPr lvl="1">
              <a:defRPr/>
            </a:pPr>
            <a:endParaRPr lang="cs-CZ" sz="2400" dirty="0">
              <a:solidFill>
                <a:schemeClr val="bg1"/>
              </a:solidFill>
              <a:cs typeface="+mn-cs"/>
            </a:endParaRPr>
          </a:p>
          <a:p>
            <a:pPr lvl="1">
              <a:defRPr/>
            </a:pPr>
            <a:r>
              <a:rPr lang="cs-CZ" sz="2400" dirty="0">
                <a:solidFill>
                  <a:schemeClr val="bg1"/>
                </a:solidFill>
                <a:cs typeface="+mn-cs"/>
              </a:rPr>
              <a:t>Jaké jsou zásady výcviku a provádění BZ?</a:t>
            </a:r>
          </a:p>
          <a:p>
            <a:pPr lvl="1">
              <a:defRPr/>
            </a:pPr>
            <a:endParaRPr lang="cs-CZ" sz="2400" dirty="0">
              <a:solidFill>
                <a:schemeClr val="bg1"/>
              </a:solidFill>
              <a:cs typeface="+mn-cs"/>
            </a:endParaRPr>
          </a:p>
          <a:p>
            <a:pPr>
              <a:defRPr/>
            </a:pP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1403CF9-B505-49E7-88C9-52D5623B9DE7}"/>
              </a:ext>
            </a:extLst>
          </p:cNvPr>
          <p:cNvSpPr/>
          <p:nvPr/>
        </p:nvSpPr>
        <p:spPr>
          <a:xfrm>
            <a:off x="1323657" y="1196752"/>
            <a:ext cx="595547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cs-CZ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  <a:cs typeface="+mn-cs"/>
              </a:rPr>
              <a:t>Prověření - Otázky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charset="0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Zástupný symbol pro zápatí 4">
            <a:extLst>
              <a:ext uri="{FF2B5EF4-FFF2-40B4-BE49-F238E27FC236}">
                <a16:creationId xmlns:a16="http://schemas.microsoft.com/office/drawing/2014/main" id="{F2742324-3C8D-4174-B660-50251E988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3075" name="WordArt 4">
            <a:extLst>
              <a:ext uri="{FF2B5EF4-FFF2-40B4-BE49-F238E27FC236}">
                <a16:creationId xmlns:a16="http://schemas.microsoft.com/office/drawing/2014/main" id="{AD6B55E9-7FB4-4F03-9B7F-4F8C628DD61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Systém výcviku BZ v AČR</a:t>
            </a:r>
          </a:p>
        </p:txBody>
      </p:sp>
      <p:sp>
        <p:nvSpPr>
          <p:cNvPr id="12293" name="TextovéPole 5">
            <a:extLst>
              <a:ext uri="{FF2B5EF4-FFF2-40B4-BE49-F238E27FC236}">
                <a16:creationId xmlns:a16="http://schemas.microsoft.com/office/drawing/2014/main" id="{C38A3A6E-AB6E-4F69-AE6D-54BDAD3F6A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2143125"/>
            <a:ext cx="8640763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Normativní výnos z roku 2011, částka 7 (11. RMO a 12. RMO)</a:t>
            </a:r>
          </a:p>
          <a:p>
            <a:pPr>
              <a:lnSpc>
                <a:spcPct val="200000"/>
              </a:lnSpc>
              <a:defRPr/>
            </a:pPr>
            <a:r>
              <a:rPr lang="cs-CZ" sz="2400" dirty="0" err="1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Pub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 71-84-02. Boj zblízka (2016).</a:t>
            </a:r>
          </a:p>
          <a:p>
            <a:pPr>
              <a:lnSpc>
                <a:spcPct val="200000"/>
              </a:lnSpc>
              <a:defRPr/>
            </a:pPr>
            <a:r>
              <a:rPr lang="cs-CZ" sz="2400" dirty="0" err="1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Pub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 74-81-01. STP – programy výcviku z roku 2010</a:t>
            </a:r>
          </a:p>
          <a:p>
            <a:pPr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Arial" charset="0"/>
              <a:cs typeface="+mn-cs"/>
            </a:endParaRPr>
          </a:p>
          <a:p>
            <a:pPr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Zástupný symbol pro zápatí 4">
            <a:extLst>
              <a:ext uri="{FF2B5EF4-FFF2-40B4-BE49-F238E27FC236}">
                <a16:creationId xmlns:a16="http://schemas.microsoft.com/office/drawing/2014/main" id="{95F93C20-D79E-42D2-9532-BABBB5082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21507" name="WordArt 4">
            <a:extLst>
              <a:ext uri="{FF2B5EF4-FFF2-40B4-BE49-F238E27FC236}">
                <a16:creationId xmlns:a16="http://schemas.microsoft.com/office/drawing/2014/main" id="{B58BB7E8-496F-4E4A-808C-01CD0240525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technik</a:t>
            </a:r>
          </a:p>
        </p:txBody>
      </p:sp>
      <p:sp>
        <p:nvSpPr>
          <p:cNvPr id="12293" name="TextovéPole 5">
            <a:extLst>
              <a:ext uri="{FF2B5EF4-FFF2-40B4-BE49-F238E27FC236}">
                <a16:creationId xmlns:a16="http://schemas.microsoft.com/office/drawing/2014/main" id="{4B0D139B-0A3B-4F8F-B4F8-2CCC9B4120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38" y="1389063"/>
            <a:ext cx="8640762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Cíl: znalost charakteristiky jednotlivých technik BZ </a:t>
            </a:r>
          </a:p>
          <a:p>
            <a:pPr>
              <a:lnSpc>
                <a:spcPct val="200000"/>
              </a:lnSpc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Průběh: základní techniky, sebeobranné techniky, kontakt</a:t>
            </a:r>
          </a:p>
          <a:p>
            <a:pPr>
              <a:lnSpc>
                <a:spcPct val="200000"/>
              </a:lnSpc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Prověření: popsat jednotlivé části technik BZ</a:t>
            </a:r>
          </a:p>
          <a:p>
            <a:pPr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Arial" charset="0"/>
              <a:cs typeface="+mn-cs"/>
            </a:endParaRPr>
          </a:p>
          <a:p>
            <a:pPr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Zástupný symbol pro zápatí 4">
            <a:extLst>
              <a:ext uri="{FF2B5EF4-FFF2-40B4-BE49-F238E27FC236}">
                <a16:creationId xmlns:a16="http://schemas.microsoft.com/office/drawing/2014/main" id="{7B4B515A-1724-4471-A09B-CFF9AAEFD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22531" name="WordArt 3">
            <a:extLst>
              <a:ext uri="{FF2B5EF4-FFF2-40B4-BE49-F238E27FC236}">
                <a16:creationId xmlns:a16="http://schemas.microsoft.com/office/drawing/2014/main" id="{83AD7E71-519E-4E53-99AB-EBC398E9A7E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214438" y="357188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technik</a:t>
            </a:r>
          </a:p>
        </p:txBody>
      </p:sp>
      <p:sp>
        <p:nvSpPr>
          <p:cNvPr id="22532" name="Rectangle 4">
            <a:extLst>
              <a:ext uri="{FF2B5EF4-FFF2-40B4-BE49-F238E27FC236}">
                <a16:creationId xmlns:a16="http://schemas.microsoft.com/office/drawing/2014/main" id="{A39F8189-5216-416D-9F3C-649FDB8781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F028C980-900E-4A3C-9206-A8BC547289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id="{5C553803-6EBF-4D06-AAA4-BBF1F072B5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2535" name="Rectangle 7">
            <a:extLst>
              <a:ext uri="{FF2B5EF4-FFF2-40B4-BE49-F238E27FC236}">
                <a16:creationId xmlns:a16="http://schemas.microsoft.com/office/drawing/2014/main" id="{10FEE6E5-EECC-4BD0-B9A8-5177C27B5F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2536" name="Rectangle 8">
            <a:extLst>
              <a:ext uri="{FF2B5EF4-FFF2-40B4-BE49-F238E27FC236}">
                <a16:creationId xmlns:a16="http://schemas.microsoft.com/office/drawing/2014/main" id="{20A1CEA7-9324-4E90-B8BC-9C1CC258EE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2537" name="Rectangle 9">
            <a:extLst>
              <a:ext uri="{FF2B5EF4-FFF2-40B4-BE49-F238E27FC236}">
                <a16:creationId xmlns:a16="http://schemas.microsoft.com/office/drawing/2014/main" id="{F8B0B04D-84A9-44CA-823F-FB46B9ECF1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2538" name="Rectangle 10">
            <a:extLst>
              <a:ext uri="{FF2B5EF4-FFF2-40B4-BE49-F238E27FC236}">
                <a16:creationId xmlns:a16="http://schemas.microsoft.com/office/drawing/2014/main" id="{3479B3B1-7578-4F17-86BF-DF9C49EEDD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2539" name="Rectangle 11">
            <a:extLst>
              <a:ext uri="{FF2B5EF4-FFF2-40B4-BE49-F238E27FC236}">
                <a16:creationId xmlns:a16="http://schemas.microsoft.com/office/drawing/2014/main" id="{550FFA9B-9658-41B3-8483-D688B88D14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2540" name="Rectangle 12">
            <a:extLst>
              <a:ext uri="{FF2B5EF4-FFF2-40B4-BE49-F238E27FC236}">
                <a16:creationId xmlns:a16="http://schemas.microsoft.com/office/drawing/2014/main" id="{A9429050-8461-4388-BDBE-044B1DC31F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2541" name="Text Box 13">
            <a:extLst>
              <a:ext uri="{FF2B5EF4-FFF2-40B4-BE49-F238E27FC236}">
                <a16:creationId xmlns:a16="http://schemas.microsoft.com/office/drawing/2014/main" id="{E0DF08D4-E4E9-4535-8678-8953409198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138" y="2224088"/>
            <a:ext cx="75803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2542" name="Text Box 14">
            <a:extLst>
              <a:ext uri="{FF2B5EF4-FFF2-40B4-BE49-F238E27FC236}">
                <a16:creationId xmlns:a16="http://schemas.microsoft.com/office/drawing/2014/main" id="{7B895BF4-A0D2-49A6-8ADC-0BF0C719C3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565400"/>
            <a:ext cx="7704137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Základem všech technik BZ je </a:t>
            </a:r>
            <a:r>
              <a:rPr lang="cs-CZ" altLang="cs-CZ" sz="2400" u="sng">
                <a:solidFill>
                  <a:schemeClr val="bg1"/>
                </a:solidFill>
              </a:rPr>
              <a:t>stabilita a rovnováha</a:t>
            </a:r>
            <a:r>
              <a:rPr lang="cs-CZ" altLang="cs-CZ" sz="2400">
                <a:solidFill>
                  <a:schemeClr val="bg1"/>
                </a:solidFill>
              </a:rPr>
              <a:t> v určité poloze či postoji.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solidFill>
                  <a:schemeClr val="bg1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Zásady při zaujmutí postoje</a:t>
            </a: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Dynamika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Stabilita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Přirozenost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Jednoduchost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Možnost rychlé změny pohybu</a:t>
            </a:r>
            <a:endParaRPr lang="cs-CZ" altLang="cs-CZ" sz="2400" b="1" u="sng">
              <a:solidFill>
                <a:schemeClr val="bg1"/>
              </a:solidFill>
            </a:endParaRPr>
          </a:p>
        </p:txBody>
      </p:sp>
      <p:sp>
        <p:nvSpPr>
          <p:cNvPr id="22543" name="WordArt 16">
            <a:extLst>
              <a:ext uri="{FF2B5EF4-FFF2-40B4-BE49-F238E27FC236}">
                <a16:creationId xmlns:a16="http://schemas.microsoft.com/office/drawing/2014/main" id="{74EB7593-184A-403B-A387-B57FE4AF0BA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635375" y="1773238"/>
            <a:ext cx="187642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Postoje</a:t>
            </a:r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Zástupný symbol pro zápatí 4">
            <a:extLst>
              <a:ext uri="{FF2B5EF4-FFF2-40B4-BE49-F238E27FC236}">
                <a16:creationId xmlns:a16="http://schemas.microsoft.com/office/drawing/2014/main" id="{06B1D966-249C-4471-9B82-A9BE0818C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23555" name="WordArt 3">
            <a:extLst>
              <a:ext uri="{FF2B5EF4-FFF2-40B4-BE49-F238E27FC236}">
                <a16:creationId xmlns:a16="http://schemas.microsoft.com/office/drawing/2014/main" id="{8EDE5C87-4854-49DD-B738-BDE87E128C4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357188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technik</a:t>
            </a:r>
          </a:p>
        </p:txBody>
      </p:sp>
      <p:sp>
        <p:nvSpPr>
          <p:cNvPr id="23556" name="Rectangle 4">
            <a:extLst>
              <a:ext uri="{FF2B5EF4-FFF2-40B4-BE49-F238E27FC236}">
                <a16:creationId xmlns:a16="http://schemas.microsoft.com/office/drawing/2014/main" id="{28A3BBB8-E2A3-46DD-A9C5-2DCE89B0D1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3557" name="Rectangle 5">
            <a:extLst>
              <a:ext uri="{FF2B5EF4-FFF2-40B4-BE49-F238E27FC236}">
                <a16:creationId xmlns:a16="http://schemas.microsoft.com/office/drawing/2014/main" id="{69FB7C26-3E91-4805-8384-7F4EB67132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3558" name="Rectangle 6">
            <a:extLst>
              <a:ext uri="{FF2B5EF4-FFF2-40B4-BE49-F238E27FC236}">
                <a16:creationId xmlns:a16="http://schemas.microsoft.com/office/drawing/2014/main" id="{9385F263-2B1E-41A6-9CE4-515CBB6138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3559" name="Rectangle 7">
            <a:extLst>
              <a:ext uri="{FF2B5EF4-FFF2-40B4-BE49-F238E27FC236}">
                <a16:creationId xmlns:a16="http://schemas.microsoft.com/office/drawing/2014/main" id="{F1310576-781F-497E-B239-ABCFF6C437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3560" name="Rectangle 8">
            <a:extLst>
              <a:ext uri="{FF2B5EF4-FFF2-40B4-BE49-F238E27FC236}">
                <a16:creationId xmlns:a16="http://schemas.microsoft.com/office/drawing/2014/main" id="{4FBC9A9D-C93C-4C7D-AC74-DEB3D6CAFB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3561" name="Rectangle 9">
            <a:extLst>
              <a:ext uri="{FF2B5EF4-FFF2-40B4-BE49-F238E27FC236}">
                <a16:creationId xmlns:a16="http://schemas.microsoft.com/office/drawing/2014/main" id="{949ADFCB-E3AF-46CE-B510-36DD48A35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3562" name="Rectangle 10">
            <a:extLst>
              <a:ext uri="{FF2B5EF4-FFF2-40B4-BE49-F238E27FC236}">
                <a16:creationId xmlns:a16="http://schemas.microsoft.com/office/drawing/2014/main" id="{EBB8E9C3-9569-4AE9-8B3E-6E5D75D8B3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3563" name="Rectangle 11">
            <a:extLst>
              <a:ext uri="{FF2B5EF4-FFF2-40B4-BE49-F238E27FC236}">
                <a16:creationId xmlns:a16="http://schemas.microsoft.com/office/drawing/2014/main" id="{1635EBF2-36CD-4987-AF6C-A5B90DE4F3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3564" name="Rectangle 12">
            <a:extLst>
              <a:ext uri="{FF2B5EF4-FFF2-40B4-BE49-F238E27FC236}">
                <a16:creationId xmlns:a16="http://schemas.microsoft.com/office/drawing/2014/main" id="{A6B62110-3F93-4E5E-93B1-6F35239BF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3565" name="Text Box 13">
            <a:extLst>
              <a:ext uri="{FF2B5EF4-FFF2-40B4-BE49-F238E27FC236}">
                <a16:creationId xmlns:a16="http://schemas.microsoft.com/office/drawing/2014/main" id="{048077CB-9D6B-42EE-BB36-F841E3998D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20938"/>
            <a:ext cx="75803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3566" name="Text Box 14">
            <a:extLst>
              <a:ext uri="{FF2B5EF4-FFF2-40B4-BE49-F238E27FC236}">
                <a16:creationId xmlns:a16="http://schemas.microsoft.com/office/drawing/2014/main" id="{685E3A9E-3467-4D5D-9421-5A940617F5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276475"/>
            <a:ext cx="8064500" cy="421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Účelem pádů v BZ je kontrolovaný chtěný, či nechtěný kontakt se zemí.</a:t>
            </a:r>
            <a:r>
              <a:rPr lang="cs-CZ" altLang="cs-CZ" sz="1800">
                <a:solidFill>
                  <a:schemeClr val="bg1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Dva základní body v průběhu pádu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1800">
                <a:solidFill>
                  <a:schemeClr val="bg1"/>
                </a:solidFill>
              </a:rPr>
              <a:t> </a:t>
            </a:r>
            <a:r>
              <a:rPr lang="cs-CZ" altLang="cs-CZ" sz="2400">
                <a:solidFill>
                  <a:schemeClr val="bg1"/>
                </a:solidFill>
              </a:rPr>
              <a:t>Bezpečně kontrolovaný pád na zem.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Okamžitý návrat zpět do bojového postoje.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Dělení pádů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Sportovní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Bojové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solidFill>
                <a:schemeClr val="bg1"/>
              </a:solidFill>
            </a:endParaRPr>
          </a:p>
        </p:txBody>
      </p:sp>
      <p:sp>
        <p:nvSpPr>
          <p:cNvPr id="23567" name="WordArt 15">
            <a:extLst>
              <a:ext uri="{FF2B5EF4-FFF2-40B4-BE49-F238E27FC236}">
                <a16:creationId xmlns:a16="http://schemas.microsoft.com/office/drawing/2014/main" id="{57FBC11B-BFBD-4A11-A423-BB8B6A91284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779838" y="1773238"/>
            <a:ext cx="1584325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Pády</a:t>
            </a:r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Zástupný symbol pro zápatí 4">
            <a:extLst>
              <a:ext uri="{FF2B5EF4-FFF2-40B4-BE49-F238E27FC236}">
                <a16:creationId xmlns:a16="http://schemas.microsoft.com/office/drawing/2014/main" id="{8928BAFF-DD86-421E-9A70-B45F2E4D3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24579" name="WordArt 3">
            <a:extLst>
              <a:ext uri="{FF2B5EF4-FFF2-40B4-BE49-F238E27FC236}">
                <a16:creationId xmlns:a16="http://schemas.microsoft.com/office/drawing/2014/main" id="{312289D6-C955-4A2C-9673-7A7121EE2D5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214438" y="285750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technik</a:t>
            </a:r>
          </a:p>
        </p:txBody>
      </p:sp>
      <p:sp>
        <p:nvSpPr>
          <p:cNvPr id="24580" name="Rectangle 4">
            <a:extLst>
              <a:ext uri="{FF2B5EF4-FFF2-40B4-BE49-F238E27FC236}">
                <a16:creationId xmlns:a16="http://schemas.microsoft.com/office/drawing/2014/main" id="{7EDF4034-95D5-4E16-B695-3A22A786BF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4581" name="Rectangle 5">
            <a:extLst>
              <a:ext uri="{FF2B5EF4-FFF2-40B4-BE49-F238E27FC236}">
                <a16:creationId xmlns:a16="http://schemas.microsoft.com/office/drawing/2014/main" id="{A48C37E4-87AB-4FCB-A856-412E74FE7F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4582" name="Rectangle 6">
            <a:extLst>
              <a:ext uri="{FF2B5EF4-FFF2-40B4-BE49-F238E27FC236}">
                <a16:creationId xmlns:a16="http://schemas.microsoft.com/office/drawing/2014/main" id="{6BD4D5A2-43BC-4614-8430-5DCE06B9EA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4583" name="Rectangle 7">
            <a:extLst>
              <a:ext uri="{FF2B5EF4-FFF2-40B4-BE49-F238E27FC236}">
                <a16:creationId xmlns:a16="http://schemas.microsoft.com/office/drawing/2014/main" id="{AF62F175-4D18-4677-BBCA-91A81C1D78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4584" name="Rectangle 8">
            <a:extLst>
              <a:ext uri="{FF2B5EF4-FFF2-40B4-BE49-F238E27FC236}">
                <a16:creationId xmlns:a16="http://schemas.microsoft.com/office/drawing/2014/main" id="{FA39895A-DC13-479E-B5D4-B587BA38B2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4585" name="Rectangle 9">
            <a:extLst>
              <a:ext uri="{FF2B5EF4-FFF2-40B4-BE49-F238E27FC236}">
                <a16:creationId xmlns:a16="http://schemas.microsoft.com/office/drawing/2014/main" id="{9C1B78F0-C4B7-43A0-8C9B-C43C0C7377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4586" name="Rectangle 10">
            <a:extLst>
              <a:ext uri="{FF2B5EF4-FFF2-40B4-BE49-F238E27FC236}">
                <a16:creationId xmlns:a16="http://schemas.microsoft.com/office/drawing/2014/main" id="{0ECF3CA2-BF8A-4378-946C-AB669C81C3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4587" name="Rectangle 11">
            <a:extLst>
              <a:ext uri="{FF2B5EF4-FFF2-40B4-BE49-F238E27FC236}">
                <a16:creationId xmlns:a16="http://schemas.microsoft.com/office/drawing/2014/main" id="{C7BB98C7-A801-4A0C-BB9F-932D092266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4588" name="Rectangle 12">
            <a:extLst>
              <a:ext uri="{FF2B5EF4-FFF2-40B4-BE49-F238E27FC236}">
                <a16:creationId xmlns:a16="http://schemas.microsoft.com/office/drawing/2014/main" id="{BE79D676-9C6F-40EC-BD72-0399FBDA77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4589" name="Text Box 13">
            <a:extLst>
              <a:ext uri="{FF2B5EF4-FFF2-40B4-BE49-F238E27FC236}">
                <a16:creationId xmlns:a16="http://schemas.microsoft.com/office/drawing/2014/main" id="{A6216C0D-51B2-4BB6-B90C-65D7F67048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492375"/>
            <a:ext cx="7580313" cy="337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Účelem krytů v BZ je zabránit či odrazit bezprostřední fyzický útok protivníka.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Úder			 Úhyb			Kryt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Dělení krytů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Tvrdé kryty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Měkké kryty</a:t>
            </a:r>
          </a:p>
        </p:txBody>
      </p:sp>
      <p:sp>
        <p:nvSpPr>
          <p:cNvPr id="24590" name="Text Box 14">
            <a:extLst>
              <a:ext uri="{FF2B5EF4-FFF2-40B4-BE49-F238E27FC236}">
                <a16:creationId xmlns:a16="http://schemas.microsoft.com/office/drawing/2014/main" id="{AAC94244-91E1-47D9-9B5E-DF9F4770CE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4591" name="WordArt 15">
            <a:extLst>
              <a:ext uri="{FF2B5EF4-FFF2-40B4-BE49-F238E27FC236}">
                <a16:creationId xmlns:a16="http://schemas.microsoft.com/office/drawing/2014/main" id="{42316EDA-AD26-48D7-A11E-3584753DB57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779838" y="1773238"/>
            <a:ext cx="1584325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Kryty</a:t>
            </a:r>
          </a:p>
        </p:txBody>
      </p:sp>
      <p:sp>
        <p:nvSpPr>
          <p:cNvPr id="24592" name="Line 16">
            <a:extLst>
              <a:ext uri="{FF2B5EF4-FFF2-40B4-BE49-F238E27FC236}">
                <a16:creationId xmlns:a16="http://schemas.microsoft.com/office/drawing/2014/main" id="{32CE5CF9-85C1-40D5-9404-2B623E2FDFC5}"/>
              </a:ext>
            </a:extLst>
          </p:cNvPr>
          <p:cNvSpPr>
            <a:spLocks noChangeShapeType="1"/>
          </p:cNvSpPr>
          <p:nvPr/>
        </p:nvSpPr>
        <p:spPr bwMode="auto">
          <a:xfrm>
            <a:off x="2555875" y="3933825"/>
            <a:ext cx="1368425" cy="0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4593" name="Line 17">
            <a:extLst>
              <a:ext uri="{FF2B5EF4-FFF2-40B4-BE49-F238E27FC236}">
                <a16:creationId xmlns:a16="http://schemas.microsoft.com/office/drawing/2014/main" id="{6E62EF55-30FA-4C97-BB07-7DE49D24A16C}"/>
              </a:ext>
            </a:extLst>
          </p:cNvPr>
          <p:cNvSpPr>
            <a:spLocks noChangeShapeType="1"/>
          </p:cNvSpPr>
          <p:nvPr/>
        </p:nvSpPr>
        <p:spPr bwMode="auto">
          <a:xfrm>
            <a:off x="5364163" y="3933825"/>
            <a:ext cx="1368425" cy="0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4594" name="AutoShape 18">
            <a:extLst>
              <a:ext uri="{FF2B5EF4-FFF2-40B4-BE49-F238E27FC236}">
                <a16:creationId xmlns:a16="http://schemas.microsoft.com/office/drawing/2014/main" id="{691F08FF-4D4B-41F5-BA18-8DADECA000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250" y="6597650"/>
            <a:ext cx="1692275" cy="260350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Multimedium</a:t>
            </a:r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Zástupný symbol pro zápatí 4">
            <a:extLst>
              <a:ext uri="{FF2B5EF4-FFF2-40B4-BE49-F238E27FC236}">
                <a16:creationId xmlns:a16="http://schemas.microsoft.com/office/drawing/2014/main" id="{4B1BEE41-C4E6-4058-840A-D65EEB9DA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25603" name="WordArt 3">
            <a:extLst>
              <a:ext uri="{FF2B5EF4-FFF2-40B4-BE49-F238E27FC236}">
                <a16:creationId xmlns:a16="http://schemas.microsoft.com/office/drawing/2014/main" id="{0C511507-3E6B-44FB-BC9A-8A659955B07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285875" y="357188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technik</a:t>
            </a:r>
          </a:p>
        </p:txBody>
      </p:sp>
      <p:sp>
        <p:nvSpPr>
          <p:cNvPr id="25604" name="Rectangle 4">
            <a:extLst>
              <a:ext uri="{FF2B5EF4-FFF2-40B4-BE49-F238E27FC236}">
                <a16:creationId xmlns:a16="http://schemas.microsoft.com/office/drawing/2014/main" id="{50322D56-0284-45B4-A61D-0D99945C5E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5605" name="Rectangle 5">
            <a:extLst>
              <a:ext uri="{FF2B5EF4-FFF2-40B4-BE49-F238E27FC236}">
                <a16:creationId xmlns:a16="http://schemas.microsoft.com/office/drawing/2014/main" id="{026E1E04-97D4-493E-9C35-E7A4CBB2AC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5606" name="Rectangle 6">
            <a:extLst>
              <a:ext uri="{FF2B5EF4-FFF2-40B4-BE49-F238E27FC236}">
                <a16:creationId xmlns:a16="http://schemas.microsoft.com/office/drawing/2014/main" id="{FE91C9DC-AB65-4C8D-804A-1ACA5AC64A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5607" name="Rectangle 7">
            <a:extLst>
              <a:ext uri="{FF2B5EF4-FFF2-40B4-BE49-F238E27FC236}">
                <a16:creationId xmlns:a16="http://schemas.microsoft.com/office/drawing/2014/main" id="{434B4F10-A9CE-4216-BF7C-1411C2D341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5608" name="Rectangle 8">
            <a:extLst>
              <a:ext uri="{FF2B5EF4-FFF2-40B4-BE49-F238E27FC236}">
                <a16:creationId xmlns:a16="http://schemas.microsoft.com/office/drawing/2014/main" id="{445EA7C0-AEA5-4B70-BB16-22674B3A4A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5609" name="Rectangle 9">
            <a:extLst>
              <a:ext uri="{FF2B5EF4-FFF2-40B4-BE49-F238E27FC236}">
                <a16:creationId xmlns:a16="http://schemas.microsoft.com/office/drawing/2014/main" id="{3AF6B488-F116-48EC-AC71-17A1E9F53B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5610" name="Rectangle 10">
            <a:extLst>
              <a:ext uri="{FF2B5EF4-FFF2-40B4-BE49-F238E27FC236}">
                <a16:creationId xmlns:a16="http://schemas.microsoft.com/office/drawing/2014/main" id="{04DE6FF6-8789-40A9-B931-B673684D76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5611" name="Rectangle 11">
            <a:extLst>
              <a:ext uri="{FF2B5EF4-FFF2-40B4-BE49-F238E27FC236}">
                <a16:creationId xmlns:a16="http://schemas.microsoft.com/office/drawing/2014/main" id="{BA5C3F44-9DA7-42F5-8C6C-8A7A2BB25A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5612" name="Rectangle 12">
            <a:extLst>
              <a:ext uri="{FF2B5EF4-FFF2-40B4-BE49-F238E27FC236}">
                <a16:creationId xmlns:a16="http://schemas.microsoft.com/office/drawing/2014/main" id="{0F6208B0-3884-4421-9C6F-B108E67C8D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5613" name="Text Box 13">
            <a:extLst>
              <a:ext uri="{FF2B5EF4-FFF2-40B4-BE49-F238E27FC236}">
                <a16:creationId xmlns:a16="http://schemas.microsoft.com/office/drawing/2014/main" id="{C78CABD6-E104-4368-AAE5-4FCFC6FADC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349500"/>
            <a:ext cx="7580313" cy="387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Účelem úderů v BZ je zasažení protivníka s cílem jeho dočasné či trvalé neschopnosti pokračovat v útoku.</a:t>
            </a:r>
            <a:r>
              <a:rPr lang="cs-CZ" altLang="cs-CZ" sz="1800">
                <a:solidFill>
                  <a:schemeClr val="bg1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Dělení úderů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Přímé údery 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Obloukové údery (háky, seky - kyvné a obloukové)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Údery loktem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>
              <a:solidFill>
                <a:schemeClr val="bg1"/>
              </a:solidFill>
            </a:endParaRPr>
          </a:p>
        </p:txBody>
      </p:sp>
      <p:sp>
        <p:nvSpPr>
          <p:cNvPr id="25614" name="Text Box 14">
            <a:extLst>
              <a:ext uri="{FF2B5EF4-FFF2-40B4-BE49-F238E27FC236}">
                <a16:creationId xmlns:a16="http://schemas.microsoft.com/office/drawing/2014/main" id="{324580A7-9EF8-4073-94AD-C43124D51C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5615" name="WordArt 15">
            <a:extLst>
              <a:ext uri="{FF2B5EF4-FFF2-40B4-BE49-F238E27FC236}">
                <a16:creationId xmlns:a16="http://schemas.microsoft.com/office/drawing/2014/main" id="{A743754C-D214-43A0-B71E-3464DF1B6AC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708400" y="1773238"/>
            <a:ext cx="1800225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Údery</a:t>
            </a:r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zápatí 4">
            <a:extLst>
              <a:ext uri="{FF2B5EF4-FFF2-40B4-BE49-F238E27FC236}">
                <a16:creationId xmlns:a16="http://schemas.microsoft.com/office/drawing/2014/main" id="{B1EBBB5D-9A6C-4AA9-8C1E-CD8746AC3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26627" name="WordArt 3">
            <a:extLst>
              <a:ext uri="{FF2B5EF4-FFF2-40B4-BE49-F238E27FC236}">
                <a16:creationId xmlns:a16="http://schemas.microsoft.com/office/drawing/2014/main" id="{1B0B091B-9856-439D-A3DE-18477465652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214438" y="357188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technik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C383FAFA-F505-4366-AA53-C2013A7220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6629" name="Rectangle 5">
            <a:extLst>
              <a:ext uri="{FF2B5EF4-FFF2-40B4-BE49-F238E27FC236}">
                <a16:creationId xmlns:a16="http://schemas.microsoft.com/office/drawing/2014/main" id="{9823F437-D919-4EDC-864C-FBDE7504EC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6630" name="Rectangle 6">
            <a:extLst>
              <a:ext uri="{FF2B5EF4-FFF2-40B4-BE49-F238E27FC236}">
                <a16:creationId xmlns:a16="http://schemas.microsoft.com/office/drawing/2014/main" id="{7BBFA841-4AFE-4F67-B91E-E1C4FD0211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6631" name="Rectangle 7">
            <a:extLst>
              <a:ext uri="{FF2B5EF4-FFF2-40B4-BE49-F238E27FC236}">
                <a16:creationId xmlns:a16="http://schemas.microsoft.com/office/drawing/2014/main" id="{8C54D047-185A-487E-A30D-BB560F7D7C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6632" name="Rectangle 8">
            <a:extLst>
              <a:ext uri="{FF2B5EF4-FFF2-40B4-BE49-F238E27FC236}">
                <a16:creationId xmlns:a16="http://schemas.microsoft.com/office/drawing/2014/main" id="{AAFDC057-99FB-4406-AFF2-8A59872F4D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6633" name="Rectangle 9">
            <a:extLst>
              <a:ext uri="{FF2B5EF4-FFF2-40B4-BE49-F238E27FC236}">
                <a16:creationId xmlns:a16="http://schemas.microsoft.com/office/drawing/2014/main" id="{EC6E367A-2DF0-4391-937B-5C75757659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6634" name="Rectangle 10">
            <a:extLst>
              <a:ext uri="{FF2B5EF4-FFF2-40B4-BE49-F238E27FC236}">
                <a16:creationId xmlns:a16="http://schemas.microsoft.com/office/drawing/2014/main" id="{5D021AD7-18AA-4595-BCE9-C4B4C65299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6635" name="Rectangle 11">
            <a:extLst>
              <a:ext uri="{FF2B5EF4-FFF2-40B4-BE49-F238E27FC236}">
                <a16:creationId xmlns:a16="http://schemas.microsoft.com/office/drawing/2014/main" id="{BFD41C0E-6D30-495D-B866-127EF2BAC5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6636" name="Rectangle 12">
            <a:extLst>
              <a:ext uri="{FF2B5EF4-FFF2-40B4-BE49-F238E27FC236}">
                <a16:creationId xmlns:a16="http://schemas.microsoft.com/office/drawing/2014/main" id="{92D3525E-F1C3-4A1A-AAF4-DB37DB6846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6637" name="Text Box 13">
            <a:extLst>
              <a:ext uri="{FF2B5EF4-FFF2-40B4-BE49-F238E27FC236}">
                <a16:creationId xmlns:a16="http://schemas.microsoft.com/office/drawing/2014/main" id="{CECE1BB6-7EC4-411F-84EB-C8E6D6D9A5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349500"/>
            <a:ext cx="7580313" cy="344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Účelem kopů v BZ je zasažení protivníka s cílem jeho dočasné či trvalé neschopnosti pokračovat v útoku.</a:t>
            </a:r>
            <a:r>
              <a:rPr lang="cs-CZ" altLang="cs-CZ" sz="1800">
                <a:solidFill>
                  <a:schemeClr val="bg1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Dělení kopů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1800">
                <a:solidFill>
                  <a:schemeClr val="bg1"/>
                </a:solidFill>
              </a:rPr>
              <a:t> </a:t>
            </a:r>
            <a:r>
              <a:rPr lang="cs-CZ" altLang="cs-CZ" sz="2400">
                <a:solidFill>
                  <a:schemeClr val="bg1"/>
                </a:solidFill>
              </a:rPr>
              <a:t>Přímé kopy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Kyvné kopy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Poloviční obloukové kopy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Obloukové kopy</a:t>
            </a:r>
            <a:endParaRPr lang="cs-CZ" altLang="cs-CZ" sz="1800">
              <a:solidFill>
                <a:schemeClr val="bg1"/>
              </a:solidFill>
            </a:endParaRPr>
          </a:p>
        </p:txBody>
      </p:sp>
      <p:sp>
        <p:nvSpPr>
          <p:cNvPr id="26638" name="Text Box 14">
            <a:extLst>
              <a:ext uri="{FF2B5EF4-FFF2-40B4-BE49-F238E27FC236}">
                <a16:creationId xmlns:a16="http://schemas.microsoft.com/office/drawing/2014/main" id="{ED3EA53B-3455-419A-B294-AFA8176745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6639" name="WordArt 15">
            <a:extLst>
              <a:ext uri="{FF2B5EF4-FFF2-40B4-BE49-F238E27FC236}">
                <a16:creationId xmlns:a16="http://schemas.microsoft.com/office/drawing/2014/main" id="{04CF5541-5D53-425C-9D55-9DEDB47CF60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708400" y="1773238"/>
            <a:ext cx="1800225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Kopy</a:t>
            </a:r>
          </a:p>
        </p:txBody>
      </p:sp>
      <p:sp>
        <p:nvSpPr>
          <p:cNvPr id="26640" name="AutoShape 16">
            <a:extLst>
              <a:ext uri="{FF2B5EF4-FFF2-40B4-BE49-F238E27FC236}">
                <a16:creationId xmlns:a16="http://schemas.microsoft.com/office/drawing/2014/main" id="{5E756F83-83E5-41AA-9E25-A644F8ACB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250" y="6597650"/>
            <a:ext cx="1692275" cy="260350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Multimedium</a:t>
            </a:r>
          </a:p>
        </p:txBody>
      </p:sp>
      <p:sp>
        <p:nvSpPr>
          <p:cNvPr id="26641" name="AutoShape 17">
            <a:extLst>
              <a:ext uri="{FF2B5EF4-FFF2-40B4-BE49-F238E27FC236}">
                <a16:creationId xmlns:a16="http://schemas.microsoft.com/office/drawing/2014/main" id="{C25F42BB-9C02-4118-A15B-EED2C05D06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5600" y="6597650"/>
            <a:ext cx="1692275" cy="260350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Multimedium</a:t>
            </a:r>
          </a:p>
        </p:txBody>
      </p: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Zástupný symbol pro zápatí 4">
            <a:extLst>
              <a:ext uri="{FF2B5EF4-FFF2-40B4-BE49-F238E27FC236}">
                <a16:creationId xmlns:a16="http://schemas.microsoft.com/office/drawing/2014/main" id="{4D9F3121-7E56-4F79-B709-C2AA48EB1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27651" name="WordArt 3">
            <a:extLst>
              <a:ext uri="{FF2B5EF4-FFF2-40B4-BE49-F238E27FC236}">
                <a16:creationId xmlns:a16="http://schemas.microsoft.com/office/drawing/2014/main" id="{B81C6469-D6FA-4065-AA72-9BF38E91DD3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214438" y="357188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technik</a:t>
            </a:r>
          </a:p>
        </p:txBody>
      </p:sp>
      <p:sp>
        <p:nvSpPr>
          <p:cNvPr id="27652" name="Rectangle 4">
            <a:extLst>
              <a:ext uri="{FF2B5EF4-FFF2-40B4-BE49-F238E27FC236}">
                <a16:creationId xmlns:a16="http://schemas.microsoft.com/office/drawing/2014/main" id="{A319FCD5-AEE9-40D5-A030-2284BFB919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7653" name="Rectangle 5">
            <a:extLst>
              <a:ext uri="{FF2B5EF4-FFF2-40B4-BE49-F238E27FC236}">
                <a16:creationId xmlns:a16="http://schemas.microsoft.com/office/drawing/2014/main" id="{8D8EA675-DE4B-499E-B7AE-646B7EC90D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1DFF6104-611F-4DF1-BF0C-EC6AEBB9AB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7655" name="Rectangle 7">
            <a:extLst>
              <a:ext uri="{FF2B5EF4-FFF2-40B4-BE49-F238E27FC236}">
                <a16:creationId xmlns:a16="http://schemas.microsoft.com/office/drawing/2014/main" id="{67A415CE-6FDE-4098-8436-1A4E9796B8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7656" name="Rectangle 8">
            <a:extLst>
              <a:ext uri="{FF2B5EF4-FFF2-40B4-BE49-F238E27FC236}">
                <a16:creationId xmlns:a16="http://schemas.microsoft.com/office/drawing/2014/main" id="{30618151-B173-4E0B-8DA4-4BA73F1E4E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7657" name="Rectangle 9">
            <a:extLst>
              <a:ext uri="{FF2B5EF4-FFF2-40B4-BE49-F238E27FC236}">
                <a16:creationId xmlns:a16="http://schemas.microsoft.com/office/drawing/2014/main" id="{EFEBD138-44EB-4D25-AFE7-EC404FC5E9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7658" name="Rectangle 10">
            <a:extLst>
              <a:ext uri="{FF2B5EF4-FFF2-40B4-BE49-F238E27FC236}">
                <a16:creationId xmlns:a16="http://schemas.microsoft.com/office/drawing/2014/main" id="{0B98F2E7-8BE0-403A-9C6C-F78EEB1AC8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7659" name="Rectangle 11">
            <a:extLst>
              <a:ext uri="{FF2B5EF4-FFF2-40B4-BE49-F238E27FC236}">
                <a16:creationId xmlns:a16="http://schemas.microsoft.com/office/drawing/2014/main" id="{6F6A5FFF-A36F-4B42-87E3-C60338C891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7660" name="Rectangle 12">
            <a:extLst>
              <a:ext uri="{FF2B5EF4-FFF2-40B4-BE49-F238E27FC236}">
                <a16:creationId xmlns:a16="http://schemas.microsoft.com/office/drawing/2014/main" id="{0E2177F1-6F9B-4B2C-825E-3060EAE02D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7661" name="Text Box 13">
            <a:extLst>
              <a:ext uri="{FF2B5EF4-FFF2-40B4-BE49-F238E27FC236}">
                <a16:creationId xmlns:a16="http://schemas.microsoft.com/office/drawing/2014/main" id="{AE6B0084-BD2A-4B0D-8192-32C939B980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2420938"/>
            <a:ext cx="8208963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Účelem pák v BZ je dostat protivníka pod kontrolu pomocí působení na jeho klouby v jejich nefyziologickém rozsahu.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Dělení pák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Měkké páky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Tvrdé páky </a:t>
            </a:r>
          </a:p>
        </p:txBody>
      </p:sp>
      <p:sp>
        <p:nvSpPr>
          <p:cNvPr id="27662" name="Text Box 14">
            <a:extLst>
              <a:ext uri="{FF2B5EF4-FFF2-40B4-BE49-F238E27FC236}">
                <a16:creationId xmlns:a16="http://schemas.microsoft.com/office/drawing/2014/main" id="{917853C3-C920-4241-B646-9B5EC10820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7663" name="WordArt 15">
            <a:extLst>
              <a:ext uri="{FF2B5EF4-FFF2-40B4-BE49-F238E27FC236}">
                <a16:creationId xmlns:a16="http://schemas.microsoft.com/office/drawing/2014/main" id="{2C74B648-8765-4EE5-8C11-8FAB809F3CC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708400" y="1773238"/>
            <a:ext cx="1800225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Páky</a:t>
            </a:r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zápatí 4">
            <a:extLst>
              <a:ext uri="{FF2B5EF4-FFF2-40B4-BE49-F238E27FC236}">
                <a16:creationId xmlns:a16="http://schemas.microsoft.com/office/drawing/2014/main" id="{054D3FF2-2831-4944-B198-F348685B0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28675" name="WordArt 3">
            <a:extLst>
              <a:ext uri="{FF2B5EF4-FFF2-40B4-BE49-F238E27FC236}">
                <a16:creationId xmlns:a16="http://schemas.microsoft.com/office/drawing/2014/main" id="{610F8A9B-9A43-4C01-96B2-4330C07C586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428625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technik</a:t>
            </a:r>
          </a:p>
        </p:txBody>
      </p:sp>
      <p:sp>
        <p:nvSpPr>
          <p:cNvPr id="28676" name="Rectangle 4">
            <a:extLst>
              <a:ext uri="{FF2B5EF4-FFF2-40B4-BE49-F238E27FC236}">
                <a16:creationId xmlns:a16="http://schemas.microsoft.com/office/drawing/2014/main" id="{A636BC56-1ADE-4601-93CD-D41A9690C4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8677" name="Rectangle 5">
            <a:extLst>
              <a:ext uri="{FF2B5EF4-FFF2-40B4-BE49-F238E27FC236}">
                <a16:creationId xmlns:a16="http://schemas.microsoft.com/office/drawing/2014/main" id="{A22B0ECA-2939-4672-912B-30274DB525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8678" name="Rectangle 6">
            <a:extLst>
              <a:ext uri="{FF2B5EF4-FFF2-40B4-BE49-F238E27FC236}">
                <a16:creationId xmlns:a16="http://schemas.microsoft.com/office/drawing/2014/main" id="{FB372703-8D53-44A1-B05B-35513F25F6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8679" name="Rectangle 7">
            <a:extLst>
              <a:ext uri="{FF2B5EF4-FFF2-40B4-BE49-F238E27FC236}">
                <a16:creationId xmlns:a16="http://schemas.microsoft.com/office/drawing/2014/main" id="{B867E34A-DB9E-4A98-9013-F36215F8EF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8680" name="Rectangle 8">
            <a:extLst>
              <a:ext uri="{FF2B5EF4-FFF2-40B4-BE49-F238E27FC236}">
                <a16:creationId xmlns:a16="http://schemas.microsoft.com/office/drawing/2014/main" id="{2651A96F-CA7F-446B-B65A-BFCB7ECC4F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8681" name="Rectangle 9">
            <a:extLst>
              <a:ext uri="{FF2B5EF4-FFF2-40B4-BE49-F238E27FC236}">
                <a16:creationId xmlns:a16="http://schemas.microsoft.com/office/drawing/2014/main" id="{01623925-B6A2-4B95-AFA3-A0ADB3DF92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8682" name="Rectangle 10">
            <a:extLst>
              <a:ext uri="{FF2B5EF4-FFF2-40B4-BE49-F238E27FC236}">
                <a16:creationId xmlns:a16="http://schemas.microsoft.com/office/drawing/2014/main" id="{27CD3F78-6C3F-4586-BF55-BC1E408B27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8683" name="Rectangle 11">
            <a:extLst>
              <a:ext uri="{FF2B5EF4-FFF2-40B4-BE49-F238E27FC236}">
                <a16:creationId xmlns:a16="http://schemas.microsoft.com/office/drawing/2014/main" id="{F42545BB-AAFD-47DB-B68E-E5A3520941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8684" name="Rectangle 12">
            <a:extLst>
              <a:ext uri="{FF2B5EF4-FFF2-40B4-BE49-F238E27FC236}">
                <a16:creationId xmlns:a16="http://schemas.microsoft.com/office/drawing/2014/main" id="{084B2FF2-8357-47C8-8167-31E9072164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8685" name="Text Box 13">
            <a:extLst>
              <a:ext uri="{FF2B5EF4-FFF2-40B4-BE49-F238E27FC236}">
                <a16:creationId xmlns:a16="http://schemas.microsoft.com/office/drawing/2014/main" id="{1CC8FF8E-F36F-46EA-8B09-BF47308C2C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2420938"/>
            <a:ext cx="8208963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Účelem přehozů, podmetů a porazů je vychýlení protivníka z  rovnováhy s jeho následným pádem na zem.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Vychýlení se děje pomocí: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Stržení 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Hodu 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Zadržení určité části těla při pohybu 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- Podmetení končetiny, na které je držena rovnováha</a:t>
            </a:r>
          </a:p>
        </p:txBody>
      </p:sp>
      <p:sp>
        <p:nvSpPr>
          <p:cNvPr id="28686" name="Text Box 14">
            <a:extLst>
              <a:ext uri="{FF2B5EF4-FFF2-40B4-BE49-F238E27FC236}">
                <a16:creationId xmlns:a16="http://schemas.microsoft.com/office/drawing/2014/main" id="{80DB2753-8181-4FBA-87DF-36B579FAA0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8687" name="WordArt 15">
            <a:extLst>
              <a:ext uri="{FF2B5EF4-FFF2-40B4-BE49-F238E27FC236}">
                <a16:creationId xmlns:a16="http://schemas.microsoft.com/office/drawing/2014/main" id="{8DB243E0-1CB9-45A4-B884-D8D0A0EC45A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339975" y="1773238"/>
            <a:ext cx="4537075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Přehozy, porazy a podmety</a:t>
            </a:r>
          </a:p>
        </p:txBody>
      </p: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Zástupný symbol pro zápatí 4">
            <a:extLst>
              <a:ext uri="{FF2B5EF4-FFF2-40B4-BE49-F238E27FC236}">
                <a16:creationId xmlns:a16="http://schemas.microsoft.com/office/drawing/2014/main" id="{62A35FBA-78A0-401E-91FC-AD84F6899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29699" name="WordArt 4">
            <a:extLst>
              <a:ext uri="{FF2B5EF4-FFF2-40B4-BE49-F238E27FC236}">
                <a16:creationId xmlns:a16="http://schemas.microsoft.com/office/drawing/2014/main" id="{0F84A347-9F61-4302-84C4-0998D0681A5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technik</a:t>
            </a:r>
          </a:p>
        </p:txBody>
      </p:sp>
      <p:sp>
        <p:nvSpPr>
          <p:cNvPr id="12293" name="TextovéPole 5">
            <a:extLst>
              <a:ext uri="{FF2B5EF4-FFF2-40B4-BE49-F238E27FC236}">
                <a16:creationId xmlns:a16="http://schemas.microsoft.com/office/drawing/2014/main" id="{F2DD1EFC-DE5A-4EBC-B93D-B9CE12D924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38" y="1389063"/>
            <a:ext cx="8640762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Cíl: znalost charakteristiky jednotlivých technik BZ </a:t>
            </a:r>
          </a:p>
          <a:p>
            <a:pPr>
              <a:lnSpc>
                <a:spcPct val="200000"/>
              </a:lnSpc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Průběh: základní techniky, sebeobranné techniky, kontakt</a:t>
            </a:r>
          </a:p>
          <a:p>
            <a:pPr>
              <a:lnSpc>
                <a:spcPct val="200000"/>
              </a:lnSpc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Prověření: popsat jednotlivé části technik BZ</a:t>
            </a:r>
          </a:p>
          <a:p>
            <a:pPr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Arial" charset="0"/>
              <a:cs typeface="+mn-cs"/>
            </a:endParaRPr>
          </a:p>
          <a:p>
            <a:pPr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Zástupný symbol pro zápatí 4">
            <a:extLst>
              <a:ext uri="{FF2B5EF4-FFF2-40B4-BE49-F238E27FC236}">
                <a16:creationId xmlns:a16="http://schemas.microsoft.com/office/drawing/2014/main" id="{ED9481F5-D818-4635-91D9-64542297F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30723" name="WordArt 3">
            <a:extLst>
              <a:ext uri="{FF2B5EF4-FFF2-40B4-BE49-F238E27FC236}">
                <a16:creationId xmlns:a16="http://schemas.microsoft.com/office/drawing/2014/main" id="{AE18ED31-9F75-46AF-897F-94A21507E00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71563" y="428625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technik</a:t>
            </a:r>
          </a:p>
        </p:txBody>
      </p:sp>
      <p:sp>
        <p:nvSpPr>
          <p:cNvPr id="30724" name="Rectangle 4">
            <a:extLst>
              <a:ext uri="{FF2B5EF4-FFF2-40B4-BE49-F238E27FC236}">
                <a16:creationId xmlns:a16="http://schemas.microsoft.com/office/drawing/2014/main" id="{6CB6FB2E-0486-4320-BFAD-0E0B396B4B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30725" name="Rectangle 5">
            <a:extLst>
              <a:ext uri="{FF2B5EF4-FFF2-40B4-BE49-F238E27FC236}">
                <a16:creationId xmlns:a16="http://schemas.microsoft.com/office/drawing/2014/main" id="{FCD4FF44-9925-4E49-A9FB-A867A88129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0726" name="Rectangle 6">
            <a:extLst>
              <a:ext uri="{FF2B5EF4-FFF2-40B4-BE49-F238E27FC236}">
                <a16:creationId xmlns:a16="http://schemas.microsoft.com/office/drawing/2014/main" id="{2C3C7D47-9577-4DE3-B8AB-27E2CA96EC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0727" name="Rectangle 7">
            <a:extLst>
              <a:ext uri="{FF2B5EF4-FFF2-40B4-BE49-F238E27FC236}">
                <a16:creationId xmlns:a16="http://schemas.microsoft.com/office/drawing/2014/main" id="{CE3BA6DD-A04E-4160-A3DF-0B9498E192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0728" name="Rectangle 8">
            <a:extLst>
              <a:ext uri="{FF2B5EF4-FFF2-40B4-BE49-F238E27FC236}">
                <a16:creationId xmlns:a16="http://schemas.microsoft.com/office/drawing/2014/main" id="{58226D72-C55A-44DA-AF8E-06FC914E57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0729" name="Rectangle 9">
            <a:extLst>
              <a:ext uri="{FF2B5EF4-FFF2-40B4-BE49-F238E27FC236}">
                <a16:creationId xmlns:a16="http://schemas.microsoft.com/office/drawing/2014/main" id="{74912C3A-66F2-4FB7-B663-8F7BD73E60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0730" name="Rectangle 10">
            <a:extLst>
              <a:ext uri="{FF2B5EF4-FFF2-40B4-BE49-F238E27FC236}">
                <a16:creationId xmlns:a16="http://schemas.microsoft.com/office/drawing/2014/main" id="{C88025E5-0EA2-4CF1-9D05-E1046DC90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0731" name="Rectangle 11">
            <a:extLst>
              <a:ext uri="{FF2B5EF4-FFF2-40B4-BE49-F238E27FC236}">
                <a16:creationId xmlns:a16="http://schemas.microsoft.com/office/drawing/2014/main" id="{E1493078-311D-446B-A52E-65AA67AD9E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0732" name="Rectangle 12">
            <a:extLst>
              <a:ext uri="{FF2B5EF4-FFF2-40B4-BE49-F238E27FC236}">
                <a16:creationId xmlns:a16="http://schemas.microsoft.com/office/drawing/2014/main" id="{77EFC13F-391A-4D0C-8010-F2DA65593D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0733" name="Text Box 13">
            <a:extLst>
              <a:ext uri="{FF2B5EF4-FFF2-40B4-BE49-F238E27FC236}">
                <a16:creationId xmlns:a16="http://schemas.microsoft.com/office/drawing/2014/main" id="{07DA1AB5-6CCF-4BCA-AF25-C7179B694E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3" y="2286000"/>
            <a:ext cx="8208962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Dělení technik sebeobrany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chemeClr val="bg1"/>
                </a:solidFill>
              </a:rPr>
              <a:t> Sebeobranné techniky beze zbraně.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chemeClr val="bg1"/>
                </a:solidFill>
              </a:rPr>
              <a:t> Sebeobranné techniky s a proti zbraním.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2400">
              <a:solidFill>
                <a:schemeClr val="bg1"/>
              </a:solidFill>
            </a:endParaRPr>
          </a:p>
        </p:txBody>
      </p:sp>
      <p:sp>
        <p:nvSpPr>
          <p:cNvPr id="30734" name="Text Box 14">
            <a:extLst>
              <a:ext uri="{FF2B5EF4-FFF2-40B4-BE49-F238E27FC236}">
                <a16:creationId xmlns:a16="http://schemas.microsoft.com/office/drawing/2014/main" id="{C3643D7D-3A70-4CE5-816D-C0EAB71208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zápatí 4">
            <a:extLst>
              <a:ext uri="{FF2B5EF4-FFF2-40B4-BE49-F238E27FC236}">
                <a16:creationId xmlns:a16="http://schemas.microsoft.com/office/drawing/2014/main" id="{DB125397-AC86-4AA9-9DC3-35B4CEBE7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4099" name="WordArt 4">
            <a:extLst>
              <a:ext uri="{FF2B5EF4-FFF2-40B4-BE49-F238E27FC236}">
                <a16:creationId xmlns:a16="http://schemas.microsoft.com/office/drawing/2014/main" id="{98E080CC-C326-46AB-ADD7-F0DC0F4D181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Historie výcviku BZ v AČR</a:t>
            </a:r>
          </a:p>
        </p:txBody>
      </p:sp>
      <p:sp>
        <p:nvSpPr>
          <p:cNvPr id="12293" name="TextovéPole 5">
            <a:extLst>
              <a:ext uri="{FF2B5EF4-FFF2-40B4-BE49-F238E27FC236}">
                <a16:creationId xmlns:a16="http://schemas.microsoft.com/office/drawing/2014/main" id="{C465BAAC-0BE2-4C62-9950-50FE404187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38" y="1389063"/>
            <a:ext cx="8640762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 anchor="t"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rPr>
              <a:t>Cíl: vysvětlení proměnlivosti výcviku boje zblízka</a:t>
            </a:r>
          </a:p>
          <a:p>
            <a:pPr>
              <a:lnSpc>
                <a:spcPct val="200000"/>
              </a:lnSpc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Průběh: instituce zabývající se výcvikem boje zblízka</a:t>
            </a:r>
          </a:p>
          <a:p>
            <a:pPr>
              <a:lnSpc>
                <a:spcPct val="200000"/>
              </a:lnSpc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Prověření: způsobů výcviku boje zblízka, znalost institucí</a:t>
            </a:r>
          </a:p>
          <a:p>
            <a:pPr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Arial" charset="0"/>
              <a:cs typeface="+mn-cs"/>
            </a:endParaRPr>
          </a:p>
          <a:p>
            <a:pPr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Zástupný symbol pro zápatí 4">
            <a:extLst>
              <a:ext uri="{FF2B5EF4-FFF2-40B4-BE49-F238E27FC236}">
                <a16:creationId xmlns:a16="http://schemas.microsoft.com/office/drawing/2014/main" id="{C0ACA25C-FD0F-4527-B07B-6DC04027C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31747" name="WordArt 3">
            <a:extLst>
              <a:ext uri="{FF2B5EF4-FFF2-40B4-BE49-F238E27FC236}">
                <a16:creationId xmlns:a16="http://schemas.microsoft.com/office/drawing/2014/main" id="{1295B27E-D11D-4B7C-BBD4-80072DE3A80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357188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technik</a:t>
            </a:r>
          </a:p>
        </p:txBody>
      </p:sp>
      <p:sp>
        <p:nvSpPr>
          <p:cNvPr id="31748" name="Rectangle 4">
            <a:extLst>
              <a:ext uri="{FF2B5EF4-FFF2-40B4-BE49-F238E27FC236}">
                <a16:creationId xmlns:a16="http://schemas.microsoft.com/office/drawing/2014/main" id="{67AD8B90-32CA-4014-952F-2AC48CD83A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31749" name="Rectangle 5">
            <a:extLst>
              <a:ext uri="{FF2B5EF4-FFF2-40B4-BE49-F238E27FC236}">
                <a16:creationId xmlns:a16="http://schemas.microsoft.com/office/drawing/2014/main" id="{E2C6CDF6-E5F1-4251-B43B-E3F22C18E2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1750" name="Rectangle 6">
            <a:extLst>
              <a:ext uri="{FF2B5EF4-FFF2-40B4-BE49-F238E27FC236}">
                <a16:creationId xmlns:a16="http://schemas.microsoft.com/office/drawing/2014/main" id="{CF8B79D8-A4E6-4027-BEE0-3BE5DBF3F0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1751" name="Rectangle 7">
            <a:extLst>
              <a:ext uri="{FF2B5EF4-FFF2-40B4-BE49-F238E27FC236}">
                <a16:creationId xmlns:a16="http://schemas.microsoft.com/office/drawing/2014/main" id="{3883B756-9138-4436-9382-4A4473E08F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1752" name="Rectangle 8">
            <a:extLst>
              <a:ext uri="{FF2B5EF4-FFF2-40B4-BE49-F238E27FC236}">
                <a16:creationId xmlns:a16="http://schemas.microsoft.com/office/drawing/2014/main" id="{CA4850A4-26BA-4296-8DD7-6335BF27A8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1753" name="Rectangle 9">
            <a:extLst>
              <a:ext uri="{FF2B5EF4-FFF2-40B4-BE49-F238E27FC236}">
                <a16:creationId xmlns:a16="http://schemas.microsoft.com/office/drawing/2014/main" id="{DAD62ECD-366E-49AF-8380-99DEDA9EBD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1754" name="Rectangle 10">
            <a:extLst>
              <a:ext uri="{FF2B5EF4-FFF2-40B4-BE49-F238E27FC236}">
                <a16:creationId xmlns:a16="http://schemas.microsoft.com/office/drawing/2014/main" id="{9496193D-F3B1-4B2E-8E13-EF8559650C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1755" name="Rectangle 11">
            <a:extLst>
              <a:ext uri="{FF2B5EF4-FFF2-40B4-BE49-F238E27FC236}">
                <a16:creationId xmlns:a16="http://schemas.microsoft.com/office/drawing/2014/main" id="{A7625F54-1944-4874-A746-F841544C9A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1756" name="Rectangle 12">
            <a:extLst>
              <a:ext uri="{FF2B5EF4-FFF2-40B4-BE49-F238E27FC236}">
                <a16:creationId xmlns:a16="http://schemas.microsoft.com/office/drawing/2014/main" id="{47F71D21-8634-49D5-9EA7-804249B744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1757" name="Text Box 13">
            <a:extLst>
              <a:ext uri="{FF2B5EF4-FFF2-40B4-BE49-F238E27FC236}">
                <a16:creationId xmlns:a16="http://schemas.microsoft.com/office/drawing/2014/main" id="{9D6DC5AB-D323-4848-8D4A-51D21C99E0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205038"/>
            <a:ext cx="8208962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Výcvikové formy cvičného úderového boje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u="sng">
                <a:solidFill>
                  <a:schemeClr val="bg1"/>
                </a:solidFill>
              </a:rPr>
              <a:t>Řízený cvičný úderový boj</a:t>
            </a:r>
            <a:r>
              <a:rPr lang="cs-CZ" altLang="cs-CZ" sz="2400">
                <a:solidFill>
                  <a:schemeClr val="bg1"/>
                </a:solidFill>
              </a:rPr>
              <a:t> (vše je prováděno s předem určenými instrukcemi – počty, frekvence, rychlost, přesně určené cviky).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 i="1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u="sng">
                <a:solidFill>
                  <a:schemeClr val="bg1"/>
                </a:solidFill>
              </a:rPr>
              <a:t>Volný cvičný úderový boj</a:t>
            </a:r>
            <a:r>
              <a:rPr lang="cs-CZ" altLang="cs-CZ" sz="2400">
                <a:solidFill>
                  <a:schemeClr val="bg1"/>
                </a:solidFill>
              </a:rPr>
              <a:t> (jsou zadány jen základní instrukce – začátek, konec způsob boje).</a:t>
            </a:r>
          </a:p>
        </p:txBody>
      </p:sp>
      <p:sp>
        <p:nvSpPr>
          <p:cNvPr id="31758" name="Text Box 14">
            <a:extLst>
              <a:ext uri="{FF2B5EF4-FFF2-40B4-BE49-F238E27FC236}">
                <a16:creationId xmlns:a16="http://schemas.microsoft.com/office/drawing/2014/main" id="{59A2C621-1071-4C17-903D-F1424CF818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Zástupný symbol pro zápatí 4">
            <a:extLst>
              <a:ext uri="{FF2B5EF4-FFF2-40B4-BE49-F238E27FC236}">
                <a16:creationId xmlns:a16="http://schemas.microsoft.com/office/drawing/2014/main" id="{88A49FB5-0CB9-479B-9CBF-CFE491C95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32771" name="WordArt 3">
            <a:extLst>
              <a:ext uri="{FF2B5EF4-FFF2-40B4-BE49-F238E27FC236}">
                <a16:creationId xmlns:a16="http://schemas.microsoft.com/office/drawing/2014/main" id="{395036FE-4F2D-4F3A-86F6-6643452DEBA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428625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technik</a:t>
            </a:r>
          </a:p>
        </p:txBody>
      </p:sp>
      <p:sp>
        <p:nvSpPr>
          <p:cNvPr id="32772" name="Rectangle 4">
            <a:extLst>
              <a:ext uri="{FF2B5EF4-FFF2-40B4-BE49-F238E27FC236}">
                <a16:creationId xmlns:a16="http://schemas.microsoft.com/office/drawing/2014/main" id="{32BAC03E-F84C-4898-89AC-7CEEF139F1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32773" name="Rectangle 5">
            <a:extLst>
              <a:ext uri="{FF2B5EF4-FFF2-40B4-BE49-F238E27FC236}">
                <a16:creationId xmlns:a16="http://schemas.microsoft.com/office/drawing/2014/main" id="{7CA65D2E-E6D2-415B-ADBB-DA1DCADC49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2774" name="Rectangle 6">
            <a:extLst>
              <a:ext uri="{FF2B5EF4-FFF2-40B4-BE49-F238E27FC236}">
                <a16:creationId xmlns:a16="http://schemas.microsoft.com/office/drawing/2014/main" id="{DCFA587D-F755-47EB-8241-50485B07E3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2775" name="Rectangle 7">
            <a:extLst>
              <a:ext uri="{FF2B5EF4-FFF2-40B4-BE49-F238E27FC236}">
                <a16:creationId xmlns:a16="http://schemas.microsoft.com/office/drawing/2014/main" id="{0EA50F44-3157-4133-A831-3D0CD7D5AB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2776" name="Rectangle 8">
            <a:extLst>
              <a:ext uri="{FF2B5EF4-FFF2-40B4-BE49-F238E27FC236}">
                <a16:creationId xmlns:a16="http://schemas.microsoft.com/office/drawing/2014/main" id="{D291AA39-B4D8-4BEE-860E-9B648B5BF2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2777" name="Rectangle 9">
            <a:extLst>
              <a:ext uri="{FF2B5EF4-FFF2-40B4-BE49-F238E27FC236}">
                <a16:creationId xmlns:a16="http://schemas.microsoft.com/office/drawing/2014/main" id="{DE7C4594-7CA3-49D7-A3B1-D26666BADF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2778" name="Rectangle 10">
            <a:extLst>
              <a:ext uri="{FF2B5EF4-FFF2-40B4-BE49-F238E27FC236}">
                <a16:creationId xmlns:a16="http://schemas.microsoft.com/office/drawing/2014/main" id="{432FE3CA-12E6-421A-AF74-B1799F8D7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2779" name="Rectangle 11">
            <a:extLst>
              <a:ext uri="{FF2B5EF4-FFF2-40B4-BE49-F238E27FC236}">
                <a16:creationId xmlns:a16="http://schemas.microsoft.com/office/drawing/2014/main" id="{BF02CC05-77AE-4B37-A488-ABB7CDEB26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2780" name="Rectangle 12">
            <a:extLst>
              <a:ext uri="{FF2B5EF4-FFF2-40B4-BE49-F238E27FC236}">
                <a16:creationId xmlns:a16="http://schemas.microsoft.com/office/drawing/2014/main" id="{BBC67066-87E2-49A1-ACFA-A949A78046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2781" name="Text Box 13">
            <a:extLst>
              <a:ext uri="{FF2B5EF4-FFF2-40B4-BE49-F238E27FC236}">
                <a16:creationId xmlns:a16="http://schemas.microsoft.com/office/drawing/2014/main" id="{EC2A3C08-4557-4ACB-AAB1-DD1336DE31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2565400"/>
            <a:ext cx="8208963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Dělení cvičného úderového boje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Stínový pohyb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Trénink na cvičné úderové cíle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Trénink se spolucvičencem „Sparring“</a:t>
            </a:r>
          </a:p>
        </p:txBody>
      </p:sp>
      <p:sp>
        <p:nvSpPr>
          <p:cNvPr id="32782" name="Text Box 14">
            <a:extLst>
              <a:ext uri="{FF2B5EF4-FFF2-40B4-BE49-F238E27FC236}">
                <a16:creationId xmlns:a16="http://schemas.microsoft.com/office/drawing/2014/main" id="{CE9BEAC6-571E-4490-8FEE-77E5B4E22E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2783" name="WordArt 15">
            <a:extLst>
              <a:ext uri="{FF2B5EF4-FFF2-40B4-BE49-F238E27FC236}">
                <a16:creationId xmlns:a16="http://schemas.microsoft.com/office/drawing/2014/main" id="{6815BDE1-FB99-4E41-968D-7C3BA525A90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339975" y="1844675"/>
            <a:ext cx="4392613" cy="503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Cvičný úderový boj</a:t>
            </a:r>
          </a:p>
        </p:txBody>
      </p:sp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Zástupný symbol pro zápatí 4">
            <a:extLst>
              <a:ext uri="{FF2B5EF4-FFF2-40B4-BE49-F238E27FC236}">
                <a16:creationId xmlns:a16="http://schemas.microsoft.com/office/drawing/2014/main" id="{DB34F5C6-A20B-4953-AD81-3D257E441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33795" name="WordArt 3">
            <a:extLst>
              <a:ext uri="{FF2B5EF4-FFF2-40B4-BE49-F238E27FC236}">
                <a16:creationId xmlns:a16="http://schemas.microsoft.com/office/drawing/2014/main" id="{3759C757-1EEE-4419-8239-535E9F10208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357188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technik</a:t>
            </a:r>
          </a:p>
        </p:txBody>
      </p:sp>
      <p:sp>
        <p:nvSpPr>
          <p:cNvPr id="33796" name="Rectangle 4">
            <a:extLst>
              <a:ext uri="{FF2B5EF4-FFF2-40B4-BE49-F238E27FC236}">
                <a16:creationId xmlns:a16="http://schemas.microsoft.com/office/drawing/2014/main" id="{98389A22-54D8-42BE-B24E-05AC9C83CF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33797" name="Rectangle 5">
            <a:extLst>
              <a:ext uri="{FF2B5EF4-FFF2-40B4-BE49-F238E27FC236}">
                <a16:creationId xmlns:a16="http://schemas.microsoft.com/office/drawing/2014/main" id="{EDFEC449-58DA-4AF2-B653-284E2541BA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3798" name="Rectangle 6">
            <a:extLst>
              <a:ext uri="{FF2B5EF4-FFF2-40B4-BE49-F238E27FC236}">
                <a16:creationId xmlns:a16="http://schemas.microsoft.com/office/drawing/2014/main" id="{5F8037AA-83BE-4401-8994-7414913A4C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3799" name="Rectangle 7">
            <a:extLst>
              <a:ext uri="{FF2B5EF4-FFF2-40B4-BE49-F238E27FC236}">
                <a16:creationId xmlns:a16="http://schemas.microsoft.com/office/drawing/2014/main" id="{A5F162D1-A924-4207-AFFF-38BF95DBFB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3800" name="Rectangle 8">
            <a:extLst>
              <a:ext uri="{FF2B5EF4-FFF2-40B4-BE49-F238E27FC236}">
                <a16:creationId xmlns:a16="http://schemas.microsoft.com/office/drawing/2014/main" id="{AA6088C3-249A-4BB0-AC9E-24F4A8D0D7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3801" name="Rectangle 9">
            <a:extLst>
              <a:ext uri="{FF2B5EF4-FFF2-40B4-BE49-F238E27FC236}">
                <a16:creationId xmlns:a16="http://schemas.microsoft.com/office/drawing/2014/main" id="{73C758D8-AAD4-4EE8-BC21-C05CC164CC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3802" name="Rectangle 10">
            <a:extLst>
              <a:ext uri="{FF2B5EF4-FFF2-40B4-BE49-F238E27FC236}">
                <a16:creationId xmlns:a16="http://schemas.microsoft.com/office/drawing/2014/main" id="{158FACA0-D271-4C85-8550-E07012796E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3803" name="Rectangle 11">
            <a:extLst>
              <a:ext uri="{FF2B5EF4-FFF2-40B4-BE49-F238E27FC236}">
                <a16:creationId xmlns:a16="http://schemas.microsoft.com/office/drawing/2014/main" id="{9F3AE2CB-EBC5-4B82-9DDB-EDC9738B31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3804" name="Rectangle 12">
            <a:extLst>
              <a:ext uri="{FF2B5EF4-FFF2-40B4-BE49-F238E27FC236}">
                <a16:creationId xmlns:a16="http://schemas.microsoft.com/office/drawing/2014/main" id="{EDA5535F-A287-412E-9378-965CC2831F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3805" name="Text Box 13">
            <a:extLst>
              <a:ext uri="{FF2B5EF4-FFF2-40B4-BE49-F238E27FC236}">
                <a16:creationId xmlns:a16="http://schemas.microsoft.com/office/drawing/2014/main" id="{8A69939C-98D4-422A-9DFB-5A0F762050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205038"/>
            <a:ext cx="8208962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Výcvikové metody cvičného úderového boje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Bezkontaktní boj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Poloviční kontakt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Plný kontakt</a:t>
            </a:r>
          </a:p>
        </p:txBody>
      </p:sp>
      <p:sp>
        <p:nvSpPr>
          <p:cNvPr id="33806" name="Text Box 14">
            <a:extLst>
              <a:ext uri="{FF2B5EF4-FFF2-40B4-BE49-F238E27FC236}">
                <a16:creationId xmlns:a16="http://schemas.microsoft.com/office/drawing/2014/main" id="{EA637297-8276-400F-A1B9-A3FEC74D6B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Zástupný symbol pro zápatí 4">
            <a:extLst>
              <a:ext uri="{FF2B5EF4-FFF2-40B4-BE49-F238E27FC236}">
                <a16:creationId xmlns:a16="http://schemas.microsoft.com/office/drawing/2014/main" id="{E67068CD-C7E4-457E-9EFB-09E206620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34819" name="WordArt 4">
            <a:extLst>
              <a:ext uri="{FF2B5EF4-FFF2-40B4-BE49-F238E27FC236}">
                <a16:creationId xmlns:a16="http://schemas.microsoft.com/office/drawing/2014/main" id="{7F05CAB0-2EA9-417B-8262-6F41BF8E7BE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technik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46C4F64-4E53-42DF-A9B3-0CEC1BCB93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2119313"/>
            <a:ext cx="8496300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 eaLnBrk="1" hangingPunct="1">
              <a:buFontTx/>
              <a:buNone/>
              <a:defRPr/>
            </a:pPr>
            <a:endParaRPr lang="cs-CZ" sz="2400" kern="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cs-CZ" sz="2400" dirty="0">
                <a:solidFill>
                  <a:schemeClr val="bg1"/>
                </a:solidFill>
              </a:rPr>
              <a:t>Uveďte rozdělení úderů a kopů (druhy)</a:t>
            </a:r>
          </a:p>
          <a:p>
            <a:pPr>
              <a:defRPr/>
            </a:pPr>
            <a:r>
              <a:rPr lang="cs-CZ" sz="2400" dirty="0">
                <a:solidFill>
                  <a:schemeClr val="bg1"/>
                </a:solidFill>
              </a:rPr>
              <a:t>Charakterizujte sebeobranné techniky </a:t>
            </a:r>
          </a:p>
          <a:p>
            <a:pPr>
              <a:defRPr/>
            </a:pPr>
            <a:r>
              <a:rPr lang="cs-CZ" sz="2400" dirty="0">
                <a:solidFill>
                  <a:schemeClr val="bg1"/>
                </a:solidFill>
              </a:rPr>
              <a:t>Rozdělte cvičný úderový boj</a:t>
            </a:r>
          </a:p>
          <a:p>
            <a:pPr>
              <a:defRPr/>
            </a:pPr>
            <a:r>
              <a:rPr lang="cs-CZ" sz="2400" dirty="0">
                <a:solidFill>
                  <a:schemeClr val="bg1"/>
                </a:solidFill>
              </a:rPr>
              <a:t>Vyberte si jeden tematický celek a popište ho (charakterizujte).</a:t>
            </a:r>
          </a:p>
          <a:p>
            <a:pPr>
              <a:defRPr/>
            </a:pPr>
            <a:r>
              <a:rPr lang="cs-CZ" sz="2400" dirty="0">
                <a:solidFill>
                  <a:schemeClr val="bg1"/>
                </a:solidFill>
              </a:rPr>
              <a:t>Napište jedním slovem nejdůležitější tematický celek BZ (základní technika), ze které vychází veškerá činnost v boji zblízka.</a:t>
            </a:r>
          </a:p>
          <a:p>
            <a:pPr>
              <a:defRPr/>
            </a:pPr>
            <a:endParaRPr lang="cs-CZ" sz="2400" dirty="0">
              <a:solidFill>
                <a:schemeClr val="bg1"/>
              </a:solidFill>
            </a:endParaRPr>
          </a:p>
          <a:p>
            <a:pPr>
              <a:defRPr/>
            </a:pPr>
            <a:endParaRPr lang="cs-CZ" sz="2400" dirty="0">
              <a:solidFill>
                <a:schemeClr val="bg1"/>
              </a:solidFill>
            </a:endParaRPr>
          </a:p>
          <a:p>
            <a:pPr lvl="1">
              <a:defRPr/>
            </a:pPr>
            <a:endParaRPr lang="cs-CZ" sz="2400" dirty="0">
              <a:solidFill>
                <a:schemeClr val="bg1"/>
              </a:solidFill>
              <a:cs typeface="+mn-cs"/>
            </a:endParaRPr>
          </a:p>
          <a:p>
            <a:pPr>
              <a:defRPr/>
            </a:pP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65B9551-A900-46DB-B54A-189797CFBA1B}"/>
              </a:ext>
            </a:extLst>
          </p:cNvPr>
          <p:cNvSpPr/>
          <p:nvPr/>
        </p:nvSpPr>
        <p:spPr>
          <a:xfrm>
            <a:off x="1323657" y="1196752"/>
            <a:ext cx="595547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cs-CZ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  <a:cs typeface="+mn-cs"/>
              </a:rPr>
              <a:t>Prověření - Otázky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charset="0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Zástupný symbol pro zápatí 4">
            <a:extLst>
              <a:ext uri="{FF2B5EF4-FFF2-40B4-BE49-F238E27FC236}">
                <a16:creationId xmlns:a16="http://schemas.microsoft.com/office/drawing/2014/main" id="{8D7400B0-A1D6-4078-8B89-2425C170F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35843" name="WordArt 4">
            <a:extLst>
              <a:ext uri="{FF2B5EF4-FFF2-40B4-BE49-F238E27FC236}">
                <a16:creationId xmlns:a16="http://schemas.microsoft.com/office/drawing/2014/main" id="{9B97FB22-C1E8-4A9B-AAE6-333D9DC58D0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Příčiny vzniku poranění</a:t>
            </a:r>
          </a:p>
        </p:txBody>
      </p:sp>
      <p:sp>
        <p:nvSpPr>
          <p:cNvPr id="12293" name="TextovéPole 5">
            <a:extLst>
              <a:ext uri="{FF2B5EF4-FFF2-40B4-BE49-F238E27FC236}">
                <a16:creationId xmlns:a16="http://schemas.microsoft.com/office/drawing/2014/main" id="{9DCE2D6B-DF65-4876-88C1-AF8B1DCB70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38" y="1389063"/>
            <a:ext cx="8640762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Cíl: znalost možností zásahu protivníka pomocí technik BZ</a:t>
            </a:r>
          </a:p>
          <a:p>
            <a:pPr>
              <a:lnSpc>
                <a:spcPct val="200000"/>
              </a:lnSpc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Průběh: vitální a zranitelná místa, příčiny bolesti a vzniku</a:t>
            </a:r>
          </a:p>
          <a:p>
            <a:pPr>
              <a:lnSpc>
                <a:spcPct val="200000"/>
              </a:lnSpc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Prověření: popsat rozdíl mezi vitálními a zranitelnými místy</a:t>
            </a:r>
          </a:p>
          <a:p>
            <a:pPr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Arial" charset="0"/>
              <a:cs typeface="+mn-cs"/>
            </a:endParaRPr>
          </a:p>
          <a:p>
            <a:pPr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Zástupný symbol pro zápatí 4">
            <a:extLst>
              <a:ext uri="{FF2B5EF4-FFF2-40B4-BE49-F238E27FC236}">
                <a16:creationId xmlns:a16="http://schemas.microsoft.com/office/drawing/2014/main" id="{F43AEB86-3387-47A5-AAAC-CDB45AE7B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36867" name="WordArt 3">
            <a:extLst>
              <a:ext uri="{FF2B5EF4-FFF2-40B4-BE49-F238E27FC236}">
                <a16:creationId xmlns:a16="http://schemas.microsoft.com/office/drawing/2014/main" id="{EDC07928-544A-48FA-8086-4870399F32E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Příčiny vzniku poranění</a:t>
            </a:r>
          </a:p>
        </p:txBody>
      </p:sp>
      <p:sp>
        <p:nvSpPr>
          <p:cNvPr id="36868" name="Rectangle 4">
            <a:extLst>
              <a:ext uri="{FF2B5EF4-FFF2-40B4-BE49-F238E27FC236}">
                <a16:creationId xmlns:a16="http://schemas.microsoft.com/office/drawing/2014/main" id="{080D0A70-5EAE-4A7C-8BC7-5158E30B1A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36869" name="Rectangle 5">
            <a:extLst>
              <a:ext uri="{FF2B5EF4-FFF2-40B4-BE49-F238E27FC236}">
                <a16:creationId xmlns:a16="http://schemas.microsoft.com/office/drawing/2014/main" id="{51E65641-21E7-4DFC-B651-182108A2E7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6870" name="Rectangle 6">
            <a:extLst>
              <a:ext uri="{FF2B5EF4-FFF2-40B4-BE49-F238E27FC236}">
                <a16:creationId xmlns:a16="http://schemas.microsoft.com/office/drawing/2014/main" id="{07ED56E9-F5A5-4A4D-8575-124927C0CE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6871" name="Rectangle 7">
            <a:extLst>
              <a:ext uri="{FF2B5EF4-FFF2-40B4-BE49-F238E27FC236}">
                <a16:creationId xmlns:a16="http://schemas.microsoft.com/office/drawing/2014/main" id="{E86A5401-276B-4D0D-8C86-47B4D519C9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6872" name="Rectangle 8">
            <a:extLst>
              <a:ext uri="{FF2B5EF4-FFF2-40B4-BE49-F238E27FC236}">
                <a16:creationId xmlns:a16="http://schemas.microsoft.com/office/drawing/2014/main" id="{3B0F9AD7-9EBD-4759-A0D2-8AC567E317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6873" name="Rectangle 9">
            <a:extLst>
              <a:ext uri="{FF2B5EF4-FFF2-40B4-BE49-F238E27FC236}">
                <a16:creationId xmlns:a16="http://schemas.microsoft.com/office/drawing/2014/main" id="{7884D811-BB62-40CC-928D-0D21A5B66A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6874" name="Rectangle 10">
            <a:extLst>
              <a:ext uri="{FF2B5EF4-FFF2-40B4-BE49-F238E27FC236}">
                <a16:creationId xmlns:a16="http://schemas.microsoft.com/office/drawing/2014/main" id="{E75A0D51-E18B-4652-ACCF-4326939C05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6875" name="Rectangle 11">
            <a:extLst>
              <a:ext uri="{FF2B5EF4-FFF2-40B4-BE49-F238E27FC236}">
                <a16:creationId xmlns:a16="http://schemas.microsoft.com/office/drawing/2014/main" id="{1A749F0A-4D69-40EE-A1D8-4F73E6A9B1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6876" name="Rectangle 12">
            <a:extLst>
              <a:ext uri="{FF2B5EF4-FFF2-40B4-BE49-F238E27FC236}">
                <a16:creationId xmlns:a16="http://schemas.microsoft.com/office/drawing/2014/main" id="{500DD8BC-8E87-40C9-8362-516CFFB82A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6877" name="Text Box 21">
            <a:extLst>
              <a:ext uri="{FF2B5EF4-FFF2-40B4-BE49-F238E27FC236}">
                <a16:creationId xmlns:a16="http://schemas.microsoft.com/office/drawing/2014/main" id="{5968A403-8894-4C76-8B8C-EF871D3AC6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138" y="2224088"/>
            <a:ext cx="75803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36878" name="Text Box 23">
            <a:extLst>
              <a:ext uri="{FF2B5EF4-FFF2-40B4-BE49-F238E27FC236}">
                <a16:creationId xmlns:a16="http://schemas.microsoft.com/office/drawing/2014/main" id="{6C63C836-0CAD-4B98-9C81-299E9B3AC7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2492375"/>
            <a:ext cx="7704138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1800" b="1">
                <a:solidFill>
                  <a:schemeClr val="bg1"/>
                </a:solidFill>
              </a:rPr>
              <a:t> </a:t>
            </a:r>
            <a:r>
              <a:rPr lang="cs-CZ" altLang="cs-CZ" sz="2400" b="1" u="sng">
                <a:solidFill>
                  <a:schemeClr val="bg1"/>
                </a:solidFill>
              </a:rPr>
              <a:t>Vitální místa</a:t>
            </a:r>
            <a:r>
              <a:rPr lang="cs-CZ" altLang="cs-CZ" sz="2400">
                <a:solidFill>
                  <a:schemeClr val="bg1"/>
                </a:solidFill>
              </a:rPr>
              <a:t> jsou oblasti na těle, jejichž zasažení může způsobit smrt protivníka.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1800">
                <a:solidFill>
                  <a:schemeClr val="bg1"/>
                </a:solidFill>
              </a:rPr>
              <a:t> </a:t>
            </a:r>
            <a:r>
              <a:rPr lang="cs-CZ" altLang="cs-CZ" sz="2400" b="1" u="sng">
                <a:solidFill>
                  <a:schemeClr val="bg1"/>
                </a:solidFill>
              </a:rPr>
              <a:t>Zranitelná místa</a:t>
            </a:r>
            <a:r>
              <a:rPr lang="cs-CZ" altLang="cs-CZ" sz="2400">
                <a:solidFill>
                  <a:schemeClr val="bg1"/>
                </a:solidFill>
              </a:rPr>
              <a:t> jsou oblasti na těle, jejichž zasažení vyvolává u protivníka velikou bolest a neschopnost dále účinně bojovat. </a:t>
            </a:r>
          </a:p>
        </p:txBody>
      </p:sp>
    </p:spTree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Zástupný symbol pro zápatí 4">
            <a:extLst>
              <a:ext uri="{FF2B5EF4-FFF2-40B4-BE49-F238E27FC236}">
                <a16:creationId xmlns:a16="http://schemas.microsoft.com/office/drawing/2014/main" id="{02EDEDF0-9585-4501-96C3-652597B0A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37891" name="WordArt 3">
            <a:extLst>
              <a:ext uri="{FF2B5EF4-FFF2-40B4-BE49-F238E27FC236}">
                <a16:creationId xmlns:a16="http://schemas.microsoft.com/office/drawing/2014/main" id="{65D25AE8-EED7-4B76-83C8-BBE9EA6036B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357188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Příčiny vzniku poranění</a:t>
            </a:r>
          </a:p>
        </p:txBody>
      </p:sp>
      <p:sp>
        <p:nvSpPr>
          <p:cNvPr id="37892" name="Rectangle 4">
            <a:extLst>
              <a:ext uri="{FF2B5EF4-FFF2-40B4-BE49-F238E27FC236}">
                <a16:creationId xmlns:a16="http://schemas.microsoft.com/office/drawing/2014/main" id="{B4110759-0A4B-4FA1-9B82-9AA92B2DEC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37893" name="Rectangle 5">
            <a:extLst>
              <a:ext uri="{FF2B5EF4-FFF2-40B4-BE49-F238E27FC236}">
                <a16:creationId xmlns:a16="http://schemas.microsoft.com/office/drawing/2014/main" id="{793EFED6-1428-46B1-A679-86650FD97E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7894" name="Rectangle 6">
            <a:extLst>
              <a:ext uri="{FF2B5EF4-FFF2-40B4-BE49-F238E27FC236}">
                <a16:creationId xmlns:a16="http://schemas.microsoft.com/office/drawing/2014/main" id="{F020E517-5837-472B-8073-980336FA55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7895" name="Rectangle 7">
            <a:extLst>
              <a:ext uri="{FF2B5EF4-FFF2-40B4-BE49-F238E27FC236}">
                <a16:creationId xmlns:a16="http://schemas.microsoft.com/office/drawing/2014/main" id="{4BAC434A-6A4C-47FD-9382-856EDAF8A8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7896" name="Rectangle 8">
            <a:extLst>
              <a:ext uri="{FF2B5EF4-FFF2-40B4-BE49-F238E27FC236}">
                <a16:creationId xmlns:a16="http://schemas.microsoft.com/office/drawing/2014/main" id="{8E83B6BB-FB50-4305-894C-6BE8D80A7C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7897" name="Rectangle 9">
            <a:extLst>
              <a:ext uri="{FF2B5EF4-FFF2-40B4-BE49-F238E27FC236}">
                <a16:creationId xmlns:a16="http://schemas.microsoft.com/office/drawing/2014/main" id="{4C53AE56-B009-4A4F-8D9D-CC95306B85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7898" name="Rectangle 10">
            <a:extLst>
              <a:ext uri="{FF2B5EF4-FFF2-40B4-BE49-F238E27FC236}">
                <a16:creationId xmlns:a16="http://schemas.microsoft.com/office/drawing/2014/main" id="{26CF8B70-7150-4441-8DF1-51EBE7970A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7899" name="Rectangle 11">
            <a:extLst>
              <a:ext uri="{FF2B5EF4-FFF2-40B4-BE49-F238E27FC236}">
                <a16:creationId xmlns:a16="http://schemas.microsoft.com/office/drawing/2014/main" id="{EDC96805-4E96-49A1-A461-BE7EDCC617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7900" name="Rectangle 12">
            <a:extLst>
              <a:ext uri="{FF2B5EF4-FFF2-40B4-BE49-F238E27FC236}">
                <a16:creationId xmlns:a16="http://schemas.microsoft.com/office/drawing/2014/main" id="{4C36BF13-EE1A-4514-9CEE-F0402BD464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7901" name="Text Box 13">
            <a:extLst>
              <a:ext uri="{FF2B5EF4-FFF2-40B4-BE49-F238E27FC236}">
                <a16:creationId xmlns:a16="http://schemas.microsoft.com/office/drawing/2014/main" id="{F4E84D4D-23AF-44C6-8A14-2B3E7A46CE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138" y="2224088"/>
            <a:ext cx="75803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33807" name="Text Box 14">
            <a:extLst>
              <a:ext uri="{FF2B5EF4-FFF2-40B4-BE49-F238E27FC236}">
                <a16:creationId xmlns:a16="http://schemas.microsoft.com/office/drawing/2014/main" id="{27F247F2-C5F3-4187-BD2A-9DBF613502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133600"/>
            <a:ext cx="7704137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cs-CZ" sz="2400" b="1" u="sng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BOLEST</a:t>
            </a:r>
          </a:p>
          <a:p>
            <a:pPr>
              <a:defRPr/>
            </a:pPr>
            <a:endParaRPr lang="cs-CZ" sz="2400" b="1" u="sng" dirty="0">
              <a:solidFill>
                <a:schemeClr val="bg1">
                  <a:lumMod val="95000"/>
                </a:schemeClr>
              </a:solidFill>
              <a:latin typeface="Arial" charset="0"/>
              <a:cs typeface="+mn-cs"/>
            </a:endParaRPr>
          </a:p>
          <a:p>
            <a:pPr>
              <a:defRPr/>
            </a:pPr>
            <a:r>
              <a:rPr lang="cs-CZ" sz="2400" u="sng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Příčina bolesti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 - mechanického, klimatického,</a:t>
            </a:r>
          </a:p>
          <a:p>
            <a:pPr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                          elektrického či chemického rázu. </a:t>
            </a:r>
          </a:p>
          <a:p>
            <a:pPr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Arial" charset="0"/>
              <a:cs typeface="+mn-cs"/>
            </a:endParaRPr>
          </a:p>
          <a:p>
            <a:pPr>
              <a:defRPr/>
            </a:pPr>
            <a:r>
              <a:rPr lang="cs-CZ" sz="2400" u="sng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Dělení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 – povrchová a hloubková.</a:t>
            </a:r>
          </a:p>
          <a:p>
            <a:pPr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Arial" charset="0"/>
              <a:cs typeface="+mn-cs"/>
            </a:endParaRPr>
          </a:p>
          <a:p>
            <a:pPr>
              <a:defRPr/>
            </a:pPr>
            <a:r>
              <a:rPr lang="cs-CZ" sz="2400" u="sng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Vznik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 – akutní a chronická.</a:t>
            </a:r>
          </a:p>
        </p:txBody>
      </p:sp>
    </p:spTree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Zástupný symbol pro zápatí 4">
            <a:extLst>
              <a:ext uri="{FF2B5EF4-FFF2-40B4-BE49-F238E27FC236}">
                <a16:creationId xmlns:a16="http://schemas.microsoft.com/office/drawing/2014/main" id="{5D9FDA16-1891-45B5-BEF1-EFEDB1053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8C7B6CFC-F53F-412E-B977-3909F48E6D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38916" name="Rectangle 4">
            <a:extLst>
              <a:ext uri="{FF2B5EF4-FFF2-40B4-BE49-F238E27FC236}">
                <a16:creationId xmlns:a16="http://schemas.microsoft.com/office/drawing/2014/main" id="{7CC99BEB-40FE-4C68-AD49-2B5CE05958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8917" name="Rectangle 5">
            <a:extLst>
              <a:ext uri="{FF2B5EF4-FFF2-40B4-BE49-F238E27FC236}">
                <a16:creationId xmlns:a16="http://schemas.microsoft.com/office/drawing/2014/main" id="{6CDB6824-6CCC-47DA-80D8-8DDF295FB0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8918" name="Rectangle 6">
            <a:extLst>
              <a:ext uri="{FF2B5EF4-FFF2-40B4-BE49-F238E27FC236}">
                <a16:creationId xmlns:a16="http://schemas.microsoft.com/office/drawing/2014/main" id="{12C873FF-FE76-49FB-99F5-06D9752146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8919" name="Rectangle 7">
            <a:extLst>
              <a:ext uri="{FF2B5EF4-FFF2-40B4-BE49-F238E27FC236}">
                <a16:creationId xmlns:a16="http://schemas.microsoft.com/office/drawing/2014/main" id="{8C82EECB-9390-4FAF-8729-2848FF076F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8920" name="Rectangle 8">
            <a:extLst>
              <a:ext uri="{FF2B5EF4-FFF2-40B4-BE49-F238E27FC236}">
                <a16:creationId xmlns:a16="http://schemas.microsoft.com/office/drawing/2014/main" id="{317E545D-0A1E-4AFE-B7F2-78DC118EA7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8921" name="Rectangle 9">
            <a:extLst>
              <a:ext uri="{FF2B5EF4-FFF2-40B4-BE49-F238E27FC236}">
                <a16:creationId xmlns:a16="http://schemas.microsoft.com/office/drawing/2014/main" id="{DC8E0A38-0324-45D0-9794-57C340B0F9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8922" name="Rectangle 10">
            <a:extLst>
              <a:ext uri="{FF2B5EF4-FFF2-40B4-BE49-F238E27FC236}">
                <a16:creationId xmlns:a16="http://schemas.microsoft.com/office/drawing/2014/main" id="{A2D171FD-FA9E-4D20-8B5C-D2D68B4088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8923" name="Rectangle 11">
            <a:extLst>
              <a:ext uri="{FF2B5EF4-FFF2-40B4-BE49-F238E27FC236}">
                <a16:creationId xmlns:a16="http://schemas.microsoft.com/office/drawing/2014/main" id="{92BF18D1-4E22-4962-8F0E-B89C7A0F49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8924" name="Text Box 12">
            <a:extLst>
              <a:ext uri="{FF2B5EF4-FFF2-40B4-BE49-F238E27FC236}">
                <a16:creationId xmlns:a16="http://schemas.microsoft.com/office/drawing/2014/main" id="{6D5AB549-6323-417E-8F8F-248BFA6239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349500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8925" name="Text Box 13">
            <a:extLst>
              <a:ext uri="{FF2B5EF4-FFF2-40B4-BE49-F238E27FC236}">
                <a16:creationId xmlns:a16="http://schemas.microsoft.com/office/drawing/2014/main" id="{8B0BA18C-1652-4104-92D7-93C789B1D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88" y="1928813"/>
            <a:ext cx="7675562" cy="347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chemeClr val="bg1"/>
                </a:solidFill>
              </a:rPr>
              <a:t>Prostředím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chemeClr val="bg1"/>
                </a:solidFill>
              </a:rPr>
              <a:t>Cvičitelem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chemeClr val="bg1"/>
                </a:solidFill>
              </a:rPr>
              <a:t>Cvičencem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chemeClr val="bg1"/>
                </a:solidFill>
              </a:rPr>
              <a:t>Specifickými vlivy</a:t>
            </a:r>
            <a:endParaRPr lang="cs-CZ" altLang="cs-CZ" sz="2400">
              <a:solidFill>
                <a:schemeClr val="bg1"/>
              </a:solidFill>
            </a:endParaRPr>
          </a:p>
        </p:txBody>
      </p:sp>
      <p:sp>
        <p:nvSpPr>
          <p:cNvPr id="38926" name="WordArt 14">
            <a:extLst>
              <a:ext uri="{FF2B5EF4-FFF2-40B4-BE49-F238E27FC236}">
                <a16:creationId xmlns:a16="http://schemas.microsoft.com/office/drawing/2014/main" id="{37910572-C289-489E-BD42-63FA9A495FD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14563" y="428625"/>
            <a:ext cx="4895850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Příčiny vzniku poranění</a:t>
            </a:r>
          </a:p>
        </p:txBody>
      </p:sp>
    </p:spTree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Zástupný symbol pro zápatí 4">
            <a:extLst>
              <a:ext uri="{FF2B5EF4-FFF2-40B4-BE49-F238E27FC236}">
                <a16:creationId xmlns:a16="http://schemas.microsoft.com/office/drawing/2014/main" id="{97647624-1FA8-40D5-9D9D-0CEBA640C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39939" name="WordArt 4">
            <a:extLst>
              <a:ext uri="{FF2B5EF4-FFF2-40B4-BE49-F238E27FC236}">
                <a16:creationId xmlns:a16="http://schemas.microsoft.com/office/drawing/2014/main" id="{33E8211B-B9F8-4305-A4C9-073B24C81F6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Příčiny vzniku poranění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3C513EBD-9CCE-465F-825D-DBECA76399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2119313"/>
            <a:ext cx="8496300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 eaLnBrk="1" hangingPunct="1">
              <a:buFontTx/>
              <a:buNone/>
              <a:defRPr/>
            </a:pPr>
            <a:endParaRPr lang="cs-CZ" sz="2400" kern="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cs-CZ" sz="2400" dirty="0">
                <a:solidFill>
                  <a:schemeClr val="bg1"/>
                </a:solidFill>
              </a:rPr>
              <a:t>Definujte rozdíl mezi vitálními a zranitelnými body na těle člověka</a:t>
            </a:r>
          </a:p>
          <a:p>
            <a:pPr>
              <a:defRPr/>
            </a:pPr>
            <a:r>
              <a:rPr lang="cs-CZ" sz="2400" dirty="0">
                <a:solidFill>
                  <a:schemeClr val="bg1"/>
                </a:solidFill>
              </a:rPr>
              <a:t>Jaké druhy bolesti znáte</a:t>
            </a:r>
          </a:p>
          <a:p>
            <a:pPr>
              <a:defRPr/>
            </a:pPr>
            <a:r>
              <a:rPr lang="cs-CZ" sz="2400" dirty="0">
                <a:solidFill>
                  <a:schemeClr val="bg1"/>
                </a:solidFill>
              </a:rPr>
              <a:t>Jaké jsou příčiny poranění</a:t>
            </a:r>
          </a:p>
          <a:p>
            <a:pPr>
              <a:defRPr/>
            </a:pPr>
            <a:r>
              <a:rPr lang="cs-CZ" sz="2400" dirty="0">
                <a:solidFill>
                  <a:schemeClr val="bg1"/>
                </a:solidFill>
              </a:rPr>
              <a:t>			</a:t>
            </a:r>
          </a:p>
          <a:p>
            <a:pPr>
              <a:defRPr/>
            </a:pPr>
            <a:endParaRPr lang="cs-CZ" sz="2400" dirty="0">
              <a:solidFill>
                <a:schemeClr val="bg1"/>
              </a:solidFill>
            </a:endParaRPr>
          </a:p>
          <a:p>
            <a:pPr lvl="1">
              <a:defRPr/>
            </a:pPr>
            <a:endParaRPr lang="cs-CZ" sz="2400" dirty="0">
              <a:solidFill>
                <a:schemeClr val="bg1"/>
              </a:solidFill>
              <a:cs typeface="+mn-cs"/>
            </a:endParaRPr>
          </a:p>
          <a:p>
            <a:pPr>
              <a:defRPr/>
            </a:pP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59E30A-15B0-462A-824E-69FC68733D05}"/>
              </a:ext>
            </a:extLst>
          </p:cNvPr>
          <p:cNvSpPr/>
          <p:nvPr/>
        </p:nvSpPr>
        <p:spPr>
          <a:xfrm>
            <a:off x="1323657" y="1196752"/>
            <a:ext cx="595547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cs-CZ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  <a:cs typeface="+mn-cs"/>
              </a:rPr>
              <a:t>Prověření - Otázky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charset="0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Zástupný symbol pro zápatí 4">
            <a:extLst>
              <a:ext uri="{FF2B5EF4-FFF2-40B4-BE49-F238E27FC236}">
                <a16:creationId xmlns:a16="http://schemas.microsoft.com/office/drawing/2014/main" id="{FD7425C0-E660-4194-8E40-E7DE2A9B6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40963" name="WordArt 4">
            <a:extLst>
              <a:ext uri="{FF2B5EF4-FFF2-40B4-BE49-F238E27FC236}">
                <a16:creationId xmlns:a16="http://schemas.microsoft.com/office/drawing/2014/main" id="{B88399E7-603A-4517-B661-F324D186F82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Řešení konfliktních situací</a:t>
            </a:r>
          </a:p>
        </p:txBody>
      </p:sp>
      <p:sp>
        <p:nvSpPr>
          <p:cNvPr id="12293" name="TextovéPole 5">
            <a:extLst>
              <a:ext uri="{FF2B5EF4-FFF2-40B4-BE49-F238E27FC236}">
                <a16:creationId xmlns:a16="http://schemas.microsoft.com/office/drawing/2014/main" id="{E36A3D68-C9F5-4E4F-8BC5-613EF35C58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38" y="1389063"/>
            <a:ext cx="8640762" cy="489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cs-CZ" sz="2400" b="1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Cíl: 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znalost postupů pro řešení konfliktních situací</a:t>
            </a:r>
          </a:p>
          <a:p>
            <a:pPr>
              <a:lnSpc>
                <a:spcPct val="200000"/>
              </a:lnSpc>
              <a:defRPr/>
            </a:pPr>
            <a:r>
              <a:rPr lang="cs-CZ" sz="2400" b="1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Průběh: 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chování útočníka, vliv okolních faktorů, možnosti řešení, identifikace nebezpečných znaků, komunikace, trestní zákony</a:t>
            </a:r>
          </a:p>
          <a:p>
            <a:pPr>
              <a:lnSpc>
                <a:spcPct val="200000"/>
              </a:lnSpc>
              <a:defRPr/>
            </a:pPr>
            <a:r>
              <a:rPr lang="cs-CZ" sz="2400" b="1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Prověření: 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znázornění vstupů konfliktní situace, trestní zákony, postup chování útočníka</a:t>
            </a:r>
          </a:p>
          <a:p>
            <a:pPr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zápatí 4">
            <a:extLst>
              <a:ext uri="{FF2B5EF4-FFF2-40B4-BE49-F238E27FC236}">
                <a16:creationId xmlns:a16="http://schemas.microsoft.com/office/drawing/2014/main" id="{A6557EB8-7676-48C9-810D-1540ACBB4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5123" name="WordArt 4">
            <a:extLst>
              <a:ext uri="{FF2B5EF4-FFF2-40B4-BE49-F238E27FC236}">
                <a16:creationId xmlns:a16="http://schemas.microsoft.com/office/drawing/2014/main" id="{9A2EBA93-DB06-4263-9600-3856F08E317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Historie výcviku BZ v AČR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3AD2339-9D8D-4EAB-855F-58F2712A72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989138"/>
            <a:ext cx="8496300" cy="3773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buFontTx/>
              <a:buChar char="-"/>
              <a:defRPr/>
            </a:pPr>
            <a:r>
              <a:rPr lang="cs-CZ" sz="2400" kern="0">
                <a:solidFill>
                  <a:schemeClr val="bg1">
                    <a:lumMod val="95000"/>
                  </a:schemeClr>
                </a:solidFill>
              </a:rPr>
              <a:t>V roce 1905 v Německu kniha „Das Kano Jiu- jitsu“ od Hancocka a Katsuma Higashi.</a:t>
            </a:r>
          </a:p>
          <a:p>
            <a:pPr eaLnBrk="1" hangingPunct="1">
              <a:buFontTx/>
              <a:buNone/>
              <a:defRPr/>
            </a:pPr>
            <a:endParaRPr lang="cs-CZ" sz="2400" kern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Tx/>
              <a:buChar char="-"/>
              <a:defRPr/>
            </a:pPr>
            <a:r>
              <a:rPr lang="cs-CZ" sz="2400" kern="0">
                <a:solidFill>
                  <a:schemeClr val="bg1">
                    <a:lumMod val="95000"/>
                  </a:schemeClr>
                </a:solidFill>
              </a:rPr>
              <a:t>Dějiny Juda u nás byly od roku 1907 do roku 1939 pevně spjaty s historií vysokoškolského sportu v Praze. </a:t>
            </a:r>
          </a:p>
          <a:p>
            <a:pPr eaLnBrk="1" hangingPunct="1">
              <a:buFontTx/>
              <a:buNone/>
              <a:defRPr/>
            </a:pPr>
            <a:endParaRPr lang="cs-CZ" sz="2400" kern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Tx/>
              <a:buChar char="-"/>
              <a:defRPr/>
            </a:pPr>
            <a:r>
              <a:rPr lang="cs-CZ" sz="2400" kern="0">
                <a:solidFill>
                  <a:schemeClr val="bg1">
                    <a:lumMod val="95000"/>
                  </a:schemeClr>
                </a:solidFill>
              </a:rPr>
              <a:t>V roce 1925 zpracovala vojenská škola pro tělesnou výchovu sebeobranu, kterou vydalo MNO ve služebních předpisech branné moci.</a:t>
            </a:r>
          </a:p>
          <a:p>
            <a:pPr eaLnBrk="1" hangingPunct="1">
              <a:buFontTx/>
              <a:buChar char="-"/>
              <a:defRPr/>
            </a:pPr>
            <a:endParaRPr lang="cs-CZ" sz="2400" kern="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Zástupný symbol pro zápatí 4">
            <a:extLst>
              <a:ext uri="{FF2B5EF4-FFF2-40B4-BE49-F238E27FC236}">
                <a16:creationId xmlns:a16="http://schemas.microsoft.com/office/drawing/2014/main" id="{5AFED941-D4CA-47C1-90A1-6EF772268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41987" name="WordArt 4">
            <a:extLst>
              <a:ext uri="{FF2B5EF4-FFF2-40B4-BE49-F238E27FC236}">
                <a16:creationId xmlns:a16="http://schemas.microsoft.com/office/drawing/2014/main" id="{A24A15A3-287C-46DD-89EA-CFE2D619FB8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Řešení konfliktních situací</a:t>
            </a:r>
          </a:p>
        </p:txBody>
      </p:sp>
      <p:pic>
        <p:nvPicPr>
          <p:cNvPr id="41988" name="Picture 2" descr="Volba odpovědi">
            <a:extLst>
              <a:ext uri="{FF2B5EF4-FFF2-40B4-BE49-F238E27FC236}">
                <a16:creationId xmlns:a16="http://schemas.microsoft.com/office/drawing/2014/main" id="{455B14E4-0384-4E12-A446-2CE5DF9C1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557338"/>
            <a:ext cx="6264275" cy="502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Zástupný symbol pro zápatí 4">
            <a:extLst>
              <a:ext uri="{FF2B5EF4-FFF2-40B4-BE49-F238E27FC236}">
                <a16:creationId xmlns:a16="http://schemas.microsoft.com/office/drawing/2014/main" id="{71BC9F24-B556-4B91-8DC7-19D87862C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43011" name="WordArt 4">
            <a:extLst>
              <a:ext uri="{FF2B5EF4-FFF2-40B4-BE49-F238E27FC236}">
                <a16:creationId xmlns:a16="http://schemas.microsoft.com/office/drawing/2014/main" id="{8DE2CA3F-C0DF-406A-B5E1-371B7B82AA2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Řešení konfliktních situací</a:t>
            </a:r>
          </a:p>
        </p:txBody>
      </p:sp>
      <p:sp>
        <p:nvSpPr>
          <p:cNvPr id="43012" name="Rectangle 1">
            <a:extLst>
              <a:ext uri="{FF2B5EF4-FFF2-40B4-BE49-F238E27FC236}">
                <a16:creationId xmlns:a16="http://schemas.microsoft.com/office/drawing/2014/main" id="{4ABD917C-4C1B-4059-8C88-8DEC3BDFBB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450" y="2276475"/>
            <a:ext cx="8135938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 eaLnBrk="0" hangingPunct="0"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r>
              <a:rPr lang="cs-CZ" altLang="cs-CZ" sz="2400">
                <a:solidFill>
                  <a:schemeClr val="bg1"/>
                </a:solidFill>
              </a:rPr>
              <a:t>prostředí, ve kterém se konflikt nachází (velikost prostoru, osvětlení, povrch, hrubé a ostré tvary předmětů, nebezpečné volně ležící předměty apod.),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altLang="cs-CZ" sz="2400">
              <a:solidFill>
                <a:schemeClr val="bg1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cs-CZ" altLang="cs-CZ" sz="2400">
                <a:solidFill>
                  <a:schemeClr val="bg1"/>
                </a:solidFill>
              </a:rPr>
              <a:t>oblečení, které značně znevýhodní pohyb (těsné kalhoty, boty na podpatku apod.),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altLang="cs-CZ" sz="2400">
              <a:solidFill>
                <a:schemeClr val="bg1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cs-CZ" altLang="cs-CZ" sz="2400">
                <a:solidFill>
                  <a:schemeClr val="bg1"/>
                </a:solidFill>
              </a:rPr>
              <a:t>emoce provázející konkrétní situaci. </a:t>
            </a:r>
          </a:p>
        </p:txBody>
      </p:sp>
    </p:spTree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Zástupný symbol pro zápatí 4">
            <a:extLst>
              <a:ext uri="{FF2B5EF4-FFF2-40B4-BE49-F238E27FC236}">
                <a16:creationId xmlns:a16="http://schemas.microsoft.com/office/drawing/2014/main" id="{8A166319-99D2-4855-A66F-3C7781C73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44035" name="WordArt 4">
            <a:extLst>
              <a:ext uri="{FF2B5EF4-FFF2-40B4-BE49-F238E27FC236}">
                <a16:creationId xmlns:a16="http://schemas.microsoft.com/office/drawing/2014/main" id="{F01E1918-C302-44BD-9F07-5265F829E77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Řešení konfliktních situací</a:t>
            </a:r>
          </a:p>
        </p:txBody>
      </p:sp>
      <p:sp>
        <p:nvSpPr>
          <p:cNvPr id="44036" name="Rectangle 1">
            <a:extLst>
              <a:ext uri="{FF2B5EF4-FFF2-40B4-BE49-F238E27FC236}">
                <a16:creationId xmlns:a16="http://schemas.microsoft.com/office/drawing/2014/main" id="{1063A76A-AAEF-4574-A8F9-D85CD19189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638" y="1700213"/>
            <a:ext cx="8137525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solidFill>
                  <a:schemeClr val="bg1"/>
                </a:solidFill>
              </a:rPr>
              <a:t>Chování útočníka</a:t>
            </a:r>
            <a:endParaRPr lang="cs-CZ" altLang="cs-CZ" sz="2400">
              <a:solidFill>
                <a:schemeClr val="bg1"/>
              </a:solidFill>
            </a:endParaRPr>
          </a:p>
          <a:p>
            <a:r>
              <a:rPr lang="cs-CZ" altLang="cs-CZ" sz="2400">
                <a:solidFill>
                  <a:schemeClr val="bg1"/>
                </a:solidFill>
              </a:rPr>
              <a:t>Volba adekvátní odpovědi by měla odpovídat charakteru chování útočníka.</a:t>
            </a:r>
          </a:p>
          <a:p>
            <a:endParaRPr lang="cs-CZ" altLang="cs-CZ" sz="2400" b="1" i="1">
              <a:solidFill>
                <a:schemeClr val="bg1"/>
              </a:solidFill>
            </a:endParaRPr>
          </a:p>
          <a:p>
            <a:r>
              <a:rPr lang="cs-CZ" altLang="cs-CZ" sz="2400" b="1" i="1">
                <a:solidFill>
                  <a:schemeClr val="bg1"/>
                </a:solidFill>
              </a:rPr>
              <a:t>Ochota</a:t>
            </a:r>
            <a:r>
              <a:rPr lang="cs-CZ" altLang="cs-CZ" sz="2400" i="1">
                <a:solidFill>
                  <a:schemeClr val="bg1"/>
                </a:solidFill>
              </a:rPr>
              <a:t>:</a:t>
            </a:r>
            <a:r>
              <a:rPr lang="cs-CZ" altLang="cs-CZ" sz="2400" b="1" i="1">
                <a:solidFill>
                  <a:schemeClr val="bg1"/>
                </a:solidFill>
              </a:rPr>
              <a:t> </a:t>
            </a:r>
            <a:r>
              <a:rPr lang="cs-CZ" altLang="cs-CZ" sz="2400">
                <a:solidFill>
                  <a:schemeClr val="bg1"/>
                </a:solidFill>
              </a:rPr>
              <a:t>útočník</a:t>
            </a:r>
            <a:r>
              <a:rPr lang="cs-CZ" altLang="cs-CZ" sz="2400" b="1" i="1">
                <a:solidFill>
                  <a:schemeClr val="bg1"/>
                </a:solidFill>
              </a:rPr>
              <a:t> </a:t>
            </a:r>
            <a:r>
              <a:rPr lang="cs-CZ" altLang="cs-CZ" sz="2400">
                <a:solidFill>
                  <a:schemeClr val="bg1"/>
                </a:solidFill>
              </a:rPr>
              <a:t>neklade odpor a souhlasí s požadavky</a:t>
            </a:r>
          </a:p>
          <a:p>
            <a:r>
              <a:rPr lang="cs-CZ" altLang="cs-CZ" sz="2400" b="1" i="1">
                <a:solidFill>
                  <a:schemeClr val="bg1"/>
                </a:solidFill>
              </a:rPr>
              <a:t>Verbální odpor a gestikulace: </a:t>
            </a:r>
            <a:r>
              <a:rPr lang="cs-CZ" altLang="cs-CZ" sz="2400">
                <a:solidFill>
                  <a:schemeClr val="bg1"/>
                </a:solidFill>
              </a:rPr>
              <a:t>útočník</a:t>
            </a:r>
            <a:r>
              <a:rPr lang="cs-CZ" altLang="cs-CZ" sz="2400" b="1" i="1">
                <a:solidFill>
                  <a:schemeClr val="bg1"/>
                </a:solidFill>
              </a:rPr>
              <a:t> </a:t>
            </a:r>
            <a:r>
              <a:rPr lang="cs-CZ" altLang="cs-CZ" sz="2400">
                <a:solidFill>
                  <a:schemeClr val="bg1"/>
                </a:solidFill>
              </a:rPr>
              <a:t>odmítá vyhovět buď verbálně, nebo řečí těla.</a:t>
            </a:r>
          </a:p>
          <a:p>
            <a:endParaRPr lang="cs-CZ" altLang="cs-CZ" sz="2400" b="1" i="1">
              <a:solidFill>
                <a:schemeClr val="bg1"/>
              </a:solidFill>
            </a:endParaRPr>
          </a:p>
          <a:p>
            <a:r>
              <a:rPr lang="cs-CZ" altLang="cs-CZ" sz="2400" b="1" i="1">
                <a:solidFill>
                  <a:schemeClr val="bg1"/>
                </a:solidFill>
              </a:rPr>
              <a:t>Pasivní odpor: </a:t>
            </a:r>
            <a:r>
              <a:rPr lang="cs-CZ" altLang="cs-CZ" sz="2400">
                <a:solidFill>
                  <a:schemeClr val="bg1"/>
                </a:solidFill>
              </a:rPr>
              <a:t>útočník</a:t>
            </a:r>
            <a:r>
              <a:rPr lang="cs-CZ" altLang="cs-CZ" sz="2400" b="1">
                <a:solidFill>
                  <a:schemeClr val="bg1"/>
                </a:solidFill>
              </a:rPr>
              <a:t> </a:t>
            </a:r>
            <a:r>
              <a:rPr lang="cs-CZ" altLang="cs-CZ" sz="2400">
                <a:solidFill>
                  <a:schemeClr val="bg1"/>
                </a:solidFill>
              </a:rPr>
              <a:t>sedí nebo stojí a brání ostatním v pohybu.</a:t>
            </a:r>
          </a:p>
          <a:p>
            <a:endParaRPr lang="cs-CZ" altLang="cs-CZ" sz="2400" b="1" i="1">
              <a:solidFill>
                <a:schemeClr val="bg1"/>
              </a:solidFill>
            </a:endParaRPr>
          </a:p>
          <a:p>
            <a:endParaRPr lang="cs-CZ" altLang="cs-CZ" sz="240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Zástupný symbol pro zápatí 4">
            <a:extLst>
              <a:ext uri="{FF2B5EF4-FFF2-40B4-BE49-F238E27FC236}">
                <a16:creationId xmlns:a16="http://schemas.microsoft.com/office/drawing/2014/main" id="{797E95E8-5CF0-48EF-AB6D-A715EC7E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45059" name="WordArt 4">
            <a:extLst>
              <a:ext uri="{FF2B5EF4-FFF2-40B4-BE49-F238E27FC236}">
                <a16:creationId xmlns:a16="http://schemas.microsoft.com/office/drawing/2014/main" id="{A7679FEC-2DF9-4590-8C42-C181D1B5E46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Řešení konfliktních situací</a:t>
            </a:r>
          </a:p>
        </p:txBody>
      </p:sp>
      <p:sp>
        <p:nvSpPr>
          <p:cNvPr id="45060" name="Rectangle 1">
            <a:extLst>
              <a:ext uri="{FF2B5EF4-FFF2-40B4-BE49-F238E27FC236}">
                <a16:creationId xmlns:a16="http://schemas.microsoft.com/office/drawing/2014/main" id="{9B74CD3B-A9FE-43A6-9949-397583FFC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638" y="1700213"/>
            <a:ext cx="813752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 sz="2400" b="1" i="1">
              <a:solidFill>
                <a:schemeClr val="bg1"/>
              </a:solidFill>
            </a:endParaRPr>
          </a:p>
          <a:p>
            <a:r>
              <a:rPr lang="cs-CZ" altLang="cs-CZ" sz="2400" b="1" i="1">
                <a:solidFill>
                  <a:schemeClr val="bg1"/>
                </a:solidFill>
              </a:rPr>
              <a:t>Aktivní odpor: </a:t>
            </a:r>
            <a:r>
              <a:rPr lang="cs-CZ" altLang="cs-CZ" sz="2400">
                <a:solidFill>
                  <a:schemeClr val="bg1"/>
                </a:solidFill>
              </a:rPr>
              <a:t>útočník</a:t>
            </a:r>
            <a:r>
              <a:rPr lang="cs-CZ" altLang="cs-CZ" sz="2400" b="1">
                <a:solidFill>
                  <a:schemeClr val="bg1"/>
                </a:solidFill>
              </a:rPr>
              <a:t> </a:t>
            </a:r>
            <a:r>
              <a:rPr lang="cs-CZ" altLang="cs-CZ" sz="2400">
                <a:solidFill>
                  <a:schemeClr val="bg1"/>
                </a:solidFill>
              </a:rPr>
              <a:t>tahá nebo tlačí, ale nepokouší se udeřit.</a:t>
            </a:r>
          </a:p>
          <a:p>
            <a:endParaRPr lang="cs-CZ" altLang="cs-CZ" sz="2400">
              <a:solidFill>
                <a:schemeClr val="bg1"/>
              </a:solidFill>
            </a:endParaRPr>
          </a:p>
          <a:p>
            <a:r>
              <a:rPr lang="cs-CZ" altLang="cs-CZ" sz="2400" b="1" i="1">
                <a:solidFill>
                  <a:schemeClr val="bg1"/>
                </a:solidFill>
              </a:rPr>
              <a:t>Agresivní odpor: </a:t>
            </a:r>
            <a:r>
              <a:rPr lang="cs-CZ" altLang="cs-CZ" sz="2400">
                <a:solidFill>
                  <a:schemeClr val="bg1"/>
                </a:solidFill>
              </a:rPr>
              <a:t>útočník</a:t>
            </a:r>
            <a:r>
              <a:rPr lang="cs-CZ" altLang="cs-CZ" sz="2400" b="1">
                <a:solidFill>
                  <a:schemeClr val="bg1"/>
                </a:solidFill>
              </a:rPr>
              <a:t> </a:t>
            </a:r>
            <a:r>
              <a:rPr lang="cs-CZ" altLang="cs-CZ" sz="2400">
                <a:solidFill>
                  <a:schemeClr val="bg1"/>
                </a:solidFill>
              </a:rPr>
              <a:t>fyzicky napadá</a:t>
            </a:r>
            <a:r>
              <a:rPr lang="cs-CZ" altLang="cs-CZ" sz="2400" i="1">
                <a:solidFill>
                  <a:schemeClr val="bg1"/>
                </a:solidFill>
              </a:rPr>
              <a:t>.</a:t>
            </a:r>
          </a:p>
          <a:p>
            <a:endParaRPr lang="cs-CZ" altLang="cs-CZ" sz="2400">
              <a:solidFill>
                <a:schemeClr val="bg1"/>
              </a:solidFill>
            </a:endParaRPr>
          </a:p>
          <a:p>
            <a:r>
              <a:rPr lang="cs-CZ" altLang="cs-CZ" sz="2400" b="1" i="1">
                <a:solidFill>
                  <a:schemeClr val="bg1"/>
                </a:solidFill>
              </a:rPr>
              <a:t>Nebezpečný odpor: </a:t>
            </a:r>
            <a:r>
              <a:rPr lang="cs-CZ" altLang="cs-CZ" sz="2400">
                <a:solidFill>
                  <a:schemeClr val="bg1"/>
                </a:solidFill>
              </a:rPr>
              <a:t>útočník napadá ostatní osoby pomocí okolních předmětů nebo zbraně.</a:t>
            </a:r>
          </a:p>
        </p:txBody>
      </p:sp>
    </p:spTree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Zástupný symbol pro zápatí 4">
            <a:extLst>
              <a:ext uri="{FF2B5EF4-FFF2-40B4-BE49-F238E27FC236}">
                <a16:creationId xmlns:a16="http://schemas.microsoft.com/office/drawing/2014/main" id="{D345834B-959F-4A1C-AD4D-1C74107DA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46083" name="WordArt 4">
            <a:extLst>
              <a:ext uri="{FF2B5EF4-FFF2-40B4-BE49-F238E27FC236}">
                <a16:creationId xmlns:a16="http://schemas.microsoft.com/office/drawing/2014/main" id="{282A0411-B3AE-49D3-9BCA-172065A7D06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Řešení konfliktních situací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D15F06-D4FB-4C88-9A4A-141F9A1CBF78}"/>
              </a:ext>
            </a:extLst>
          </p:cNvPr>
          <p:cNvSpPr/>
          <p:nvPr/>
        </p:nvSpPr>
        <p:spPr>
          <a:xfrm>
            <a:off x="528638" y="1268413"/>
            <a:ext cx="8137525" cy="526256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endParaRPr lang="cs-CZ" sz="2400" b="1" i="1" dirty="0">
              <a:solidFill>
                <a:schemeClr val="bg1"/>
              </a:solidFill>
              <a:latin typeface="Arial" charset="0"/>
              <a:cs typeface="+mn-cs"/>
            </a:endParaRPr>
          </a:p>
          <a:p>
            <a:pPr eaLnBrk="0" hangingPunct="0">
              <a:defRPr/>
            </a:pPr>
            <a:r>
              <a:rPr lang="cs-CZ" sz="2400" b="1" dirty="0">
                <a:solidFill>
                  <a:schemeClr val="bg1"/>
                </a:solidFill>
                <a:latin typeface="Arial" charset="0"/>
                <a:cs typeface="+mn-cs"/>
              </a:rPr>
              <a:t>Vliv faktorů</a:t>
            </a:r>
            <a:endParaRPr lang="cs-CZ" sz="2400" dirty="0">
              <a:solidFill>
                <a:schemeClr val="bg1"/>
              </a:solidFill>
              <a:latin typeface="Arial" charset="0"/>
              <a:cs typeface="+mn-cs"/>
            </a:endParaRP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chemeClr val="bg1"/>
                </a:solidFill>
                <a:latin typeface="Arial" charset="0"/>
                <a:cs typeface="+mn-cs"/>
              </a:rPr>
              <a:t>Faktory podílející se na řešení konfliktní situace.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chemeClr val="bg1"/>
                </a:solidFill>
                <a:latin typeface="Arial" charset="0"/>
                <a:cs typeface="+mn-cs"/>
              </a:rPr>
              <a:t>Pohlaví, věk, vzhled a rozměry útočníka.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chemeClr val="bg1"/>
                </a:solidFill>
                <a:latin typeface="Arial" charset="0"/>
                <a:cs typeface="+mn-cs"/>
              </a:rPr>
              <a:t>Vzhled vyjadřující silové schopnosti útočníka.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chemeClr val="bg1"/>
                </a:solidFill>
                <a:latin typeface="Arial" charset="0"/>
                <a:cs typeface="+mn-cs"/>
              </a:rPr>
              <a:t>První zjevná úroveň bojových dovedností útočníka. 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chemeClr val="bg1"/>
                </a:solidFill>
                <a:latin typeface="Arial" charset="0"/>
                <a:cs typeface="+mn-cs"/>
              </a:rPr>
              <a:t>Vyčerpání a zranění.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chemeClr val="bg1"/>
                </a:solidFill>
                <a:latin typeface="Arial" charset="0"/>
                <a:cs typeface="+mn-cs"/>
              </a:rPr>
              <a:t>Počet lidí zapojených do konfliktu.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chemeClr val="bg1"/>
                </a:solidFill>
                <a:latin typeface="Arial" charset="0"/>
                <a:cs typeface="+mn-cs"/>
              </a:rPr>
              <a:t>Alkohol a drogy.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chemeClr val="bg1"/>
                </a:solidFill>
                <a:latin typeface="Arial" charset="0"/>
                <a:cs typeface="+mn-cs"/>
              </a:rPr>
              <a:t>Projev duševního zdraví útočníka.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chemeClr val="bg1"/>
                </a:solidFill>
                <a:latin typeface="Arial" charset="0"/>
                <a:cs typeface="+mn-cs"/>
              </a:rPr>
              <a:t>Zbraně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chemeClr val="bg1"/>
                </a:solidFill>
                <a:latin typeface="Arial" charset="0"/>
                <a:cs typeface="+mn-cs"/>
              </a:rPr>
              <a:t>Předpokládané bezprostředně hrozící nebezpečí.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chemeClr val="bg1"/>
                </a:solidFill>
                <a:latin typeface="Arial" charset="0"/>
                <a:cs typeface="+mn-cs"/>
              </a:rPr>
              <a:t>Pozice předpokládané nevýhody.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chemeClr val="bg1"/>
                </a:solidFill>
                <a:latin typeface="Arial" charset="0"/>
                <a:cs typeface="+mn-cs"/>
              </a:rPr>
              <a:t>Vnímání velikosti pravděpodobného odporu.</a:t>
            </a:r>
          </a:p>
        </p:txBody>
      </p:sp>
    </p:spTree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Zástupný symbol pro zápatí 4">
            <a:extLst>
              <a:ext uri="{FF2B5EF4-FFF2-40B4-BE49-F238E27FC236}">
                <a16:creationId xmlns:a16="http://schemas.microsoft.com/office/drawing/2014/main" id="{FBEC29EA-1B83-4B1D-907F-435746289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47107" name="WordArt 4">
            <a:extLst>
              <a:ext uri="{FF2B5EF4-FFF2-40B4-BE49-F238E27FC236}">
                <a16:creationId xmlns:a16="http://schemas.microsoft.com/office/drawing/2014/main" id="{1C03D597-5B58-4141-B258-DE1A0CF95ED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Řešení konfliktních situací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BD1DF11-426F-46BC-B5BC-2C6EB50AC8CB}"/>
              </a:ext>
            </a:extLst>
          </p:cNvPr>
          <p:cNvSpPr/>
          <p:nvPr/>
        </p:nvSpPr>
        <p:spPr>
          <a:xfrm>
            <a:off x="528638" y="1268413"/>
            <a:ext cx="8137525" cy="452437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cs-CZ" sz="2400" b="1" dirty="0">
                <a:solidFill>
                  <a:schemeClr val="bg1"/>
                </a:solidFill>
                <a:latin typeface="Arial" charset="0"/>
                <a:cs typeface="+mn-cs"/>
              </a:rPr>
              <a:t>Identifikace nebezpečných znaků</a:t>
            </a:r>
            <a:endParaRPr lang="cs-CZ" sz="2400" dirty="0">
              <a:solidFill>
                <a:schemeClr val="bg1"/>
              </a:solidFill>
              <a:latin typeface="Arial" charset="0"/>
              <a:cs typeface="+mn-cs"/>
            </a:endParaRPr>
          </a:p>
          <a:p>
            <a:pPr eaLnBrk="0" hangingPunct="0">
              <a:defRPr/>
            </a:pPr>
            <a:endParaRPr lang="cs-CZ" sz="2400" b="1" i="1" dirty="0">
              <a:solidFill>
                <a:schemeClr val="bg1"/>
              </a:solidFill>
              <a:latin typeface="Arial" charset="0"/>
              <a:cs typeface="+mn-cs"/>
            </a:endParaRPr>
          </a:p>
          <a:p>
            <a:pPr eaLnBrk="0" hangingPunct="0">
              <a:defRPr/>
            </a:pPr>
            <a:r>
              <a:rPr lang="cs-CZ" sz="2400" b="1" i="1" dirty="0">
                <a:solidFill>
                  <a:schemeClr val="bg1"/>
                </a:solidFill>
                <a:latin typeface="Arial" charset="0"/>
                <a:cs typeface="+mn-cs"/>
              </a:rPr>
              <a:t>Varovné signály</a:t>
            </a:r>
            <a:r>
              <a:rPr lang="cs-CZ" sz="2400" dirty="0">
                <a:solidFill>
                  <a:schemeClr val="bg1"/>
                </a:solidFill>
                <a:latin typeface="Arial" charset="0"/>
                <a:cs typeface="+mn-cs"/>
              </a:rPr>
              <a:t> indikující možnost následného násilí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chemeClr val="bg1"/>
                </a:solidFill>
                <a:latin typeface="Arial" charset="0"/>
                <a:cs typeface="+mn-cs"/>
              </a:rPr>
              <a:t>Přímý prodloužený oční kontakt.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chemeClr val="bg1"/>
                </a:solidFill>
                <a:latin typeface="Arial" charset="0"/>
                <a:cs typeface="+mn-cs"/>
              </a:rPr>
              <a:t>Změna barvy v obličeji.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chemeClr val="bg1"/>
                </a:solidFill>
                <a:latin typeface="Arial" charset="0"/>
                <a:cs typeface="+mn-cs"/>
              </a:rPr>
              <a:t>Hlava je vzadu.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chemeClr val="bg1"/>
                </a:solidFill>
                <a:latin typeface="Arial" charset="0"/>
                <a:cs typeface="+mn-cs"/>
              </a:rPr>
              <a:t>Osoba stojící na vyvýšeném místě.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chemeClr val="bg1"/>
                </a:solidFill>
                <a:latin typeface="Arial" charset="0"/>
                <a:cs typeface="+mn-cs"/>
              </a:rPr>
              <a:t>Kopání do země.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chemeClr val="bg1"/>
                </a:solidFill>
                <a:latin typeface="Arial" charset="0"/>
                <a:cs typeface="+mn-cs"/>
              </a:rPr>
              <a:t>Přehnaný pohyb převážně rukama.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chemeClr val="bg1"/>
                </a:solidFill>
                <a:latin typeface="Arial" charset="0"/>
                <a:cs typeface="+mn-cs"/>
              </a:rPr>
              <a:t>Zrychlené dýchání.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chemeClr val="bg1"/>
                </a:solidFill>
                <a:latin typeface="Arial" charset="0"/>
                <a:cs typeface="+mn-cs"/>
              </a:rPr>
              <a:t>Náhlé změny chování (nervózní taping prsty).</a:t>
            </a:r>
          </a:p>
          <a:p>
            <a:pPr eaLnBrk="0" hangingPunct="0">
              <a:defRPr/>
            </a:pPr>
            <a:endParaRPr lang="cs-CZ" sz="2400" b="1" i="1" dirty="0">
              <a:solidFill>
                <a:schemeClr val="bg1"/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Zástupný symbol pro zápatí 4">
            <a:extLst>
              <a:ext uri="{FF2B5EF4-FFF2-40B4-BE49-F238E27FC236}">
                <a16:creationId xmlns:a16="http://schemas.microsoft.com/office/drawing/2014/main" id="{C0A6CA49-B591-4FC5-8A9A-F7AB55E9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48131" name="WordArt 4">
            <a:extLst>
              <a:ext uri="{FF2B5EF4-FFF2-40B4-BE49-F238E27FC236}">
                <a16:creationId xmlns:a16="http://schemas.microsoft.com/office/drawing/2014/main" id="{6631B4AF-A563-4919-B3E5-2EED43B6C27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Řešení konfliktních situací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4480DDC-A569-425A-AE95-72B432F528BF}"/>
              </a:ext>
            </a:extLst>
          </p:cNvPr>
          <p:cNvSpPr/>
          <p:nvPr/>
        </p:nvSpPr>
        <p:spPr>
          <a:xfrm>
            <a:off x="528638" y="1268413"/>
            <a:ext cx="8137525" cy="6002337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cs-CZ" sz="2400" b="1" dirty="0">
                <a:solidFill>
                  <a:schemeClr val="bg1"/>
                </a:solidFill>
                <a:latin typeface="Arial" charset="0"/>
                <a:cs typeface="+mn-cs"/>
              </a:rPr>
              <a:t>Identifikace nebezpečných znaků</a:t>
            </a:r>
            <a:endParaRPr lang="cs-CZ" sz="2400" dirty="0">
              <a:solidFill>
                <a:schemeClr val="bg1"/>
              </a:solidFill>
              <a:latin typeface="Arial" charset="0"/>
              <a:cs typeface="+mn-cs"/>
            </a:endParaRPr>
          </a:p>
          <a:p>
            <a:pPr eaLnBrk="0" hangingPunct="0">
              <a:defRPr/>
            </a:pPr>
            <a:endParaRPr lang="cs-CZ" sz="2400" b="1" i="1" dirty="0">
              <a:solidFill>
                <a:schemeClr val="bg1"/>
              </a:solidFill>
              <a:latin typeface="Arial" charset="0"/>
              <a:cs typeface="+mn-cs"/>
            </a:endParaRPr>
          </a:p>
          <a:p>
            <a:pPr eaLnBrk="0" hangingPunct="0">
              <a:defRPr/>
            </a:pPr>
            <a:r>
              <a:rPr lang="cs-CZ" sz="2400" b="1" i="1" dirty="0">
                <a:solidFill>
                  <a:schemeClr val="bg1"/>
                </a:solidFill>
                <a:latin typeface="Arial" charset="0"/>
                <a:cs typeface="+mn-cs"/>
              </a:rPr>
              <a:t>Nebezpečné signály</a:t>
            </a:r>
            <a:r>
              <a:rPr lang="cs-CZ" sz="2400" dirty="0">
                <a:solidFill>
                  <a:schemeClr val="bg1"/>
                </a:solidFill>
                <a:latin typeface="Arial" charset="0"/>
                <a:cs typeface="+mn-cs"/>
              </a:rPr>
              <a:t> indikující bezprostřední napadení 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chemeClr val="bg1"/>
                </a:solidFill>
                <a:latin typeface="Arial" charset="0"/>
                <a:cs typeface="+mn-cs"/>
              </a:rPr>
              <a:t>Rozevírání a svírání pěsti.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chemeClr val="bg1"/>
                </a:solidFill>
                <a:latin typeface="Arial" charset="0"/>
                <a:cs typeface="+mn-cs"/>
              </a:rPr>
              <a:t>Jiná barva obličeje.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chemeClr val="bg1"/>
                </a:solidFill>
                <a:latin typeface="Arial" charset="0"/>
                <a:cs typeface="+mn-cs"/>
              </a:rPr>
              <a:t>Rty se svírají přes zuby.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chemeClr val="bg1"/>
                </a:solidFill>
                <a:latin typeface="Arial" charset="0"/>
                <a:cs typeface="+mn-cs"/>
              </a:rPr>
              <a:t>Hlava se sklápí dopředu (ochrana hrdla).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chemeClr val="bg1"/>
                </a:solidFill>
                <a:latin typeface="Arial" charset="0"/>
                <a:cs typeface="+mn-cs"/>
              </a:rPr>
              <a:t>Obočí se sklápí přes oči (ochrana očí).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chemeClr val="bg1"/>
                </a:solidFill>
                <a:latin typeface="Arial" charset="0"/>
                <a:cs typeface="+mn-cs"/>
              </a:rPr>
              <a:t>Ruce se zdvíhají nad pas.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chemeClr val="bg1"/>
                </a:solidFill>
                <a:latin typeface="Arial" charset="0"/>
                <a:cs typeface="+mn-cs"/>
              </a:rPr>
              <a:t>Napínají se ramena.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chemeClr val="bg1"/>
                </a:solidFill>
                <a:latin typeface="Arial" charset="0"/>
                <a:cs typeface="+mn-cs"/>
              </a:rPr>
              <a:t>Postoj se mění natočením do boku nebo do bojového postoje.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chemeClr val="bg1"/>
                </a:solidFill>
                <a:latin typeface="Arial" charset="0"/>
                <a:cs typeface="+mn-cs"/>
              </a:rPr>
              <a:t>Pohled se soustředí do cílového místa.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chemeClr val="bg1"/>
                </a:solidFill>
                <a:latin typeface="Arial" charset="0"/>
                <a:cs typeface="+mn-cs"/>
              </a:rPr>
              <a:t>Snížení postoje před zahájením útoku.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  <a:defRPr/>
            </a:pPr>
            <a:endParaRPr lang="cs-CZ" sz="2400" dirty="0">
              <a:solidFill>
                <a:schemeClr val="bg1"/>
              </a:solidFill>
              <a:latin typeface="Arial" charset="0"/>
              <a:cs typeface="+mn-cs"/>
            </a:endParaRPr>
          </a:p>
          <a:p>
            <a:pPr eaLnBrk="0" hangingPunct="0">
              <a:defRPr/>
            </a:pPr>
            <a:endParaRPr lang="cs-CZ" sz="2400" b="1" i="1" dirty="0">
              <a:solidFill>
                <a:schemeClr val="bg1"/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Zástupný symbol pro zápatí 4">
            <a:extLst>
              <a:ext uri="{FF2B5EF4-FFF2-40B4-BE49-F238E27FC236}">
                <a16:creationId xmlns:a16="http://schemas.microsoft.com/office/drawing/2014/main" id="{0BA624D3-63F6-480B-B490-450ABBBDF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49155" name="WordArt 4">
            <a:extLst>
              <a:ext uri="{FF2B5EF4-FFF2-40B4-BE49-F238E27FC236}">
                <a16:creationId xmlns:a16="http://schemas.microsoft.com/office/drawing/2014/main" id="{E717DC93-9570-4C99-B630-A5D62577B63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Řešení konfliktních situací</a:t>
            </a:r>
          </a:p>
        </p:txBody>
      </p:sp>
      <p:sp>
        <p:nvSpPr>
          <p:cNvPr id="49156" name="Rectangle 2">
            <a:extLst>
              <a:ext uri="{FF2B5EF4-FFF2-40B4-BE49-F238E27FC236}">
                <a16:creationId xmlns:a16="http://schemas.microsoft.com/office/drawing/2014/main" id="{95AF16AF-A13A-44B3-9D05-2D080850E2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1628775"/>
            <a:ext cx="20145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 b="1">
                <a:solidFill>
                  <a:schemeClr val="bg1"/>
                </a:solidFill>
              </a:rPr>
              <a:t>Komunikace</a:t>
            </a:r>
            <a:endParaRPr lang="cs-CZ" altLang="cs-CZ" sz="2400">
              <a:solidFill>
                <a:schemeClr val="bg1"/>
              </a:solidFill>
            </a:endParaRPr>
          </a:p>
        </p:txBody>
      </p:sp>
      <p:sp>
        <p:nvSpPr>
          <p:cNvPr id="49157" name="AutoShape 2">
            <a:extLst>
              <a:ext uri="{FF2B5EF4-FFF2-40B4-BE49-F238E27FC236}">
                <a16:creationId xmlns:a16="http://schemas.microsoft.com/office/drawing/2014/main" id="{C2BE3450-F5A6-4244-B0BB-CE308311C3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3357563"/>
            <a:ext cx="3971925" cy="2820987"/>
          </a:xfrm>
          <a:prstGeom prst="wedgeRoundRectCallout">
            <a:avLst>
              <a:gd name="adj1" fmla="val -11509"/>
              <a:gd name="adj2" fmla="val -69083"/>
              <a:gd name="adj3" fmla="val 16667"/>
            </a:avLst>
          </a:prstGeom>
          <a:gradFill rotWithShape="0">
            <a:gsLst>
              <a:gs pos="0">
                <a:srgbClr val="666666"/>
              </a:gs>
              <a:gs pos="50000">
                <a:srgbClr val="CCCCCC"/>
              </a:gs>
              <a:gs pos="100000">
                <a:srgbClr val="666666"/>
              </a:gs>
            </a:gsLst>
            <a:lin ang="18900000" scaled="1"/>
          </a:gradFill>
          <a:ln w="12700">
            <a:solidFill>
              <a:srgbClr val="666666"/>
            </a:solidFill>
            <a:miter lim="800000"/>
            <a:headEnd/>
            <a:tailEnd/>
          </a:ln>
          <a:effectLst>
            <a:outerShdw dist="107763" dir="8100000" algn="ctr" rotWithShape="0">
              <a:srgbClr val="7F7F7F">
                <a:alpha val="50000"/>
              </a:srgbClr>
            </a:outerShdw>
          </a:effectLst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>
              <a:spcAft>
                <a:spcPts val="1000"/>
              </a:spcAft>
            </a:pPr>
            <a:r>
              <a:rPr lang="cs-CZ" altLang="cs-CZ" sz="1600">
                <a:latin typeface="Times New Roman" panose="02020603050405020304" pitchFamily="18" charset="0"/>
              </a:rPr>
              <a:t>Slova: </a:t>
            </a:r>
          </a:p>
          <a:p>
            <a:pPr lvl="1" eaLnBrk="1" hangingPunct="1">
              <a:spcAft>
                <a:spcPts val="1000"/>
              </a:spcAft>
            </a:pPr>
            <a:r>
              <a:rPr lang="cs-CZ" altLang="cs-CZ" sz="1600">
                <a:latin typeface="Times New Roman" panose="02020603050405020304" pitchFamily="18" charset="0"/>
              </a:rPr>
              <a:t>slova v řeči tvoří pouze 7 % sdělení.</a:t>
            </a:r>
          </a:p>
          <a:p>
            <a:pPr eaLnBrk="1" hangingPunct="1">
              <a:spcAft>
                <a:spcPts val="1000"/>
              </a:spcAft>
            </a:pPr>
            <a:endParaRPr lang="cs-CZ" altLang="cs-CZ" sz="1600">
              <a:latin typeface="Times New Roman" panose="02020603050405020304" pitchFamily="18" charset="0"/>
            </a:endParaRPr>
          </a:p>
          <a:p>
            <a:pPr eaLnBrk="1" hangingPunct="1">
              <a:spcAft>
                <a:spcPts val="1000"/>
              </a:spcAft>
            </a:pPr>
            <a:r>
              <a:rPr lang="cs-CZ" altLang="cs-CZ" sz="1600">
                <a:latin typeface="Times New Roman" panose="02020603050405020304" pitchFamily="18" charset="0"/>
              </a:rPr>
              <a:t>Hlas: </a:t>
            </a:r>
          </a:p>
          <a:p>
            <a:pPr eaLnBrk="1" hangingPunct="1">
              <a:spcAft>
                <a:spcPts val="1000"/>
              </a:spcAft>
            </a:pPr>
            <a:r>
              <a:rPr lang="cs-CZ" altLang="cs-CZ" sz="1600">
                <a:latin typeface="Times New Roman" panose="02020603050405020304" pitchFamily="18" charset="0"/>
              </a:rPr>
              <a:t>tón hlasu, hlasitost, intonace, výška a rychlost, se kterou jsou slova řečena, tvoří 38 % sdělení.</a:t>
            </a:r>
            <a:endParaRPr lang="cs-CZ" altLang="cs-CZ" sz="1600"/>
          </a:p>
        </p:txBody>
      </p:sp>
      <p:sp>
        <p:nvSpPr>
          <p:cNvPr id="49158" name="AutoShape 3">
            <a:extLst>
              <a:ext uri="{FF2B5EF4-FFF2-40B4-BE49-F238E27FC236}">
                <a16:creationId xmlns:a16="http://schemas.microsoft.com/office/drawing/2014/main" id="{90901420-91F2-4DC6-A30D-A0512D4B15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6463" y="3357563"/>
            <a:ext cx="4103687" cy="2820987"/>
          </a:xfrm>
          <a:prstGeom prst="wedgeRoundRectCallout">
            <a:avLst>
              <a:gd name="adj1" fmla="val -11509"/>
              <a:gd name="adj2" fmla="val -69083"/>
              <a:gd name="adj3" fmla="val 16667"/>
            </a:avLst>
          </a:prstGeom>
          <a:gradFill rotWithShape="0">
            <a:gsLst>
              <a:gs pos="0">
                <a:srgbClr val="666666"/>
              </a:gs>
              <a:gs pos="50000">
                <a:srgbClr val="CCCCCC"/>
              </a:gs>
              <a:gs pos="100000">
                <a:srgbClr val="666666"/>
              </a:gs>
            </a:gsLst>
            <a:lin ang="18900000" scaled="1"/>
          </a:gradFill>
          <a:ln w="12700">
            <a:solidFill>
              <a:srgbClr val="666666"/>
            </a:solidFill>
            <a:miter lim="800000"/>
            <a:headEnd/>
            <a:tailEnd/>
          </a:ln>
          <a:effectLst>
            <a:outerShdw dist="107763" dir="8100000" algn="ctr" rotWithShape="0">
              <a:srgbClr val="7F7F7F">
                <a:alpha val="50000"/>
              </a:srgbClr>
            </a:outerShdw>
          </a:effectLst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>
              <a:spcAft>
                <a:spcPts val="1000"/>
              </a:spcAft>
            </a:pPr>
            <a:r>
              <a:rPr lang="cs-CZ" altLang="cs-CZ" sz="1600">
                <a:latin typeface="Times New Roman" panose="02020603050405020304" pitchFamily="18" charset="0"/>
              </a:rPr>
              <a:t>Řeč těla: </a:t>
            </a:r>
          </a:p>
          <a:p>
            <a:pPr eaLnBrk="1" hangingPunct="1">
              <a:spcAft>
                <a:spcPts val="1000"/>
              </a:spcAft>
            </a:pPr>
            <a:r>
              <a:rPr lang="cs-CZ" altLang="cs-CZ" sz="1600">
                <a:latin typeface="Times New Roman" panose="02020603050405020304" pitchFamily="18" charset="0"/>
              </a:rPr>
              <a:t>pohyb těla, gesta a výraz v obličeji tvoří 55 % sdělení.</a:t>
            </a:r>
          </a:p>
          <a:p>
            <a:pPr eaLnBrk="1" hangingPunct="1">
              <a:spcAft>
                <a:spcPts val="1000"/>
              </a:spcAft>
            </a:pPr>
            <a:endParaRPr lang="cs-CZ" altLang="cs-CZ" sz="1600">
              <a:latin typeface="Times New Roman" panose="02020603050405020304" pitchFamily="18" charset="0"/>
            </a:endParaRPr>
          </a:p>
          <a:p>
            <a:pPr eaLnBrk="1" hangingPunct="1">
              <a:spcAft>
                <a:spcPts val="1000"/>
              </a:spcAft>
            </a:pPr>
            <a:r>
              <a:rPr lang="cs-CZ" altLang="cs-CZ" sz="1600">
                <a:latin typeface="Times New Roman" panose="02020603050405020304" pitchFamily="18" charset="0"/>
              </a:rPr>
              <a:t>Neverbální komunikace představuje hlavní část komunikace.  </a:t>
            </a:r>
          </a:p>
          <a:p>
            <a:pPr eaLnBrk="1" hangingPunct="1"/>
            <a:endParaRPr lang="cs-CZ" altLang="cs-CZ" sz="1600"/>
          </a:p>
        </p:txBody>
      </p:sp>
      <p:sp>
        <p:nvSpPr>
          <p:cNvPr id="49159" name="Rectangle 4">
            <a:extLst>
              <a:ext uri="{FF2B5EF4-FFF2-40B4-BE49-F238E27FC236}">
                <a16:creationId xmlns:a16="http://schemas.microsoft.com/office/drawing/2014/main" id="{483B7C36-AB52-4109-A0DC-3E58207CB3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450" y="2343150"/>
            <a:ext cx="13160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solidFill>
                  <a:schemeClr val="bg1"/>
                </a:solidFill>
              </a:rPr>
              <a:t>Verbální</a:t>
            </a:r>
          </a:p>
        </p:txBody>
      </p:sp>
      <p:sp>
        <p:nvSpPr>
          <p:cNvPr id="49160" name="Rectangle 7">
            <a:extLst>
              <a:ext uri="{FF2B5EF4-FFF2-40B4-BE49-F238E27FC236}">
                <a16:creationId xmlns:a16="http://schemas.microsoft.com/office/drawing/2014/main" id="{68161999-9463-4D9E-BA87-973AAC148F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2750" y="2343150"/>
            <a:ext cx="16764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>
                <a:solidFill>
                  <a:schemeClr val="bg1"/>
                </a:solidFill>
              </a:rPr>
              <a:t>Neverbální</a:t>
            </a:r>
          </a:p>
        </p:txBody>
      </p:sp>
    </p:spTree>
  </p:cSld>
  <p:clrMapOvr>
    <a:masterClrMapping/>
  </p:clrMapOvr>
  <p:transition spd="med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4">
            <a:extLst>
              <a:ext uri="{FF2B5EF4-FFF2-40B4-BE49-F238E27FC236}">
                <a16:creationId xmlns:a16="http://schemas.microsoft.com/office/drawing/2014/main" id="{7C6D35D6-442C-4693-B729-C0BDE3C2D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50179" name="WordArt 4">
            <a:extLst>
              <a:ext uri="{FF2B5EF4-FFF2-40B4-BE49-F238E27FC236}">
                <a16:creationId xmlns:a16="http://schemas.microsoft.com/office/drawing/2014/main" id="{7348B2DB-2C49-4C39-8294-DC21B8CC5C8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Řešení konfliktních situací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416C6A7B-6BEA-47CF-8CBF-4C20A916B4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2119313"/>
            <a:ext cx="8496300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 eaLnBrk="1" hangingPunct="1">
              <a:buFontTx/>
              <a:buNone/>
              <a:defRPr/>
            </a:pPr>
            <a:endParaRPr lang="cs-CZ" sz="2400" kern="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cs-CZ" sz="2400" dirty="0">
                <a:solidFill>
                  <a:schemeClr val="bg1"/>
                </a:solidFill>
              </a:rPr>
              <a:t>Graficky znázorněte vstupy pro modelové řešení konfliktní situace.</a:t>
            </a:r>
          </a:p>
          <a:p>
            <a:pPr>
              <a:defRPr/>
            </a:pPr>
            <a:r>
              <a:rPr lang="cs-CZ" sz="2400" dirty="0">
                <a:solidFill>
                  <a:schemeClr val="bg1"/>
                </a:solidFill>
              </a:rPr>
              <a:t>Vypište několik znaků agresivního projevu útočníka, který se už chystá provést fyzický útok.</a:t>
            </a:r>
          </a:p>
          <a:p>
            <a:pPr>
              <a:defRPr/>
            </a:pPr>
            <a:r>
              <a:rPr lang="cs-CZ" sz="2400" dirty="0">
                <a:solidFill>
                  <a:schemeClr val="bg1"/>
                </a:solidFill>
              </a:rPr>
              <a:t>Vypište postup chování útočníka. </a:t>
            </a:r>
          </a:p>
          <a:p>
            <a:pPr marL="0" indent="0">
              <a:buFontTx/>
              <a:buNone/>
              <a:defRPr/>
            </a:pPr>
            <a:r>
              <a:rPr lang="cs-CZ" sz="2400" dirty="0">
                <a:solidFill>
                  <a:schemeClr val="bg1"/>
                </a:solidFill>
              </a:rPr>
              <a:t>	</a:t>
            </a:r>
          </a:p>
          <a:p>
            <a:pPr>
              <a:defRPr/>
            </a:pPr>
            <a:endParaRPr lang="cs-CZ" sz="2400" dirty="0">
              <a:solidFill>
                <a:schemeClr val="bg1"/>
              </a:solidFill>
            </a:endParaRPr>
          </a:p>
          <a:p>
            <a:pPr marL="457200" lvl="1" indent="0">
              <a:buFontTx/>
              <a:buNone/>
              <a:defRPr/>
            </a:pPr>
            <a:endParaRPr lang="cs-CZ" sz="2400" dirty="0">
              <a:solidFill>
                <a:schemeClr val="bg1"/>
              </a:solidFill>
              <a:cs typeface="+mn-cs"/>
            </a:endParaRPr>
          </a:p>
          <a:p>
            <a:pPr>
              <a:defRPr/>
            </a:pP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3A9E3E-1745-4C75-866D-191A7E07452C}"/>
              </a:ext>
            </a:extLst>
          </p:cNvPr>
          <p:cNvSpPr/>
          <p:nvPr/>
        </p:nvSpPr>
        <p:spPr>
          <a:xfrm>
            <a:off x="1323657" y="1196752"/>
            <a:ext cx="595547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cs-CZ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  <a:cs typeface="+mn-cs"/>
              </a:rPr>
              <a:t>Prověření - Otázky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charset="0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Zástupný symbol pro zápatí 4">
            <a:extLst>
              <a:ext uri="{FF2B5EF4-FFF2-40B4-BE49-F238E27FC236}">
                <a16:creationId xmlns:a16="http://schemas.microsoft.com/office/drawing/2014/main" id="{594FE833-F82F-4453-A932-4662EA24A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6147" name="WordArt 4">
            <a:extLst>
              <a:ext uri="{FF2B5EF4-FFF2-40B4-BE49-F238E27FC236}">
                <a16:creationId xmlns:a16="http://schemas.microsoft.com/office/drawing/2014/main" id="{EB1BA160-8ABA-45FA-8920-C3CFDF97DEB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Historie výcviku BZ v AČR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24C1010-B96E-4C5C-AED7-76E3D67E57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844675"/>
            <a:ext cx="8496300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 eaLnBrk="1" hangingPunct="1">
              <a:buFontTx/>
              <a:buNone/>
              <a:defRPr/>
            </a:pPr>
            <a:endParaRPr lang="cs-CZ" sz="2400" kern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Tx/>
              <a:buChar char="-"/>
              <a:defRPr/>
            </a:pPr>
            <a:r>
              <a:rPr lang="cs-CZ" sz="2400" kern="0">
                <a:solidFill>
                  <a:schemeClr val="bg1">
                    <a:lumMod val="95000"/>
                  </a:schemeClr>
                </a:solidFill>
              </a:rPr>
              <a:t>V roce 1989 vychází nový předpis Těl-1-1.</a:t>
            </a:r>
            <a:r>
              <a:rPr lang="cs-CZ" kern="0">
                <a:solidFill>
                  <a:schemeClr val="bg1">
                    <a:lumMod val="95000"/>
                  </a:schemeClr>
                </a:solidFill>
              </a:rPr>
              <a:t> </a:t>
            </a:r>
          </a:p>
          <a:p>
            <a:pPr eaLnBrk="1" hangingPunct="1">
              <a:buFontTx/>
              <a:buNone/>
              <a:defRPr/>
            </a:pPr>
            <a:endParaRPr lang="cs-CZ" sz="2400" kern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Tx/>
              <a:buChar char="-"/>
              <a:defRPr/>
            </a:pPr>
            <a:r>
              <a:rPr lang="cs-CZ" sz="2400" kern="0">
                <a:solidFill>
                  <a:schemeClr val="bg1">
                    <a:lumMod val="95000"/>
                  </a:schemeClr>
                </a:solidFill>
              </a:rPr>
              <a:t>V roce 1993 byl po veřejné soutěži vybrán nový systém sebeobrany a boje zblízka (Musado Military Combat System).</a:t>
            </a:r>
            <a:endParaRPr lang="cs-CZ" sz="2400" kern="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Zástupný symbol pro zápatí 4">
            <a:extLst>
              <a:ext uri="{FF2B5EF4-FFF2-40B4-BE49-F238E27FC236}">
                <a16:creationId xmlns:a16="http://schemas.microsoft.com/office/drawing/2014/main" id="{A8368738-30B9-4F35-95E4-A257F00DD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7171" name="WordArt 4">
            <a:extLst>
              <a:ext uri="{FF2B5EF4-FFF2-40B4-BE49-F238E27FC236}">
                <a16:creationId xmlns:a16="http://schemas.microsoft.com/office/drawing/2014/main" id="{53E6C598-EFF0-4A56-AB9E-FC86A65A951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Historie výcviku BZ v AČR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30518D34-41DB-498F-A99E-0540A3709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844675"/>
            <a:ext cx="8496300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 eaLnBrk="1" hangingPunct="1">
              <a:buFontTx/>
              <a:buNone/>
              <a:defRPr/>
            </a:pPr>
            <a:endParaRPr lang="cs-CZ" sz="2000" kern="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cs-CZ" sz="2800" dirty="0">
                <a:solidFill>
                  <a:schemeClr val="bg1"/>
                </a:solidFill>
              </a:rPr>
              <a:t>V jakém roce a jaké vojenské instituce měly ve svých osnovách výcvik boje zblízka (v rozmezí období minulého století).  </a:t>
            </a:r>
          </a:p>
          <a:p>
            <a:pPr>
              <a:defRPr/>
            </a:pPr>
            <a:endParaRPr lang="cs-CZ" sz="240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cs-CZ" sz="2800" dirty="0">
                <a:solidFill>
                  <a:schemeClr val="bg1"/>
                </a:solidFill>
              </a:rPr>
              <a:t>Vznik MUSADO </a:t>
            </a:r>
            <a:endParaRPr lang="cs-CZ" sz="2400" dirty="0">
              <a:solidFill>
                <a:schemeClr val="bg1"/>
              </a:solidFill>
            </a:endParaRPr>
          </a:p>
          <a:p>
            <a:pPr lvl="1">
              <a:defRPr/>
            </a:pPr>
            <a:r>
              <a:rPr lang="cs-CZ" sz="2400" dirty="0">
                <a:solidFill>
                  <a:schemeClr val="bg1"/>
                </a:solidFill>
                <a:cs typeface="+mn-cs"/>
              </a:rPr>
              <a:t>zakladatel (příjmení, národnost),</a:t>
            </a:r>
            <a:endParaRPr lang="cs-CZ" sz="2000" dirty="0">
              <a:solidFill>
                <a:schemeClr val="bg1"/>
              </a:solidFill>
              <a:cs typeface="+mn-cs"/>
            </a:endParaRPr>
          </a:p>
          <a:p>
            <a:pPr lvl="1">
              <a:defRPr/>
            </a:pPr>
            <a:r>
              <a:rPr lang="cs-CZ" sz="2400" dirty="0">
                <a:solidFill>
                  <a:schemeClr val="bg1"/>
                </a:solidFill>
                <a:cs typeface="+mn-cs"/>
              </a:rPr>
              <a:t>na jakém základě byly techniky sestaveny (název státu),</a:t>
            </a:r>
            <a:endParaRPr lang="cs-CZ" sz="2000" dirty="0">
              <a:solidFill>
                <a:schemeClr val="bg1"/>
              </a:solidFill>
              <a:cs typeface="+mn-cs"/>
            </a:endParaRPr>
          </a:p>
          <a:p>
            <a:pPr lvl="1">
              <a:defRPr/>
            </a:pPr>
            <a:r>
              <a:rPr lang="cs-CZ" sz="2400" dirty="0">
                <a:solidFill>
                  <a:schemeClr val="bg1"/>
                </a:solidFill>
                <a:cs typeface="+mn-cs"/>
              </a:rPr>
              <a:t>přibližné datum vzniku MUSADO MCS a datum jeho zavedení do AČR.</a:t>
            </a:r>
            <a:endParaRPr lang="cs-CZ" sz="2000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C98FADC-C200-4C5B-880E-338FDC0E73A5}"/>
              </a:ext>
            </a:extLst>
          </p:cNvPr>
          <p:cNvSpPr/>
          <p:nvPr/>
        </p:nvSpPr>
        <p:spPr>
          <a:xfrm>
            <a:off x="1323657" y="1196752"/>
            <a:ext cx="595547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cs-CZ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  <a:cs typeface="+mn-cs"/>
              </a:rPr>
              <a:t>Prověření - Otázky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charset="0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zápatí 4">
            <a:extLst>
              <a:ext uri="{FF2B5EF4-FFF2-40B4-BE49-F238E27FC236}">
                <a16:creationId xmlns:a16="http://schemas.microsoft.com/office/drawing/2014/main" id="{D6A8FD49-5C39-4CF0-A434-B4F0C12B0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8195" name="WordArt 4">
            <a:extLst>
              <a:ext uri="{FF2B5EF4-FFF2-40B4-BE49-F238E27FC236}">
                <a16:creationId xmlns:a16="http://schemas.microsoft.com/office/drawing/2014/main" id="{EF49B976-0CDD-400C-AD0E-AD92D9CA586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Bojové aktivity</a:t>
            </a:r>
          </a:p>
        </p:txBody>
      </p:sp>
      <p:sp>
        <p:nvSpPr>
          <p:cNvPr id="12293" name="TextovéPole 5">
            <a:extLst>
              <a:ext uri="{FF2B5EF4-FFF2-40B4-BE49-F238E27FC236}">
                <a16:creationId xmlns:a16="http://schemas.microsoft.com/office/drawing/2014/main" id="{ECE9FED1-A46A-42AF-A36C-97FF3C13EC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38" y="1389063"/>
            <a:ext cx="8640762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Cíl: popis bojových aktivit</a:t>
            </a:r>
          </a:p>
          <a:p>
            <a:pPr>
              <a:lnSpc>
                <a:spcPct val="200000"/>
              </a:lnSpc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Průběh: pochopení různých směrů bojových aktivit</a:t>
            </a:r>
          </a:p>
          <a:p>
            <a:pPr>
              <a:lnSpc>
                <a:spcPct val="200000"/>
              </a:lnSpc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Prověření: znalosti směrů bojových aktivit</a:t>
            </a:r>
          </a:p>
          <a:p>
            <a:pPr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Arial" charset="0"/>
              <a:cs typeface="+mn-cs"/>
            </a:endParaRPr>
          </a:p>
          <a:p>
            <a:pPr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Zástupný symbol pro zápatí 5">
            <a:extLst>
              <a:ext uri="{FF2B5EF4-FFF2-40B4-BE49-F238E27FC236}">
                <a16:creationId xmlns:a16="http://schemas.microsoft.com/office/drawing/2014/main" id="{C3090AA8-6F91-43A3-B9A1-99D2A5C00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2FF9229E-1191-40B0-B552-92F11740D11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57188" y="1714500"/>
            <a:ext cx="8218487" cy="4525963"/>
          </a:xfrm>
        </p:spPr>
        <p:txBody>
          <a:bodyPr/>
          <a:lstStyle/>
          <a:p>
            <a:pPr eaLnBrk="1" hangingPunct="1">
              <a:buFontTx/>
              <a:buChar char="-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Boj zblízka</a:t>
            </a:r>
          </a:p>
          <a:p>
            <a:pPr eaLnBrk="1" hangingPunct="1">
              <a:buFontTx/>
              <a:buNone/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Tx/>
              <a:buChar char="-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Bojová umění</a:t>
            </a:r>
          </a:p>
          <a:p>
            <a:pPr eaLnBrk="1" hangingPunct="1">
              <a:buFontTx/>
              <a:buNone/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Tx/>
              <a:buChar char="-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Bojové cesty</a:t>
            </a:r>
          </a:p>
          <a:p>
            <a:pPr eaLnBrk="1" hangingPunct="1">
              <a:buFontTx/>
              <a:buChar char="-"/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Tx/>
              <a:buChar char="-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Bojové sporty</a:t>
            </a:r>
          </a:p>
          <a:p>
            <a:pPr eaLnBrk="1" hangingPunct="1">
              <a:buFontTx/>
              <a:buChar char="-"/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Tx/>
              <a:buChar char="-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Úpoly</a:t>
            </a:r>
          </a:p>
          <a:p>
            <a:pPr eaLnBrk="1" hangingPunct="1">
              <a:buFontTx/>
              <a:buChar char="-"/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220" name="WordArt 8">
            <a:extLst>
              <a:ext uri="{FF2B5EF4-FFF2-40B4-BE49-F238E27FC236}">
                <a16:creationId xmlns:a16="http://schemas.microsoft.com/office/drawing/2014/main" id="{FA87EB08-33D2-4806-B52C-EC7D98A6521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285875" y="357188"/>
            <a:ext cx="68580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2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Bojové aktivity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Zástupný symbol pro zápatí 4">
            <a:extLst>
              <a:ext uri="{FF2B5EF4-FFF2-40B4-BE49-F238E27FC236}">
                <a16:creationId xmlns:a16="http://schemas.microsoft.com/office/drawing/2014/main" id="{91E4B2B6-3602-484C-8F5A-2D1FB8DF4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0243" name="WordArt 4">
            <a:extLst>
              <a:ext uri="{FF2B5EF4-FFF2-40B4-BE49-F238E27FC236}">
                <a16:creationId xmlns:a16="http://schemas.microsoft.com/office/drawing/2014/main" id="{BB98EDF9-345F-4F47-984B-C04CFDE094E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Bojové aktivity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9AAAA0B9-1414-4668-805B-035931E322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2420938"/>
            <a:ext cx="8496300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 eaLnBrk="1" hangingPunct="1">
              <a:buFontTx/>
              <a:buNone/>
              <a:defRPr/>
            </a:pPr>
            <a:endParaRPr lang="cs-CZ" sz="2000" kern="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cs-CZ" sz="2800" dirty="0">
                <a:solidFill>
                  <a:schemeClr val="bg1"/>
                </a:solidFill>
              </a:rPr>
              <a:t>Vyjádřete stručně význam těchto názvů „Boj zblízka, „Bojové umění“, Bojové cesty, „Bojový sport“, „úpoly“.</a:t>
            </a:r>
          </a:p>
          <a:p>
            <a:pPr>
              <a:defRPr/>
            </a:pP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D65B4AC-2D41-4EC2-AA90-1B0222CE3865}"/>
              </a:ext>
            </a:extLst>
          </p:cNvPr>
          <p:cNvSpPr/>
          <p:nvPr/>
        </p:nvSpPr>
        <p:spPr>
          <a:xfrm>
            <a:off x="1323657" y="1196752"/>
            <a:ext cx="595547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cs-CZ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  <a:cs typeface="+mn-cs"/>
              </a:rPr>
              <a:t>Prověření - Otázky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charset="0"/>
              <a:cs typeface="+mn-cs"/>
            </a:endParaRP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2" ma:contentTypeDescription="Vytvoří nový dokument" ma:contentTypeScope="" ma:versionID="d5714cb2bab0a7300ade93eab6a6fe82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2be02ca2053b24bb78226bd8cc2ad0db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F8CA648-C576-4DCC-A0E3-7FA000A332D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BCD642E-817A-4C73-8232-6C6A5BCC1E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2500</TotalTime>
  <Words>1816</Words>
  <Application>Microsoft Office PowerPoint</Application>
  <PresentationFormat>Předvádění na obrazovce (4:3)</PresentationFormat>
  <Paragraphs>509</Paragraphs>
  <Slides>48</Slides>
  <Notes>48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48</vt:i4>
      </vt:variant>
    </vt:vector>
  </HeadingPairs>
  <TitlesOfParts>
    <vt:vector size="49" baseType="lpstr">
      <vt:lpstr>Výchozí návrh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Historie vedení výcviku boje zblízka ve 20. století</dc:title>
  <dc:creator>m</dc:creator>
  <cp:lastModifiedBy>ismail - [2010]</cp:lastModifiedBy>
  <cp:revision>145</cp:revision>
  <dcterms:created xsi:type="dcterms:W3CDTF">2006-07-03T09:33:13Z</dcterms:created>
  <dcterms:modified xsi:type="dcterms:W3CDTF">2021-12-02T16:59:48Z</dcterms:modified>
</cp:coreProperties>
</file>