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2"/>
  </p:notesMasterIdLst>
  <p:sldIdLst>
    <p:sldId id="287" r:id="rId4"/>
    <p:sldId id="364" r:id="rId5"/>
    <p:sldId id="392" r:id="rId6"/>
    <p:sldId id="393" r:id="rId7"/>
    <p:sldId id="394" r:id="rId8"/>
    <p:sldId id="395" r:id="rId9"/>
    <p:sldId id="396" r:id="rId10"/>
    <p:sldId id="387" r:id="rId11"/>
    <p:sldId id="397" r:id="rId12"/>
    <p:sldId id="398" r:id="rId13"/>
    <p:sldId id="367" r:id="rId14"/>
    <p:sldId id="269" r:id="rId15"/>
    <p:sldId id="399" r:id="rId16"/>
    <p:sldId id="400" r:id="rId17"/>
    <p:sldId id="388" r:id="rId18"/>
    <p:sldId id="389" r:id="rId19"/>
    <p:sldId id="390" r:id="rId20"/>
    <p:sldId id="391" r:id="rId21"/>
    <p:sldId id="401" r:id="rId22"/>
    <p:sldId id="409" r:id="rId23"/>
    <p:sldId id="402" r:id="rId24"/>
    <p:sldId id="403" r:id="rId25"/>
    <p:sldId id="404" r:id="rId26"/>
    <p:sldId id="405" r:id="rId27"/>
    <p:sldId id="406" r:id="rId28"/>
    <p:sldId id="407" r:id="rId29"/>
    <p:sldId id="408" r:id="rId30"/>
    <p:sldId id="411" r:id="rId31"/>
    <p:sldId id="344" r:id="rId32"/>
    <p:sldId id="343" r:id="rId33"/>
    <p:sldId id="342" r:id="rId34"/>
    <p:sldId id="366" r:id="rId35"/>
    <p:sldId id="410" r:id="rId36"/>
    <p:sldId id="412" r:id="rId37"/>
    <p:sldId id="298" r:id="rId38"/>
    <p:sldId id="299" r:id="rId39"/>
    <p:sldId id="371" r:id="rId40"/>
    <p:sldId id="413" r:id="rId41"/>
    <p:sldId id="415" r:id="rId42"/>
    <p:sldId id="414" r:id="rId43"/>
    <p:sldId id="416" r:id="rId44"/>
    <p:sldId id="417" r:id="rId45"/>
    <p:sldId id="418" r:id="rId46"/>
    <p:sldId id="419" r:id="rId47"/>
    <p:sldId id="420" r:id="rId48"/>
    <p:sldId id="421" r:id="rId49"/>
    <p:sldId id="422" r:id="rId50"/>
    <p:sldId id="423" r:id="rId5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B45D12-75DA-462F-A623-7EB964D56FCE}" v="4" dt="2021-12-02T16:59:43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microsoft.com/office/2016/11/relationships/changesInfo" Target="changesInfos/changesInfo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73B45D12-75DA-462F-A623-7EB964D56FCE}"/>
    <pc:docChg chg="modSld">
      <pc:chgData name="Michal Vágner" userId="S::vagner@vojenskyobor.cz::8f38ecf4-166a-48cb-9f9e-f1a40236ef56" providerId="AD" clId="Web-{73B45D12-75DA-462F-A623-7EB964D56FCE}" dt="2021-12-02T16:59:39.704" v="0" actId="20577"/>
      <pc:docMkLst>
        <pc:docMk/>
      </pc:docMkLst>
      <pc:sldChg chg="modSp">
        <pc:chgData name="Michal Vágner" userId="S::vagner@vojenskyobor.cz::8f38ecf4-166a-48cb-9f9e-f1a40236ef56" providerId="AD" clId="Web-{73B45D12-75DA-462F-A623-7EB964D56FCE}" dt="2021-12-02T16:59:39.704" v="0" actId="20577"/>
        <pc:sldMkLst>
          <pc:docMk/>
          <pc:sldMk cId="0" sldId="392"/>
        </pc:sldMkLst>
        <pc:spChg chg="mod">
          <ac:chgData name="Michal Vágner" userId="S::vagner@vojenskyobor.cz::8f38ecf4-166a-48cb-9f9e-f1a40236ef56" providerId="AD" clId="Web-{73B45D12-75DA-462F-A623-7EB964D56FCE}" dt="2021-12-02T16:59:39.704" v="0" actId="20577"/>
          <ac:spMkLst>
            <pc:docMk/>
            <pc:sldMk cId="0" sldId="392"/>
            <ac:spMk id="12293" creationId="{C465BAAC-0BE2-4C62-9950-50FE404187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C0806CB-2F18-402F-8110-7AAA63E00A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4E6BFB7-1EA4-4603-9B85-D205906755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7DEC65C3-FAD9-4319-9080-C34A1D23E2B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82E8116-567C-4100-82E7-EDD41E5B38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87EAEAD1-D742-4E16-A7B1-8AD29865DF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E0A6C1DA-4562-4B52-B682-8DC3E04DF8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B2F297-2ABE-4D01-BBD4-FB85A251F5A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B57B1B3-0169-4397-A9A2-744F5E9F8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798D13-49A7-43D8-BE2C-80FFEF457C16}" type="slidenum">
              <a:rPr lang="cs-CZ" altLang="cs-CZ"/>
              <a:pPr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57C2992-9CA3-4746-ABA5-6F66A8C24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B2B14B9-32DF-4C0E-A1D6-F416A66A3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EC243E05-E433-4BEA-9B41-2931ABB5A0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05DEA2E5-7085-4A38-A465-3C17AC59F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F6B47488-0382-4A46-B870-904515E2D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B54B95-CA5B-414E-93B3-D31D46963F17}" type="slidenum">
              <a:rPr lang="cs-CZ" altLang="cs-CZ"/>
              <a:pPr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>
            <a:extLst>
              <a:ext uri="{FF2B5EF4-FFF2-40B4-BE49-F238E27FC236}">
                <a16:creationId xmlns:a16="http://schemas.microsoft.com/office/drawing/2014/main" id="{49FD8278-5642-4061-BEC5-2AE4CA03F9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>
            <a:extLst>
              <a:ext uri="{FF2B5EF4-FFF2-40B4-BE49-F238E27FC236}">
                <a16:creationId xmlns:a16="http://schemas.microsoft.com/office/drawing/2014/main" id="{FB1CD77B-7FCF-416D-8E88-0C782D75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>
            <a:extLst>
              <a:ext uri="{FF2B5EF4-FFF2-40B4-BE49-F238E27FC236}">
                <a16:creationId xmlns:a16="http://schemas.microsoft.com/office/drawing/2014/main" id="{12FF53A0-9569-44E9-B51E-C8812E5636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668B7A-D45B-4A77-ADDD-0C4BF66AD3E7}" type="slidenum">
              <a:rPr lang="cs-CZ" altLang="cs-CZ"/>
              <a:pPr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>
            <a:extLst>
              <a:ext uri="{FF2B5EF4-FFF2-40B4-BE49-F238E27FC236}">
                <a16:creationId xmlns:a16="http://schemas.microsoft.com/office/drawing/2014/main" id="{B2FC612F-34E6-48E8-9A6D-CE2CC0B12C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>
            <a:extLst>
              <a:ext uri="{FF2B5EF4-FFF2-40B4-BE49-F238E27FC236}">
                <a16:creationId xmlns:a16="http://schemas.microsoft.com/office/drawing/2014/main" id="{524F8397-7913-4690-9436-131BE4E1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2" name="Zástupný symbol pro číslo snímku 3">
            <a:extLst>
              <a:ext uri="{FF2B5EF4-FFF2-40B4-BE49-F238E27FC236}">
                <a16:creationId xmlns:a16="http://schemas.microsoft.com/office/drawing/2014/main" id="{70D5B15F-2178-4857-9A7C-87532704B5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9A0F43-4DF6-4A4F-9053-54BAA8578809}" type="slidenum">
              <a:rPr lang="cs-CZ" altLang="cs-CZ"/>
              <a:pPr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>
            <a:extLst>
              <a:ext uri="{FF2B5EF4-FFF2-40B4-BE49-F238E27FC236}">
                <a16:creationId xmlns:a16="http://schemas.microsoft.com/office/drawing/2014/main" id="{96362FA9-5B67-4DC0-A717-CC545D06C9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>
            <a:extLst>
              <a:ext uri="{FF2B5EF4-FFF2-40B4-BE49-F238E27FC236}">
                <a16:creationId xmlns:a16="http://schemas.microsoft.com/office/drawing/2014/main" id="{010E024C-5079-48BE-941F-C92E3AA7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4516" name="Zástupný symbol pro číslo snímku 3">
            <a:extLst>
              <a:ext uri="{FF2B5EF4-FFF2-40B4-BE49-F238E27FC236}">
                <a16:creationId xmlns:a16="http://schemas.microsoft.com/office/drawing/2014/main" id="{E6666196-D9E0-4BF9-B9EB-6939D50A9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C4B0FD-9A1D-44B7-9619-170F0D6B5B44}" type="slidenum">
              <a:rPr lang="cs-CZ" altLang="cs-CZ"/>
              <a:pPr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>
            <a:extLst>
              <a:ext uri="{FF2B5EF4-FFF2-40B4-BE49-F238E27FC236}">
                <a16:creationId xmlns:a16="http://schemas.microsoft.com/office/drawing/2014/main" id="{203F618C-1522-4442-92B8-6198DDE966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>
            <a:extLst>
              <a:ext uri="{FF2B5EF4-FFF2-40B4-BE49-F238E27FC236}">
                <a16:creationId xmlns:a16="http://schemas.microsoft.com/office/drawing/2014/main" id="{566CF166-40B2-41D2-B1F5-6390A45C3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40" name="Zástupný symbol pro číslo snímku 3">
            <a:extLst>
              <a:ext uri="{FF2B5EF4-FFF2-40B4-BE49-F238E27FC236}">
                <a16:creationId xmlns:a16="http://schemas.microsoft.com/office/drawing/2014/main" id="{2A3A146E-1AC0-4640-995B-D88E861CBE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EE1685-A005-45F5-AC6E-56D8FF2FBEBE}" type="slidenum">
              <a:rPr lang="cs-CZ" altLang="cs-CZ"/>
              <a:pPr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>
            <a:extLst>
              <a:ext uri="{FF2B5EF4-FFF2-40B4-BE49-F238E27FC236}">
                <a16:creationId xmlns:a16="http://schemas.microsoft.com/office/drawing/2014/main" id="{1D39EE4C-A396-42AD-AFB9-43BAAD2D5C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>
            <a:extLst>
              <a:ext uri="{FF2B5EF4-FFF2-40B4-BE49-F238E27FC236}">
                <a16:creationId xmlns:a16="http://schemas.microsoft.com/office/drawing/2014/main" id="{632A3737-54B4-454C-B557-5EBA5CF02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6564" name="Zástupný symbol pro číslo snímku 3">
            <a:extLst>
              <a:ext uri="{FF2B5EF4-FFF2-40B4-BE49-F238E27FC236}">
                <a16:creationId xmlns:a16="http://schemas.microsoft.com/office/drawing/2014/main" id="{B9520412-06F8-4904-9A0A-F1DBCB368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41936D-7B2D-4232-859B-3E3BAB62DF99}" type="slidenum">
              <a:rPr lang="cs-CZ" altLang="cs-CZ"/>
              <a:pPr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>
            <a:extLst>
              <a:ext uri="{FF2B5EF4-FFF2-40B4-BE49-F238E27FC236}">
                <a16:creationId xmlns:a16="http://schemas.microsoft.com/office/drawing/2014/main" id="{55F50286-04E8-465E-A97B-FACF419034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>
            <a:extLst>
              <a:ext uri="{FF2B5EF4-FFF2-40B4-BE49-F238E27FC236}">
                <a16:creationId xmlns:a16="http://schemas.microsoft.com/office/drawing/2014/main" id="{C6473FE2-EB83-4AF5-9471-C2D3A2368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B21FDE19-1964-4F1A-98ED-59316D8D6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1F33CF-09C1-4C25-9137-C5ECA8CEA53D}" type="slidenum">
              <a:rPr lang="cs-CZ" altLang="cs-CZ"/>
              <a:pPr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>
            <a:extLst>
              <a:ext uri="{FF2B5EF4-FFF2-40B4-BE49-F238E27FC236}">
                <a16:creationId xmlns:a16="http://schemas.microsoft.com/office/drawing/2014/main" id="{CE2DB023-E093-40A5-BB64-1962260B9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>
            <a:extLst>
              <a:ext uri="{FF2B5EF4-FFF2-40B4-BE49-F238E27FC236}">
                <a16:creationId xmlns:a16="http://schemas.microsoft.com/office/drawing/2014/main" id="{49213F25-3E7C-41A2-A88E-78EB78091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8612" name="Zástupný symbol pro číslo snímku 3">
            <a:extLst>
              <a:ext uri="{FF2B5EF4-FFF2-40B4-BE49-F238E27FC236}">
                <a16:creationId xmlns:a16="http://schemas.microsoft.com/office/drawing/2014/main" id="{546ACCC2-3038-4C33-9E44-1AF54961A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AFC7AD6-50B0-4F12-8AC8-DD402BA1B5C3}" type="slidenum">
              <a:rPr lang="cs-CZ" altLang="cs-CZ"/>
              <a:pPr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>
            <a:extLst>
              <a:ext uri="{FF2B5EF4-FFF2-40B4-BE49-F238E27FC236}">
                <a16:creationId xmlns:a16="http://schemas.microsoft.com/office/drawing/2014/main" id="{C91D8709-1D4A-4944-83DE-DDCD54C87C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>
            <a:extLst>
              <a:ext uri="{FF2B5EF4-FFF2-40B4-BE49-F238E27FC236}">
                <a16:creationId xmlns:a16="http://schemas.microsoft.com/office/drawing/2014/main" id="{10B79C15-9D8D-4686-B247-A11F0440B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9636" name="Zástupný symbol pro číslo snímku 3">
            <a:extLst>
              <a:ext uri="{FF2B5EF4-FFF2-40B4-BE49-F238E27FC236}">
                <a16:creationId xmlns:a16="http://schemas.microsoft.com/office/drawing/2014/main" id="{04F03287-1C7A-4DC0-9F0C-C9886786B5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DBFAAE-A2EC-4513-AECA-3B416EAE176B}" type="slidenum">
              <a:rPr lang="cs-CZ" altLang="cs-CZ"/>
              <a:pPr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>
            <a:extLst>
              <a:ext uri="{FF2B5EF4-FFF2-40B4-BE49-F238E27FC236}">
                <a16:creationId xmlns:a16="http://schemas.microsoft.com/office/drawing/2014/main" id="{A8D2D4AE-E4D4-4788-B4CC-E30DDF88AB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>
            <a:extLst>
              <a:ext uri="{FF2B5EF4-FFF2-40B4-BE49-F238E27FC236}">
                <a16:creationId xmlns:a16="http://schemas.microsoft.com/office/drawing/2014/main" id="{16E4A4BB-6DC3-4003-9BB4-5B3CA8705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0660" name="Zástupný symbol pro číslo snímku 3">
            <a:extLst>
              <a:ext uri="{FF2B5EF4-FFF2-40B4-BE49-F238E27FC236}">
                <a16:creationId xmlns:a16="http://schemas.microsoft.com/office/drawing/2014/main" id="{E5105540-A4A8-493C-9A29-1F41118E44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939B18-30EF-4D9E-9490-AA5791E6BD12}" type="slidenum">
              <a:rPr lang="cs-CZ" altLang="cs-CZ"/>
              <a:pPr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>
            <a:extLst>
              <a:ext uri="{FF2B5EF4-FFF2-40B4-BE49-F238E27FC236}">
                <a16:creationId xmlns:a16="http://schemas.microsoft.com/office/drawing/2014/main" id="{68232CE5-8520-4055-A46B-5204D7E2A7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>
            <a:extLst>
              <a:ext uri="{FF2B5EF4-FFF2-40B4-BE49-F238E27FC236}">
                <a16:creationId xmlns:a16="http://schemas.microsoft.com/office/drawing/2014/main" id="{797550B4-CEC2-4EFC-AC2A-74918CF59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F8966B1F-9868-4168-9F25-0C33DD2CF1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6924C7-6514-433A-AA79-4FE014D4087E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>
            <a:extLst>
              <a:ext uri="{FF2B5EF4-FFF2-40B4-BE49-F238E27FC236}">
                <a16:creationId xmlns:a16="http://schemas.microsoft.com/office/drawing/2014/main" id="{2606A19E-103F-47D9-8CD1-03366AAE8B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>
            <a:extLst>
              <a:ext uri="{FF2B5EF4-FFF2-40B4-BE49-F238E27FC236}">
                <a16:creationId xmlns:a16="http://schemas.microsoft.com/office/drawing/2014/main" id="{859818A6-AA4D-424E-B493-B23F4B7EF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1684" name="Zástupný symbol pro číslo snímku 3">
            <a:extLst>
              <a:ext uri="{FF2B5EF4-FFF2-40B4-BE49-F238E27FC236}">
                <a16:creationId xmlns:a16="http://schemas.microsoft.com/office/drawing/2014/main" id="{9C82E1C2-C03B-4E6A-B555-6BDDD180D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C35241-A4A8-4233-8D2D-715A8C7CB151}" type="slidenum">
              <a:rPr lang="cs-CZ" altLang="cs-CZ"/>
              <a:pPr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>
            <a:extLst>
              <a:ext uri="{FF2B5EF4-FFF2-40B4-BE49-F238E27FC236}">
                <a16:creationId xmlns:a16="http://schemas.microsoft.com/office/drawing/2014/main" id="{CFDB8FC2-9E72-4687-AE0E-5E4EA9D2B0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Zástupný symbol pro poznámky 2">
            <a:extLst>
              <a:ext uri="{FF2B5EF4-FFF2-40B4-BE49-F238E27FC236}">
                <a16:creationId xmlns:a16="http://schemas.microsoft.com/office/drawing/2014/main" id="{4B9AF4C9-FC2C-46B9-A6DA-4DCDC77E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2708" name="Zástupný symbol pro číslo snímku 3">
            <a:extLst>
              <a:ext uri="{FF2B5EF4-FFF2-40B4-BE49-F238E27FC236}">
                <a16:creationId xmlns:a16="http://schemas.microsoft.com/office/drawing/2014/main" id="{08ACDF50-FD99-4F9C-9C76-F067409204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44C4B4-ED3D-40BB-847F-8747C0F050A5}" type="slidenum">
              <a:rPr lang="cs-CZ" altLang="cs-CZ"/>
              <a:pPr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>
            <a:extLst>
              <a:ext uri="{FF2B5EF4-FFF2-40B4-BE49-F238E27FC236}">
                <a16:creationId xmlns:a16="http://schemas.microsoft.com/office/drawing/2014/main" id="{018E7A70-69DE-4BCE-9111-FD6A901591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Zástupný symbol pro poznámky 2">
            <a:extLst>
              <a:ext uri="{FF2B5EF4-FFF2-40B4-BE49-F238E27FC236}">
                <a16:creationId xmlns:a16="http://schemas.microsoft.com/office/drawing/2014/main" id="{D9B286F5-1841-4E16-9591-C86D9C8F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3732" name="Zástupný symbol pro číslo snímku 3">
            <a:extLst>
              <a:ext uri="{FF2B5EF4-FFF2-40B4-BE49-F238E27FC236}">
                <a16:creationId xmlns:a16="http://schemas.microsoft.com/office/drawing/2014/main" id="{DCF5B3D6-744B-447F-8B7D-89A75FB2E5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35154B-ADE0-4261-AA8B-05D117A1B6EC}" type="slidenum">
              <a:rPr lang="cs-CZ" altLang="cs-CZ"/>
              <a:pPr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>
            <a:extLst>
              <a:ext uri="{FF2B5EF4-FFF2-40B4-BE49-F238E27FC236}">
                <a16:creationId xmlns:a16="http://schemas.microsoft.com/office/drawing/2014/main" id="{4C52265C-3172-4A1E-8434-3D8D62F078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>
            <a:extLst>
              <a:ext uri="{FF2B5EF4-FFF2-40B4-BE49-F238E27FC236}">
                <a16:creationId xmlns:a16="http://schemas.microsoft.com/office/drawing/2014/main" id="{DA44F43B-DB8B-44F5-9837-978B0DF69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4756" name="Zástupný symbol pro číslo snímku 3">
            <a:extLst>
              <a:ext uri="{FF2B5EF4-FFF2-40B4-BE49-F238E27FC236}">
                <a16:creationId xmlns:a16="http://schemas.microsoft.com/office/drawing/2014/main" id="{DA101B29-ACC0-42D2-AAE7-D6512B7B43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D4A202-99CA-49A5-92B9-133205ED44FC}" type="slidenum">
              <a:rPr lang="cs-CZ" altLang="cs-CZ"/>
              <a:pPr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>
            <a:extLst>
              <a:ext uri="{FF2B5EF4-FFF2-40B4-BE49-F238E27FC236}">
                <a16:creationId xmlns:a16="http://schemas.microsoft.com/office/drawing/2014/main" id="{2134E470-9E7F-4314-847B-8FC56D9FA8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>
            <a:extLst>
              <a:ext uri="{FF2B5EF4-FFF2-40B4-BE49-F238E27FC236}">
                <a16:creationId xmlns:a16="http://schemas.microsoft.com/office/drawing/2014/main" id="{C23D68DA-4070-4D95-9FAE-A909C5E84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959D8AA4-FE05-423D-A78E-325D9AF2DF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B4BFC1-365E-487D-8E32-BFCE0B350795}" type="slidenum">
              <a:rPr lang="cs-CZ" altLang="cs-CZ"/>
              <a:pPr eaLnBrk="1" hangingPunct="1">
                <a:spcBef>
                  <a:spcPct val="0"/>
                </a:spcBef>
              </a:pPr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>
            <a:extLst>
              <a:ext uri="{FF2B5EF4-FFF2-40B4-BE49-F238E27FC236}">
                <a16:creationId xmlns:a16="http://schemas.microsoft.com/office/drawing/2014/main" id="{4F901F3C-0FC7-4E2E-A889-A797734ACD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Zástupný symbol pro poznámky 2">
            <a:extLst>
              <a:ext uri="{FF2B5EF4-FFF2-40B4-BE49-F238E27FC236}">
                <a16:creationId xmlns:a16="http://schemas.microsoft.com/office/drawing/2014/main" id="{3ED0E31D-611C-4936-9543-734314662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6804" name="Zástupný symbol pro číslo snímku 3">
            <a:extLst>
              <a:ext uri="{FF2B5EF4-FFF2-40B4-BE49-F238E27FC236}">
                <a16:creationId xmlns:a16="http://schemas.microsoft.com/office/drawing/2014/main" id="{F0C35F12-B421-49DB-B1AF-796F0DC340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85E49C-DB14-4E6D-9305-F9CDF448C91D}" type="slidenum">
              <a:rPr lang="cs-CZ" altLang="cs-CZ"/>
              <a:pPr eaLnBrk="1" hangingPunct="1"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>
            <a:extLst>
              <a:ext uri="{FF2B5EF4-FFF2-40B4-BE49-F238E27FC236}">
                <a16:creationId xmlns:a16="http://schemas.microsoft.com/office/drawing/2014/main" id="{B069B1B4-1671-43A2-9A5D-5DFA15BB72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Zástupný symbol pro poznámky 2">
            <a:extLst>
              <a:ext uri="{FF2B5EF4-FFF2-40B4-BE49-F238E27FC236}">
                <a16:creationId xmlns:a16="http://schemas.microsoft.com/office/drawing/2014/main" id="{6313B693-F7EE-4B2C-842C-45F1EACD3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7828" name="Zástupný symbol pro číslo snímku 3">
            <a:extLst>
              <a:ext uri="{FF2B5EF4-FFF2-40B4-BE49-F238E27FC236}">
                <a16:creationId xmlns:a16="http://schemas.microsoft.com/office/drawing/2014/main" id="{F0D2FD69-F177-423F-A4D3-10EE42EEF6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128A8D-10C5-461D-AA53-1A1F8FE063B9}" type="slidenum">
              <a:rPr lang="cs-CZ" altLang="cs-CZ"/>
              <a:pPr eaLnBrk="1" hangingPunct="1"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>
            <a:extLst>
              <a:ext uri="{FF2B5EF4-FFF2-40B4-BE49-F238E27FC236}">
                <a16:creationId xmlns:a16="http://schemas.microsoft.com/office/drawing/2014/main" id="{0D93C1F7-227F-4C57-B1F3-E861E53262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>
            <a:extLst>
              <a:ext uri="{FF2B5EF4-FFF2-40B4-BE49-F238E27FC236}">
                <a16:creationId xmlns:a16="http://schemas.microsoft.com/office/drawing/2014/main" id="{40BBA6DA-1E32-49A4-8E85-7DD626FB8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7226E137-D9D9-44D5-9ED1-5AA6A5F8B0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9A561D-59F5-4BD0-B479-38108F60CFE8}" type="slidenum">
              <a:rPr lang="cs-CZ" altLang="cs-CZ"/>
              <a:pPr eaLnBrk="1" hangingPunct="1"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5D09633C-1D0F-4358-9994-FFE116F687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0ED1155D-9ED4-4CA9-895F-0A27EB704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0C51292-3AD5-4426-BB3D-A258B0D688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41B77-178A-4DD7-A94B-2294BB39C5CE}" type="slidenum">
              <a:rPr lang="cs-CZ" altLang="cs-CZ"/>
              <a:pPr eaLnBrk="1" hangingPunct="1">
                <a:spcBef>
                  <a:spcPct val="0"/>
                </a:spcBef>
              </a:pPr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>
            <a:extLst>
              <a:ext uri="{FF2B5EF4-FFF2-40B4-BE49-F238E27FC236}">
                <a16:creationId xmlns:a16="http://schemas.microsoft.com/office/drawing/2014/main" id="{B01E2BD5-5B00-417B-9C37-CE835C9D8B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Zástupný symbol pro poznámky 2">
            <a:extLst>
              <a:ext uri="{FF2B5EF4-FFF2-40B4-BE49-F238E27FC236}">
                <a16:creationId xmlns:a16="http://schemas.microsoft.com/office/drawing/2014/main" id="{19448BD9-144F-4CAC-8408-CA81A7033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0900" name="Zástupný symbol pro číslo snímku 3">
            <a:extLst>
              <a:ext uri="{FF2B5EF4-FFF2-40B4-BE49-F238E27FC236}">
                <a16:creationId xmlns:a16="http://schemas.microsoft.com/office/drawing/2014/main" id="{1F35B47C-746B-412B-992C-99E119F65C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1110B0-B564-4715-BD7E-83295C7A2676}" type="slidenum">
              <a:rPr lang="cs-CZ" altLang="cs-CZ"/>
              <a:pPr eaLnBrk="1" hangingPunct="1">
                <a:spcBef>
                  <a:spcPct val="0"/>
                </a:spcBef>
              </a:pPr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>
            <a:extLst>
              <a:ext uri="{FF2B5EF4-FFF2-40B4-BE49-F238E27FC236}">
                <a16:creationId xmlns:a16="http://schemas.microsoft.com/office/drawing/2014/main" id="{1689FEF2-8506-47C5-9392-31CE50E46D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>
            <a:extLst>
              <a:ext uri="{FF2B5EF4-FFF2-40B4-BE49-F238E27FC236}">
                <a16:creationId xmlns:a16="http://schemas.microsoft.com/office/drawing/2014/main" id="{77AABDF7-F4F6-43BE-A25C-7F2974F99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4276" name="Zástupný symbol pro číslo snímku 3">
            <a:extLst>
              <a:ext uri="{FF2B5EF4-FFF2-40B4-BE49-F238E27FC236}">
                <a16:creationId xmlns:a16="http://schemas.microsoft.com/office/drawing/2014/main" id="{60FC0605-92C4-41B1-90A6-9D8DCC9147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A03B7B-244F-4DDC-B4F4-D0DE13789021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>
            <a:extLst>
              <a:ext uri="{FF2B5EF4-FFF2-40B4-BE49-F238E27FC236}">
                <a16:creationId xmlns:a16="http://schemas.microsoft.com/office/drawing/2014/main" id="{41805334-764E-405A-A854-1DFD965B30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>
            <a:extLst>
              <a:ext uri="{FF2B5EF4-FFF2-40B4-BE49-F238E27FC236}">
                <a16:creationId xmlns:a16="http://schemas.microsoft.com/office/drawing/2014/main" id="{F16BAE20-8CE3-41A3-A119-6D8EC238C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24" name="Zástupný symbol pro číslo snímku 3">
            <a:extLst>
              <a:ext uri="{FF2B5EF4-FFF2-40B4-BE49-F238E27FC236}">
                <a16:creationId xmlns:a16="http://schemas.microsoft.com/office/drawing/2014/main" id="{3EDE9B9C-4D09-4184-98B6-C45D86E2C0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498782-58D0-4459-AA0A-7ECDF8C0B73D}" type="slidenum">
              <a:rPr lang="cs-CZ" altLang="cs-CZ"/>
              <a:pPr eaLnBrk="1" hangingPunct="1">
                <a:spcBef>
                  <a:spcPct val="0"/>
                </a:spcBef>
              </a:pPr>
              <a:t>30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>
            <a:extLst>
              <a:ext uri="{FF2B5EF4-FFF2-40B4-BE49-F238E27FC236}">
                <a16:creationId xmlns:a16="http://schemas.microsoft.com/office/drawing/2014/main" id="{723CC2C7-C161-4658-9D6F-22FB673F45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Zástupný symbol pro poznámky 2">
            <a:extLst>
              <a:ext uri="{FF2B5EF4-FFF2-40B4-BE49-F238E27FC236}">
                <a16:creationId xmlns:a16="http://schemas.microsoft.com/office/drawing/2014/main" id="{E5B0D44B-190A-437A-84E2-97163F09E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2948" name="Zástupný symbol pro číslo snímku 3">
            <a:extLst>
              <a:ext uri="{FF2B5EF4-FFF2-40B4-BE49-F238E27FC236}">
                <a16:creationId xmlns:a16="http://schemas.microsoft.com/office/drawing/2014/main" id="{E6C98747-7FF4-44CA-BD61-FB5284693E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1EC611-8B18-4558-9717-121EDAE5C6FC}" type="slidenum">
              <a:rPr lang="cs-CZ" altLang="cs-CZ"/>
              <a:pPr eaLnBrk="1" hangingPunct="1">
                <a:spcBef>
                  <a:spcPct val="0"/>
                </a:spcBef>
              </a:pPr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>
            <a:extLst>
              <a:ext uri="{FF2B5EF4-FFF2-40B4-BE49-F238E27FC236}">
                <a16:creationId xmlns:a16="http://schemas.microsoft.com/office/drawing/2014/main" id="{AD4CB374-4D8B-481C-BDA9-22643FEBB9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Zástupný symbol pro poznámky 2">
            <a:extLst>
              <a:ext uri="{FF2B5EF4-FFF2-40B4-BE49-F238E27FC236}">
                <a16:creationId xmlns:a16="http://schemas.microsoft.com/office/drawing/2014/main" id="{65A4EDC5-B642-4107-B8C2-C37368903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3972" name="Zástupný symbol pro číslo snímku 3">
            <a:extLst>
              <a:ext uri="{FF2B5EF4-FFF2-40B4-BE49-F238E27FC236}">
                <a16:creationId xmlns:a16="http://schemas.microsoft.com/office/drawing/2014/main" id="{048A8D99-6583-431D-B81E-0236B7A69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CABABB-101D-4CFA-944D-DCA26A09D249}" type="slidenum">
              <a:rPr lang="cs-CZ" altLang="cs-CZ"/>
              <a:pPr eaLnBrk="1" hangingPunct="1">
                <a:spcBef>
                  <a:spcPct val="0"/>
                </a:spcBef>
              </a:pPr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Zástupný symbol pro obrázek snímku 1">
            <a:extLst>
              <a:ext uri="{FF2B5EF4-FFF2-40B4-BE49-F238E27FC236}">
                <a16:creationId xmlns:a16="http://schemas.microsoft.com/office/drawing/2014/main" id="{7DF9A7D8-89A1-4707-9FD3-2DB7846A2C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Zástupný symbol pro poznámky 2">
            <a:extLst>
              <a:ext uri="{FF2B5EF4-FFF2-40B4-BE49-F238E27FC236}">
                <a16:creationId xmlns:a16="http://schemas.microsoft.com/office/drawing/2014/main" id="{FB3D29B5-E735-4676-8D8B-5F9982F7C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4996" name="Zástupný symbol pro číslo snímku 3">
            <a:extLst>
              <a:ext uri="{FF2B5EF4-FFF2-40B4-BE49-F238E27FC236}">
                <a16:creationId xmlns:a16="http://schemas.microsoft.com/office/drawing/2014/main" id="{EFD7DDED-EDF5-4F44-BD80-E2E306D115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773139-FDB3-4656-9ED4-F72041E406FE}" type="slidenum">
              <a:rPr lang="cs-CZ" altLang="cs-CZ"/>
              <a:pPr eaLnBrk="1" hangingPunct="1">
                <a:spcBef>
                  <a:spcPct val="0"/>
                </a:spcBef>
              </a:pPr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>
            <a:extLst>
              <a:ext uri="{FF2B5EF4-FFF2-40B4-BE49-F238E27FC236}">
                <a16:creationId xmlns:a16="http://schemas.microsoft.com/office/drawing/2014/main" id="{B92CA657-0589-4C43-807B-4814E7F57F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Zástupný symbol pro poznámky 2">
            <a:extLst>
              <a:ext uri="{FF2B5EF4-FFF2-40B4-BE49-F238E27FC236}">
                <a16:creationId xmlns:a16="http://schemas.microsoft.com/office/drawing/2014/main" id="{99513C04-FD72-4F88-A9FF-F04194F43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6020" name="Zástupný symbol pro číslo snímku 3">
            <a:extLst>
              <a:ext uri="{FF2B5EF4-FFF2-40B4-BE49-F238E27FC236}">
                <a16:creationId xmlns:a16="http://schemas.microsoft.com/office/drawing/2014/main" id="{F308D179-30B4-4011-BC99-7836B658D6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FA5D92-D0CB-48EB-9FF2-9BD45DFB962E}" type="slidenum">
              <a:rPr lang="cs-CZ" altLang="cs-CZ"/>
              <a:pPr eaLnBrk="1" hangingPunct="1">
                <a:spcBef>
                  <a:spcPct val="0"/>
                </a:spcBef>
              </a:pPr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>
            <a:extLst>
              <a:ext uri="{FF2B5EF4-FFF2-40B4-BE49-F238E27FC236}">
                <a16:creationId xmlns:a16="http://schemas.microsoft.com/office/drawing/2014/main" id="{63858411-B897-4EE6-8AAE-80B5A3D232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Zástupný symbol pro poznámky 2">
            <a:extLst>
              <a:ext uri="{FF2B5EF4-FFF2-40B4-BE49-F238E27FC236}">
                <a16:creationId xmlns:a16="http://schemas.microsoft.com/office/drawing/2014/main" id="{2C535C09-C696-4BDE-A898-51FB5B584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7044" name="Zástupný symbol pro číslo snímku 3">
            <a:extLst>
              <a:ext uri="{FF2B5EF4-FFF2-40B4-BE49-F238E27FC236}">
                <a16:creationId xmlns:a16="http://schemas.microsoft.com/office/drawing/2014/main" id="{9237405A-C672-4080-8475-FAD401D1B6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AC2FF2-85A2-4C09-8A7E-870AA6A4FB96}" type="slidenum">
              <a:rPr lang="cs-CZ" altLang="cs-CZ"/>
              <a:pPr eaLnBrk="1" hangingPunct="1">
                <a:spcBef>
                  <a:spcPct val="0"/>
                </a:spcBef>
              </a:pPr>
              <a:t>35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Zástupný symbol pro obrázek snímku 1">
            <a:extLst>
              <a:ext uri="{FF2B5EF4-FFF2-40B4-BE49-F238E27FC236}">
                <a16:creationId xmlns:a16="http://schemas.microsoft.com/office/drawing/2014/main" id="{78928A54-C5A1-46C6-BA61-EC7F4E6227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Zástupný symbol pro poznámky 2">
            <a:extLst>
              <a:ext uri="{FF2B5EF4-FFF2-40B4-BE49-F238E27FC236}">
                <a16:creationId xmlns:a16="http://schemas.microsoft.com/office/drawing/2014/main" id="{91A6DB33-40A7-4D2B-8B39-E156E5C0C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8068" name="Zástupný symbol pro číslo snímku 3">
            <a:extLst>
              <a:ext uri="{FF2B5EF4-FFF2-40B4-BE49-F238E27FC236}">
                <a16:creationId xmlns:a16="http://schemas.microsoft.com/office/drawing/2014/main" id="{FA1B9AE2-6B84-43E5-B2CB-0C2ED63458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4E1FC6-3E8E-44AE-B1BC-B1AB541B26BF}" type="slidenum">
              <a:rPr lang="cs-CZ" altLang="cs-CZ"/>
              <a:pPr eaLnBrk="1" hangingPunct="1">
                <a:spcBef>
                  <a:spcPct val="0"/>
                </a:spcBef>
              </a:pPr>
              <a:t>36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756E0594-6A23-42F8-84B1-97EB5356D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79B6CB-00D3-4BD0-9436-891547C3A1BC}" type="slidenum">
              <a:rPr lang="cs-CZ" altLang="cs-CZ"/>
              <a:pPr eaLnBrk="1" hangingPunct="1">
                <a:spcBef>
                  <a:spcPct val="0"/>
                </a:spcBef>
              </a:pPr>
              <a:t>37</a:t>
            </a:fld>
            <a:endParaRPr lang="cs-CZ" altLang="cs-CZ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C5855FBD-3684-4D85-AD27-3D432BAA1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F6C84A20-42C2-497B-9C27-D77A52513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Ovlivňující faktory motorického učení</a:t>
            </a: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Pozornost</a:t>
            </a:r>
            <a:r>
              <a:rPr lang="cs-CZ" altLang="cs-CZ">
                <a:latin typeface="Arial" panose="020B0604020202020204" pitchFamily="34" charset="0"/>
              </a:rPr>
              <a:t> (stupeň pohotovosti k dané situaci; základním prvkem je tzv. selekce vjemů, které jsou správně vyhodnoceny jako podstatné).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Paměť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>
                <a:latin typeface="Arial" panose="020B0604020202020204" pitchFamily="34" charset="0"/>
              </a:rPr>
              <a:t>(krátkodobá, střednědobá a dlouhodobá).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Rozhodování</a:t>
            </a:r>
            <a:r>
              <a:rPr lang="cs-CZ" altLang="cs-CZ">
                <a:latin typeface="Arial" panose="020B0604020202020204" pitchFamily="34" charset="0"/>
              </a:rPr>
              <a:t> (v BZ má především význam v podobě reakčního času; s reakčním časem také úzce souvisí tzv. taiming (časování), který má za úkol správně rozvrhnout rozložení celého pohybového úkolu.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Zpětná vazba</a:t>
            </a:r>
            <a:r>
              <a:rPr lang="cs-CZ" altLang="cs-CZ">
                <a:latin typeface="Arial" panose="020B0604020202020204" pitchFamily="34" charset="0"/>
              </a:rPr>
              <a:t> (informace o výsledku správně či špatně provedené činnosti; v oblasti motorického učení má veliký význam při odstraňování inferenčních (rušivých) vlivů dokonalého průběhu techniky).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>
            <a:extLst>
              <a:ext uri="{FF2B5EF4-FFF2-40B4-BE49-F238E27FC236}">
                <a16:creationId xmlns:a16="http://schemas.microsoft.com/office/drawing/2014/main" id="{40880E91-F799-46DF-BD25-47C906A749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Zástupný symbol pro poznámky 2">
            <a:extLst>
              <a:ext uri="{FF2B5EF4-FFF2-40B4-BE49-F238E27FC236}">
                <a16:creationId xmlns:a16="http://schemas.microsoft.com/office/drawing/2014/main" id="{BDCB07BA-127E-4E6B-B29E-7A7DF4951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0116" name="Zástupný symbol pro číslo snímku 3">
            <a:extLst>
              <a:ext uri="{FF2B5EF4-FFF2-40B4-BE49-F238E27FC236}">
                <a16:creationId xmlns:a16="http://schemas.microsoft.com/office/drawing/2014/main" id="{32C3143F-AAB0-44E4-A265-140D1005D7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937937-59B8-4798-8CB1-80F9C29CBA26}" type="slidenum">
              <a:rPr lang="cs-CZ" altLang="cs-CZ"/>
              <a:pPr eaLnBrk="1" hangingPunct="1">
                <a:spcBef>
                  <a:spcPct val="0"/>
                </a:spcBef>
              </a:pPr>
              <a:t>38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Zástupný symbol pro obrázek snímku 1">
            <a:extLst>
              <a:ext uri="{FF2B5EF4-FFF2-40B4-BE49-F238E27FC236}">
                <a16:creationId xmlns:a16="http://schemas.microsoft.com/office/drawing/2014/main" id="{02A36223-A331-434E-B722-46ECE2D315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Zástupný symbol pro poznámky 2">
            <a:extLst>
              <a:ext uri="{FF2B5EF4-FFF2-40B4-BE49-F238E27FC236}">
                <a16:creationId xmlns:a16="http://schemas.microsoft.com/office/drawing/2014/main" id="{C4917D12-1EA6-4B9C-88D0-998C0B7FD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1140" name="Zástupný symbol pro číslo snímku 3">
            <a:extLst>
              <a:ext uri="{FF2B5EF4-FFF2-40B4-BE49-F238E27FC236}">
                <a16:creationId xmlns:a16="http://schemas.microsoft.com/office/drawing/2014/main" id="{205213B0-F7E5-4B8D-8567-DA603A6FB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6F161F-04B9-49B2-A4A6-693E9CE3EAF8}" type="slidenum">
              <a:rPr lang="cs-CZ" altLang="cs-CZ"/>
              <a:pPr eaLnBrk="1" hangingPunct="1">
                <a:spcBef>
                  <a:spcPct val="0"/>
                </a:spcBef>
              </a:pPr>
              <a:t>39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>
            <a:extLst>
              <a:ext uri="{FF2B5EF4-FFF2-40B4-BE49-F238E27FC236}">
                <a16:creationId xmlns:a16="http://schemas.microsoft.com/office/drawing/2014/main" id="{482F6796-F5E2-479E-AFE5-CC5288D38B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>
            <a:extLst>
              <a:ext uri="{FF2B5EF4-FFF2-40B4-BE49-F238E27FC236}">
                <a16:creationId xmlns:a16="http://schemas.microsoft.com/office/drawing/2014/main" id="{E1754C5F-8E42-4135-B71E-733FE2460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>
            <a:extLst>
              <a:ext uri="{FF2B5EF4-FFF2-40B4-BE49-F238E27FC236}">
                <a16:creationId xmlns:a16="http://schemas.microsoft.com/office/drawing/2014/main" id="{96CA2579-FD3C-4C41-9402-34A56AD1EB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C63FD1-C4AE-4833-B25F-4E0688500854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>
            <a:extLst>
              <a:ext uri="{FF2B5EF4-FFF2-40B4-BE49-F238E27FC236}">
                <a16:creationId xmlns:a16="http://schemas.microsoft.com/office/drawing/2014/main" id="{171A45E1-F8A1-410E-B0EA-AFAAB4A818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Zástupný symbol pro poznámky 2">
            <a:extLst>
              <a:ext uri="{FF2B5EF4-FFF2-40B4-BE49-F238E27FC236}">
                <a16:creationId xmlns:a16="http://schemas.microsoft.com/office/drawing/2014/main" id="{8E5A0437-3A17-4DC1-863D-294033FC2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64" name="Zástupný symbol pro číslo snímku 3">
            <a:extLst>
              <a:ext uri="{FF2B5EF4-FFF2-40B4-BE49-F238E27FC236}">
                <a16:creationId xmlns:a16="http://schemas.microsoft.com/office/drawing/2014/main" id="{1049AC2F-9B39-4D57-89D5-AD68DEE03C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6C82D9-D4EA-4C56-86F7-8DFA3636E260}" type="slidenum">
              <a:rPr lang="cs-CZ" altLang="cs-CZ"/>
              <a:pPr eaLnBrk="1" hangingPunct="1">
                <a:spcBef>
                  <a:spcPct val="0"/>
                </a:spcBef>
              </a:pPr>
              <a:t>40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>
            <a:extLst>
              <a:ext uri="{FF2B5EF4-FFF2-40B4-BE49-F238E27FC236}">
                <a16:creationId xmlns:a16="http://schemas.microsoft.com/office/drawing/2014/main" id="{93AD0994-4558-4799-BB9A-D66DCD763B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Zástupný symbol pro poznámky 2">
            <a:extLst>
              <a:ext uri="{FF2B5EF4-FFF2-40B4-BE49-F238E27FC236}">
                <a16:creationId xmlns:a16="http://schemas.microsoft.com/office/drawing/2014/main" id="{7DA5EC07-22C6-49DA-A388-FA439EE7B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3188" name="Zástupný symbol pro číslo snímku 3">
            <a:extLst>
              <a:ext uri="{FF2B5EF4-FFF2-40B4-BE49-F238E27FC236}">
                <a16:creationId xmlns:a16="http://schemas.microsoft.com/office/drawing/2014/main" id="{6699B78F-62EC-45CD-9025-1C9ADFDA2A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5A7E47-57B5-4591-8269-8B7B8F2E4E27}" type="slidenum">
              <a:rPr lang="cs-CZ" altLang="cs-CZ"/>
              <a:pPr eaLnBrk="1" hangingPunct="1">
                <a:spcBef>
                  <a:spcPct val="0"/>
                </a:spcBef>
              </a:pPr>
              <a:t>41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>
            <a:extLst>
              <a:ext uri="{FF2B5EF4-FFF2-40B4-BE49-F238E27FC236}">
                <a16:creationId xmlns:a16="http://schemas.microsoft.com/office/drawing/2014/main" id="{5B5D07A9-E795-435A-AE23-A47758C217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Zástupný symbol pro poznámky 2">
            <a:extLst>
              <a:ext uri="{FF2B5EF4-FFF2-40B4-BE49-F238E27FC236}">
                <a16:creationId xmlns:a16="http://schemas.microsoft.com/office/drawing/2014/main" id="{F01BAD72-2CFD-47DF-B444-523DA8EAD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4212" name="Zástupný symbol pro číslo snímku 3">
            <a:extLst>
              <a:ext uri="{FF2B5EF4-FFF2-40B4-BE49-F238E27FC236}">
                <a16:creationId xmlns:a16="http://schemas.microsoft.com/office/drawing/2014/main" id="{736AB9B7-3F54-4CD9-9ACD-7453E656E8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887EB0-497B-44A9-BBC6-E2E27B0A0864}" type="slidenum">
              <a:rPr lang="cs-CZ" altLang="cs-CZ"/>
              <a:pPr eaLnBrk="1" hangingPunct="1">
                <a:spcBef>
                  <a:spcPct val="0"/>
                </a:spcBef>
              </a:pPr>
              <a:t>42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>
            <a:extLst>
              <a:ext uri="{FF2B5EF4-FFF2-40B4-BE49-F238E27FC236}">
                <a16:creationId xmlns:a16="http://schemas.microsoft.com/office/drawing/2014/main" id="{39B20287-34A5-4A97-8B81-7B4DF278DD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Zástupný symbol pro poznámky 2">
            <a:extLst>
              <a:ext uri="{FF2B5EF4-FFF2-40B4-BE49-F238E27FC236}">
                <a16:creationId xmlns:a16="http://schemas.microsoft.com/office/drawing/2014/main" id="{723158E0-3631-42D7-8E49-87ABCD8F5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5236" name="Zástupný symbol pro číslo snímku 3">
            <a:extLst>
              <a:ext uri="{FF2B5EF4-FFF2-40B4-BE49-F238E27FC236}">
                <a16:creationId xmlns:a16="http://schemas.microsoft.com/office/drawing/2014/main" id="{B0CCAF20-B120-48A1-9F92-FB9FD8BE7F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E766BA-1B7F-4481-9F96-EC6C993748AA}" type="slidenum">
              <a:rPr lang="cs-CZ" altLang="cs-CZ"/>
              <a:pPr eaLnBrk="1" hangingPunct="1">
                <a:spcBef>
                  <a:spcPct val="0"/>
                </a:spcBef>
              </a:pPr>
              <a:t>43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>
            <a:extLst>
              <a:ext uri="{FF2B5EF4-FFF2-40B4-BE49-F238E27FC236}">
                <a16:creationId xmlns:a16="http://schemas.microsoft.com/office/drawing/2014/main" id="{83DC85FB-29BA-42D4-A572-30049DF537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>
            <a:extLst>
              <a:ext uri="{FF2B5EF4-FFF2-40B4-BE49-F238E27FC236}">
                <a16:creationId xmlns:a16="http://schemas.microsoft.com/office/drawing/2014/main" id="{D203778D-D9DE-4464-BFB1-33C3FF3BF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6260" name="Zástupný symbol pro číslo snímku 3">
            <a:extLst>
              <a:ext uri="{FF2B5EF4-FFF2-40B4-BE49-F238E27FC236}">
                <a16:creationId xmlns:a16="http://schemas.microsoft.com/office/drawing/2014/main" id="{6037592A-6FA4-4BDA-BA14-AFAC785BE6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E7C722-86FF-4DF2-A6B9-7205B07B08C1}" type="slidenum">
              <a:rPr lang="cs-CZ" altLang="cs-CZ"/>
              <a:pPr eaLnBrk="1" hangingPunct="1">
                <a:spcBef>
                  <a:spcPct val="0"/>
                </a:spcBef>
              </a:pPr>
              <a:t>44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>
            <a:extLst>
              <a:ext uri="{FF2B5EF4-FFF2-40B4-BE49-F238E27FC236}">
                <a16:creationId xmlns:a16="http://schemas.microsoft.com/office/drawing/2014/main" id="{397C796C-7C8D-4DE8-AF46-CE6BD653DD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>
            <a:extLst>
              <a:ext uri="{FF2B5EF4-FFF2-40B4-BE49-F238E27FC236}">
                <a16:creationId xmlns:a16="http://schemas.microsoft.com/office/drawing/2014/main" id="{9BA3FEFC-277F-4B2C-B96F-E71ABB644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7284" name="Zástupný symbol pro číslo snímku 3">
            <a:extLst>
              <a:ext uri="{FF2B5EF4-FFF2-40B4-BE49-F238E27FC236}">
                <a16:creationId xmlns:a16="http://schemas.microsoft.com/office/drawing/2014/main" id="{0DA7BC97-1336-4498-ADC0-21D0DEE3B4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0DA7F4-D95A-442C-BB52-A63C54274FA8}" type="slidenum">
              <a:rPr lang="cs-CZ" altLang="cs-CZ"/>
              <a:pPr eaLnBrk="1" hangingPunct="1">
                <a:spcBef>
                  <a:spcPct val="0"/>
                </a:spcBef>
              </a:pPr>
              <a:t>45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>
            <a:extLst>
              <a:ext uri="{FF2B5EF4-FFF2-40B4-BE49-F238E27FC236}">
                <a16:creationId xmlns:a16="http://schemas.microsoft.com/office/drawing/2014/main" id="{F74FA623-3861-4B6A-AA55-256E96C9F5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Zástupný symbol pro poznámky 2">
            <a:extLst>
              <a:ext uri="{FF2B5EF4-FFF2-40B4-BE49-F238E27FC236}">
                <a16:creationId xmlns:a16="http://schemas.microsoft.com/office/drawing/2014/main" id="{4A6F82FE-597E-451A-86CA-7D637A1CA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8308" name="Zástupný symbol pro číslo snímku 3">
            <a:extLst>
              <a:ext uri="{FF2B5EF4-FFF2-40B4-BE49-F238E27FC236}">
                <a16:creationId xmlns:a16="http://schemas.microsoft.com/office/drawing/2014/main" id="{DD4B7A6B-4B68-48AF-A619-46D9D10D64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6D86B5-8359-4D8A-B19E-432058CB9F4A}" type="slidenum">
              <a:rPr lang="cs-CZ" altLang="cs-CZ"/>
              <a:pPr eaLnBrk="1" hangingPunct="1">
                <a:spcBef>
                  <a:spcPct val="0"/>
                </a:spcBef>
              </a:pPr>
              <a:t>46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>
            <a:extLst>
              <a:ext uri="{FF2B5EF4-FFF2-40B4-BE49-F238E27FC236}">
                <a16:creationId xmlns:a16="http://schemas.microsoft.com/office/drawing/2014/main" id="{985414C0-D286-4471-955B-10276C82FF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Zástupný symbol pro poznámky 2">
            <a:extLst>
              <a:ext uri="{FF2B5EF4-FFF2-40B4-BE49-F238E27FC236}">
                <a16:creationId xmlns:a16="http://schemas.microsoft.com/office/drawing/2014/main" id="{751DCCE0-5469-40B2-90FC-DE6FEA65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9332" name="Zástupný symbol pro číslo snímku 3">
            <a:extLst>
              <a:ext uri="{FF2B5EF4-FFF2-40B4-BE49-F238E27FC236}">
                <a16:creationId xmlns:a16="http://schemas.microsoft.com/office/drawing/2014/main" id="{46F5769A-4ADF-4306-A465-8BEE71316A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66CBA2-606E-49BB-BA40-31275D725907}" type="slidenum">
              <a:rPr lang="cs-CZ" altLang="cs-CZ"/>
              <a:pPr eaLnBrk="1" hangingPunct="1">
                <a:spcBef>
                  <a:spcPct val="0"/>
                </a:spcBef>
              </a:pPr>
              <a:t>47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>
            <a:extLst>
              <a:ext uri="{FF2B5EF4-FFF2-40B4-BE49-F238E27FC236}">
                <a16:creationId xmlns:a16="http://schemas.microsoft.com/office/drawing/2014/main" id="{6054CEB9-0A8C-4798-8DDF-09ABB3528B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Zástupný symbol pro poznámky 2">
            <a:extLst>
              <a:ext uri="{FF2B5EF4-FFF2-40B4-BE49-F238E27FC236}">
                <a16:creationId xmlns:a16="http://schemas.microsoft.com/office/drawing/2014/main" id="{31AA1FB5-CE74-4618-A597-EB82DACDA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0356" name="Zástupný symbol pro číslo snímku 3">
            <a:extLst>
              <a:ext uri="{FF2B5EF4-FFF2-40B4-BE49-F238E27FC236}">
                <a16:creationId xmlns:a16="http://schemas.microsoft.com/office/drawing/2014/main" id="{A3D75E4A-BA7D-460F-B4AE-6BA6117DA9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135126-E516-4FE3-842E-AF8D96ADBF0B}" type="slidenum">
              <a:rPr lang="cs-CZ" altLang="cs-CZ"/>
              <a:pPr eaLnBrk="1" hangingPunct="1">
                <a:spcBef>
                  <a:spcPct val="0"/>
                </a:spcBef>
              </a:pPr>
              <a:t>48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>
            <a:extLst>
              <a:ext uri="{FF2B5EF4-FFF2-40B4-BE49-F238E27FC236}">
                <a16:creationId xmlns:a16="http://schemas.microsoft.com/office/drawing/2014/main" id="{48139E13-09BF-489C-997E-696CD67DD9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>
            <a:extLst>
              <a:ext uri="{FF2B5EF4-FFF2-40B4-BE49-F238E27FC236}">
                <a16:creationId xmlns:a16="http://schemas.microsoft.com/office/drawing/2014/main" id="{24620472-2836-433A-9F38-A74998555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6324" name="Zástupný symbol pro číslo snímku 3">
            <a:extLst>
              <a:ext uri="{FF2B5EF4-FFF2-40B4-BE49-F238E27FC236}">
                <a16:creationId xmlns:a16="http://schemas.microsoft.com/office/drawing/2014/main" id="{76FB574A-9470-41BF-85E5-83F6CD6771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0E66E0-105B-4EEC-810C-CFF17FAFD253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>
            <a:extLst>
              <a:ext uri="{FF2B5EF4-FFF2-40B4-BE49-F238E27FC236}">
                <a16:creationId xmlns:a16="http://schemas.microsoft.com/office/drawing/2014/main" id="{D2CC3A37-63D9-4427-A71A-FAC32E45C4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>
            <a:extLst>
              <a:ext uri="{FF2B5EF4-FFF2-40B4-BE49-F238E27FC236}">
                <a16:creationId xmlns:a16="http://schemas.microsoft.com/office/drawing/2014/main" id="{85315403-AB06-4596-94FC-C333FA9AF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B8879C81-1969-47A9-A720-F526D025B3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640864-46C4-492D-ADB5-CE27F85CBD0F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>
            <a:extLst>
              <a:ext uri="{FF2B5EF4-FFF2-40B4-BE49-F238E27FC236}">
                <a16:creationId xmlns:a16="http://schemas.microsoft.com/office/drawing/2014/main" id="{57B89136-92F5-4225-BC76-4558B9BE74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>
            <a:extLst>
              <a:ext uri="{FF2B5EF4-FFF2-40B4-BE49-F238E27FC236}">
                <a16:creationId xmlns:a16="http://schemas.microsoft.com/office/drawing/2014/main" id="{14697AEF-6CB2-4F64-9C50-A30E77090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2" name="Zástupný symbol pro číslo snímku 3">
            <a:extLst>
              <a:ext uri="{FF2B5EF4-FFF2-40B4-BE49-F238E27FC236}">
                <a16:creationId xmlns:a16="http://schemas.microsoft.com/office/drawing/2014/main" id="{7E0C7DDF-D605-4709-B160-761B144C7F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F3D278-3B19-4986-9002-0706E6134DC1}" type="slidenum">
              <a:rPr lang="cs-CZ" altLang="cs-CZ"/>
              <a:pPr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>
            <a:extLst>
              <a:ext uri="{FF2B5EF4-FFF2-40B4-BE49-F238E27FC236}">
                <a16:creationId xmlns:a16="http://schemas.microsoft.com/office/drawing/2014/main" id="{E606AFAD-924B-486F-8188-2994301B04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>
            <a:extLst>
              <a:ext uri="{FF2B5EF4-FFF2-40B4-BE49-F238E27FC236}">
                <a16:creationId xmlns:a16="http://schemas.microsoft.com/office/drawing/2014/main" id="{B334AC81-71E9-406F-9B9D-69DDA9770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9396" name="Zástupný symbol pro číslo snímku 3">
            <a:extLst>
              <a:ext uri="{FF2B5EF4-FFF2-40B4-BE49-F238E27FC236}">
                <a16:creationId xmlns:a16="http://schemas.microsoft.com/office/drawing/2014/main" id="{04CB9AFA-D9EB-4E9A-BF05-F9F6409A30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2E50F7-4E65-4319-A0BE-62638AFC5536}" type="slidenum">
              <a:rPr lang="cs-CZ" altLang="cs-CZ"/>
              <a:pPr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01B62C78-A986-46C1-8E25-E939E386A9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6375BD66-9826-4D99-A4E6-0248B9E94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BC45964C-5FE7-4220-B44E-7FA1887F02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D4BB6B-9BFE-4D92-88DF-5EE3707AFEC3}" type="slidenum">
              <a:rPr lang="cs-CZ" altLang="cs-CZ"/>
              <a:pPr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CD233C-E8A9-4C9A-B920-834F4C985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2495B7-FFA8-4A3A-B7C9-EFB5D38B9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DAE06C-8178-4BC9-A3EA-D9CFA57B6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D4FD7-608A-43CA-ADB4-7563DC191E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79898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962693-72BE-4541-858C-851CDF4FA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128DB1-145D-42C2-BD0C-3B16C5F7A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7628F2-EF6A-4E09-A5DC-37816E62A4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AACB1-4216-455B-BBC0-A655D9EC64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111107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B4DC5A-59DF-4938-883A-272F0EE2B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826E48-5622-4516-924A-CD05783B7F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4E9E6C-9474-4C14-AB05-E883E11AD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6CB11-6C6C-42FE-96A6-B63092A256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234764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9179E-BA6F-4759-8D87-69C4512AA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1BE672-50CD-4964-B9F1-32AB2C3B63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6918DA-3328-49C3-AC57-D74A24BD6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F1BE7-F9C9-4201-BC7A-E3E63D6FA6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665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46E45F-2AF6-401B-AF72-93904D6B8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A4E2AC-B7F8-4C76-BE3E-84D9FF2B5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6950D1-8BD7-4A12-BEE1-98899BC72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FAD50-F667-405F-81E1-C1AF7A6FEC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16879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5F896D-B3F8-48AA-A491-2BA09BDEA5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9F60C4-756B-4878-B3F0-8CE4FD19D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FB357B-BDF8-45B4-BB76-BFFFB9D0F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82284C-6B18-4327-82AF-2E48C32CF5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04689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E2B0C1-8C0C-4588-B2F9-9D7D5B1BF4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2FD0E1-52E9-48A9-A0D0-A225326CC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9EF8FA-80B1-43F6-984A-C2D66A4524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EECFC-6A00-47C5-B81F-ADF1E3512F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98312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8ED5F1-D9C0-489B-A5BA-30C2933E9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58C219-523A-43EA-AAF4-78FC63BE49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B7FF5E-B804-47FD-94C9-429F95C9C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12989-6948-4DFD-920A-E23852E573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218208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882819-21DB-4F96-BA1D-C69FF4CED9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FC7D9E0-37E3-4E25-BC67-E421C6266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8F47E6-C2BB-4357-BCDF-315CDB429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B3A23-CAFE-4548-8335-4E0F571E85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627308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6FA8048-8531-4BAF-8327-9B825A0DE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FEB65C-7DF2-4F1A-A79F-8484F35EC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DADE363-AF34-43CA-9DB1-4B62F2389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CDCB0-D736-4824-B625-DDC2CDE42F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06026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C5F13F2-53B5-49BD-B1EA-9622D4097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602392-66BD-48E8-86DB-DE1A5677F8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9C742A-81D0-4BC3-91CB-7236B86E3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1BFF-9D43-44C9-BD96-376FDFD91D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74869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0063B7-9EE7-4BCC-B85B-93609EC3F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B18ABE-18BF-41AD-8843-D50134C30C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CB536F-FAD8-4008-A238-4B1C192283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14C68-0F37-448B-B798-F71170DB8D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68014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99D4E-B7AC-4110-9EFF-955B3A2CC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93F0D4-4F18-43F4-9326-E3331DA0D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F74EB5-0D1C-440F-9A9C-9BB1C8F4F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7E671-8CDD-4269-8DDC-D8D169CDA8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31088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59A35D-CCF1-42A1-AB6D-DC3729454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71854E-C607-424A-BA3D-898FD2C60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D46DDA-932C-440F-818B-C5B34414DA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4A433D-B583-45CD-A3A8-76672B6073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9420E3-F878-44CC-96F5-C38A83E2A5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AED315-B896-4830-8121-7F4B059E8C5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5">
            <a:extLst>
              <a:ext uri="{FF2B5EF4-FFF2-40B4-BE49-F238E27FC236}">
                <a16:creationId xmlns:a16="http://schemas.microsoft.com/office/drawing/2014/main" id="{5DB2683C-E613-4098-830A-CDCF8F5F9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4688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VO UK FTVS v Praze                                   pplk. PhDr. Michal Vágner, Ph.D.  </a:t>
            </a:r>
          </a:p>
        </p:txBody>
      </p:sp>
      <p:sp useBgFill="1">
        <p:nvSpPr>
          <p:cNvPr id="2051" name="Rectangle 3">
            <a:extLst>
              <a:ext uri="{FF2B5EF4-FFF2-40B4-BE49-F238E27FC236}">
                <a16:creationId xmlns:a16="http://schemas.microsoft.com/office/drawing/2014/main" id="{9A522CBD-3671-4189-AF28-C8D0DC8F0E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00188"/>
            <a:ext cx="82867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u="sng">
                <a:solidFill>
                  <a:schemeClr val="bg1"/>
                </a:solidFill>
              </a:rPr>
              <a:t>OBSAH</a:t>
            </a:r>
            <a:r>
              <a:rPr lang="cs-CZ" altLang="cs-CZ" sz="3600" b="1" u="sng">
                <a:solidFill>
                  <a:schemeClr val="bg1"/>
                </a:solidFill>
              </a:rPr>
              <a:t>                </a:t>
            </a:r>
            <a:r>
              <a:rPr lang="cs-CZ" altLang="cs-CZ" sz="1800" b="1" u="sng">
                <a:solidFill>
                  <a:schemeClr val="bg1"/>
                </a:solidFill>
              </a:rPr>
              <a:t>BZ – boj zblízka</a:t>
            </a: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Souhrn – boj zblízka</a:t>
            </a:r>
            <a:endParaRPr lang="cs-CZ" altLang="cs-CZ" sz="2000">
              <a:solidFill>
                <a:schemeClr val="bg1"/>
              </a:solidFill>
              <a:hlinkClick r:id="rId3" action="ppaction://hlinksldjump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Literatura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Historie výcviku BZ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Bojové aktivity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Systém výcviku BZ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Charakteristika technik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Příčiny vzniku poranění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Řešení konfliktních situací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u="sng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052" name="WordArt 5">
            <a:extLst>
              <a:ext uri="{FF2B5EF4-FFF2-40B4-BE49-F238E27FC236}">
                <a16:creationId xmlns:a16="http://schemas.microsoft.com/office/drawing/2014/main" id="{62898437-3386-4895-84BD-ACEF5D4683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19475" y="195263"/>
            <a:ext cx="2854325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2">
                    <a:srgbClr val="808080">
                      <a:alpha val="50000"/>
                    </a:srgbClr>
                  </a:prstShdw>
                </a:effectLst>
                <a:latin typeface="Arial Black" panose="020B0A04020102020204" pitchFamily="34" charset="0"/>
              </a:rPr>
              <a:t>Souhrn</a:t>
            </a:r>
          </a:p>
        </p:txBody>
      </p:sp>
      <p:sp>
        <p:nvSpPr>
          <p:cNvPr id="2053" name="Text Box 7">
            <a:extLst>
              <a:ext uri="{FF2B5EF4-FFF2-40B4-BE49-F238E27FC236}">
                <a16:creationId xmlns:a16="http://schemas.microsoft.com/office/drawing/2014/main" id="{FE9CA933-75F3-410F-B54B-27C0A3B66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682875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4">
            <a:extLst>
              <a:ext uri="{FF2B5EF4-FFF2-40B4-BE49-F238E27FC236}">
                <a16:creationId xmlns:a16="http://schemas.microsoft.com/office/drawing/2014/main" id="{B97DFB7B-7658-415B-811A-FD1FB5F0E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1267" name="WordArt 4">
            <a:extLst>
              <a:ext uri="{FF2B5EF4-FFF2-40B4-BE49-F238E27FC236}">
                <a16:creationId xmlns:a16="http://schemas.microsoft.com/office/drawing/2014/main" id="{9D04774E-A4F4-46E5-83BD-7F17D6DCCB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FD4B2333-7608-4B76-89C3-61F76ACC4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umět popsat a rozdělit výcvik boje zblízka v AČR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systém v rámci STP, systém výcviku BZ, vedení BZ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znalosti zařazení a rozdělení systému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3">
            <a:extLst>
              <a:ext uri="{FF2B5EF4-FFF2-40B4-BE49-F238E27FC236}">
                <a16:creationId xmlns:a16="http://schemas.microsoft.com/office/drawing/2014/main" id="{71192358-4505-4F69-B3B5-10EA4A17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2291" name="WordArt 3">
            <a:extLst>
              <a:ext uri="{FF2B5EF4-FFF2-40B4-BE49-F238E27FC236}">
                <a16:creationId xmlns:a16="http://schemas.microsoft.com/office/drawing/2014/main" id="{24735FE2-D62D-4A0C-99E4-78DDA10454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285750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pic>
        <p:nvPicPr>
          <p:cNvPr id="12292" name="Picture 6" descr="struktura BZ">
            <a:extLst>
              <a:ext uri="{FF2B5EF4-FFF2-40B4-BE49-F238E27FC236}">
                <a16:creationId xmlns:a16="http://schemas.microsoft.com/office/drawing/2014/main" id="{59C17A84-3799-4745-AD98-FFA38EA31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8064500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>
            <a:extLst>
              <a:ext uri="{FF2B5EF4-FFF2-40B4-BE49-F238E27FC236}">
                <a16:creationId xmlns:a16="http://schemas.microsoft.com/office/drawing/2014/main" id="{D38061F8-45DC-4345-806C-288B24CB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76296D3-CEB4-401F-99BB-D0B397B07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3889375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</a:rPr>
              <a:t>OFICIÁLNÍ DĚLENÍ PODLE VEDENÍ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Instruktor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Vedoucí instruktor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</a:rPr>
              <a:t>VNITŘNÍ DĚLENÍ PODLE STUPŇŮ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1. stupeň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2. stupeň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3. stupeň</a:t>
            </a:r>
          </a:p>
        </p:txBody>
      </p:sp>
      <p:sp>
        <p:nvSpPr>
          <p:cNvPr id="13316" name="WordArt 4">
            <a:extLst>
              <a:ext uri="{FF2B5EF4-FFF2-40B4-BE49-F238E27FC236}">
                <a16:creationId xmlns:a16="http://schemas.microsoft.com/office/drawing/2014/main" id="{F3B68017-213C-4B9B-A3FA-6204E8131E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CA17069A-56E0-4138-9EAD-BA8E91EF2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5445125"/>
            <a:ext cx="3238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24DCC65C-FCD6-45D5-A375-AB997EA0F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068638"/>
            <a:ext cx="0" cy="2376487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2278A642-C1C0-46D0-8E98-042791670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068638"/>
            <a:ext cx="288925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4CE5BD86-8370-4242-A1FD-30FFED0A0C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013325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285B8BAD-500E-47EC-86DE-87BA2E9A8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2636838"/>
            <a:ext cx="0" cy="23764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C6B89A2C-A1C7-4043-9D11-E6EF68AE35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8" y="2636838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E7BC6FC-8F65-4108-8B48-3722CA597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581525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>
            <a:extLst>
              <a:ext uri="{FF2B5EF4-FFF2-40B4-BE49-F238E27FC236}">
                <a16:creationId xmlns:a16="http://schemas.microsoft.com/office/drawing/2014/main" id="{AEDE9235-97C2-46BC-A256-3786BC2A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4339" name="WordArt 4">
            <a:extLst>
              <a:ext uri="{FF2B5EF4-FFF2-40B4-BE49-F238E27FC236}">
                <a16:creationId xmlns:a16="http://schemas.microsoft.com/office/drawing/2014/main" id="{4FC608F8-D2AB-469C-9760-D4F2394746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51263EB-E57D-4810-B33C-D98B0F224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</a:rPr>
              <a:t>Systém výcviku BZ v AČR 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stupně výcviku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kdo je oprávněn vést výcvik BZ v AČR?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Vyjmenujte tematické oblasti boje zblízka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Vyjmenujte prvních pět tematických celků základních technik boje zblízka</a:t>
            </a:r>
          </a:p>
          <a:p>
            <a:pPr marL="457200" lvl="1" indent="0">
              <a:buFontTx/>
              <a:buNone/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marL="457200" lvl="1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Pod jakou tělesnou přípravu spadá výcvik boje zblízka (BZ) v AČR, a jaké předpisy a pomůcky (pub) řeší výcvik BZ v AČR?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925127-D1E5-45F6-B351-63E20CCB7A7F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FA9B0822-63D2-4D6B-B2A2-3084D58F5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5363" name="WordArt 4">
            <a:extLst>
              <a:ext uri="{FF2B5EF4-FFF2-40B4-BE49-F238E27FC236}">
                <a16:creationId xmlns:a16="http://schemas.microsoft.com/office/drawing/2014/main" id="{B3238956-8F4C-4CFC-8A34-3E79D3C659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v armádním prostředí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A570658E-2901-4873-85B9-651CE9D7B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umět popsat zásady BZ v armádním prostředí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důvody praktické a tělovýchovné, zásady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vyjmenovat zásady a důvody pro výcvik BZ v AČR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>
            <a:extLst>
              <a:ext uri="{FF2B5EF4-FFF2-40B4-BE49-F238E27FC236}">
                <a16:creationId xmlns:a16="http://schemas.microsoft.com/office/drawing/2014/main" id="{631B270A-0C06-45DA-863D-83BE3DB7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71487EF-CA64-45C5-84F2-EB16E37C9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496300" cy="32400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je policista nebo voják zaskočen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nestačí použít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svou zbraň.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může použít svou zbraň, ale ona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selže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svou zbraň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ztratí,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nebo je mu během zákroku či boje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odebrána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dojde munice,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nebo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není čas na dobíjení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či přebíjení zbraně.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9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388" name="WordArt 4">
            <a:extLst>
              <a:ext uri="{FF2B5EF4-FFF2-40B4-BE49-F238E27FC236}">
                <a16:creationId xmlns:a16="http://schemas.microsoft.com/office/drawing/2014/main" id="{9D65D9AF-5C50-4A4C-B8BC-D1B7AF2893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73183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6389" name="WordArt 5">
            <a:extLst>
              <a:ext uri="{FF2B5EF4-FFF2-40B4-BE49-F238E27FC236}">
                <a16:creationId xmlns:a16="http://schemas.microsoft.com/office/drawing/2014/main" id="{A7BBB3AB-8931-42BE-81DD-93854A51DB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71750" y="1773238"/>
            <a:ext cx="44291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– praktické (armádní)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zápatí 4">
            <a:extLst>
              <a:ext uri="{FF2B5EF4-FFF2-40B4-BE49-F238E27FC236}">
                <a16:creationId xmlns:a16="http://schemas.microsoft.com/office/drawing/2014/main" id="{EE64FCAB-0D20-4122-9BA1-A2A21796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C717AEE-D268-4307-A37E-5517C0BBE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496300" cy="25193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by vlastní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palbou ohrozil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své kolegy nebo nezúčastněné osoby.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Když boj musí být z taktických důvodů proveden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potichu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Pro řešení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krizových situací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17412" name="WordArt 4">
            <a:extLst>
              <a:ext uri="{FF2B5EF4-FFF2-40B4-BE49-F238E27FC236}">
                <a16:creationId xmlns:a16="http://schemas.microsoft.com/office/drawing/2014/main" id="{97EA2E7E-A4ED-4D1F-AECE-EE639D2764E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7413" name="WordArt 5">
            <a:extLst>
              <a:ext uri="{FF2B5EF4-FFF2-40B4-BE49-F238E27FC236}">
                <a16:creationId xmlns:a16="http://schemas.microsoft.com/office/drawing/2014/main" id="{E4D31A1B-90B2-4AF0-A6F5-3CB1FA1874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71750" y="1773238"/>
            <a:ext cx="44291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– praktické (armádní)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4">
            <a:extLst>
              <a:ext uri="{FF2B5EF4-FFF2-40B4-BE49-F238E27FC236}">
                <a16:creationId xmlns:a16="http://schemas.microsoft.com/office/drawing/2014/main" id="{197F518A-272D-4544-9745-0B78F6D8D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EE93742-611D-4248-9B03-603172F9B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496300" cy="30241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Rozvoj pohybové výkonnosti.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Upevňování morálních vlastností.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Upevňování kázně.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Sebepoznávání a sebezdokonalování.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−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Rozvoj velitelských schopností.</a:t>
            </a:r>
          </a:p>
        </p:txBody>
      </p:sp>
      <p:sp>
        <p:nvSpPr>
          <p:cNvPr id="18436" name="WordArt 4">
            <a:extLst>
              <a:ext uri="{FF2B5EF4-FFF2-40B4-BE49-F238E27FC236}">
                <a16:creationId xmlns:a16="http://schemas.microsoft.com/office/drawing/2014/main" id="{4C075D4C-9BE5-4BBB-AF4A-486A5644BF1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8437" name="WordArt 5">
            <a:extLst>
              <a:ext uri="{FF2B5EF4-FFF2-40B4-BE49-F238E27FC236}">
                <a16:creationId xmlns:a16="http://schemas.microsoft.com/office/drawing/2014/main" id="{EF4C1C8F-C63C-4FF3-B908-FAFB4F072C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1773238"/>
            <a:ext cx="4500563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Důvody - tělovýchovné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>
            <a:extLst>
              <a:ext uri="{FF2B5EF4-FFF2-40B4-BE49-F238E27FC236}">
                <a16:creationId xmlns:a16="http://schemas.microsoft.com/office/drawing/2014/main" id="{B24AF78B-D0A2-47F9-81A0-3B6576DCB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87E5DF0-A630-47BF-9CF2-A7583F22C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496300" cy="4535487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Nikdy nebojovat podle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pravidel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Útok vést na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vitální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zranitelná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místa.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Využívat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jednoduchých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technik.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Snažit se využívat techniky, které jsou naučeny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na 100 %.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Počítat s 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vlastním zraněním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Využívat momentu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překvapení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pPr eaLnBrk="1" hangingPunct="1">
              <a:buFont typeface="Arial" charset="0"/>
              <a:buChar char="–"/>
              <a:defRPr/>
            </a:pPr>
            <a:endParaRPr lang="cs-CZ" sz="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Char char="–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Udržovat stabilitu a </a:t>
            </a:r>
            <a:r>
              <a:rPr lang="cs-CZ" sz="2400" u="sng" dirty="0">
                <a:solidFill>
                  <a:schemeClr val="bg1">
                    <a:lumMod val="95000"/>
                  </a:schemeClr>
                </a:solidFill>
              </a:rPr>
              <a:t>nenechat se strhnout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 na zem.</a:t>
            </a:r>
          </a:p>
        </p:txBody>
      </p:sp>
      <p:sp>
        <p:nvSpPr>
          <p:cNvPr id="19460" name="WordArt 5">
            <a:extLst>
              <a:ext uri="{FF2B5EF4-FFF2-40B4-BE49-F238E27FC236}">
                <a16:creationId xmlns:a16="http://schemas.microsoft.com/office/drawing/2014/main" id="{199EBAFF-3743-4543-BAA9-12090B7C176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19461" name="WordArt 6">
            <a:extLst>
              <a:ext uri="{FF2B5EF4-FFF2-40B4-BE49-F238E27FC236}">
                <a16:creationId xmlns:a16="http://schemas.microsoft.com/office/drawing/2014/main" id="{6C8C61E8-E7E9-405D-8785-8FCA53521F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00213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Zásady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zápatí 4">
            <a:extLst>
              <a:ext uri="{FF2B5EF4-FFF2-40B4-BE49-F238E27FC236}">
                <a16:creationId xmlns:a16="http://schemas.microsoft.com/office/drawing/2014/main" id="{F6ABC1F8-6510-4F72-B18F-99C715FB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0483" name="WordArt 4">
            <a:extLst>
              <a:ext uri="{FF2B5EF4-FFF2-40B4-BE49-F238E27FC236}">
                <a16:creationId xmlns:a16="http://schemas.microsoft.com/office/drawing/2014/main" id="{A2D9B0DE-A2E4-4CC5-8119-6B8F51B5F7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Specifika výcviku BZ ´v armádním prostředí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FD7C30E-32A3-4DE7-BC45-4B9550BFC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Důvody pro výcvik boje zblízka v armádním prostředí</a:t>
            </a:r>
            <a:endParaRPr lang="cs-CZ" sz="2800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cs-CZ" dirty="0">
                <a:solidFill>
                  <a:schemeClr val="bg1"/>
                </a:solidFill>
                <a:cs typeface="+mn-cs"/>
              </a:rPr>
              <a:t>z hlediska využití boje zblízka?</a:t>
            </a: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dirty="0">
                <a:solidFill>
                  <a:schemeClr val="bg1"/>
                </a:solidFill>
                <a:cs typeface="+mn-cs"/>
              </a:rPr>
              <a:t>z hlediska tělovýchovy?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Jaké jsou zásady výcviku a provádění BZ?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403CF9-B505-49E7-88C9-52D5623B9DE7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>
            <a:extLst>
              <a:ext uri="{FF2B5EF4-FFF2-40B4-BE49-F238E27FC236}">
                <a16:creationId xmlns:a16="http://schemas.microsoft.com/office/drawing/2014/main" id="{F2742324-3C8D-4174-B660-50251E988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WordArt 4">
            <a:extLst>
              <a:ext uri="{FF2B5EF4-FFF2-40B4-BE49-F238E27FC236}">
                <a16:creationId xmlns:a16="http://schemas.microsoft.com/office/drawing/2014/main" id="{AD6B55E9-7FB4-4F03-9B7F-4F8C628DD6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C38A3A6E-AB6E-4F69-AE6D-54BDAD3F6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43125"/>
            <a:ext cx="86407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Normativní výnos z roku 2011, částka 7 (11. RMO a 12. RMO)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71-84-02. Boj zblízka (2016).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74-81-01. STP – programy výcviku z roku 2010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>
            <a:extLst>
              <a:ext uri="{FF2B5EF4-FFF2-40B4-BE49-F238E27FC236}">
                <a16:creationId xmlns:a16="http://schemas.microsoft.com/office/drawing/2014/main" id="{95F93C20-D79E-42D2-9532-BABBB5082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1507" name="WordArt 4">
            <a:extLst>
              <a:ext uri="{FF2B5EF4-FFF2-40B4-BE49-F238E27FC236}">
                <a16:creationId xmlns:a16="http://schemas.microsoft.com/office/drawing/2014/main" id="{B58BB7E8-496F-4E4A-808C-01CD024052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4B0D139B-0A3B-4F8F-B4F8-2CCC9B412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znalost charakteristiky jednotlivých technik BZ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základní techniky, sebeobranné techniky, kontakt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popsat jednotlivé části technik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>
            <a:extLst>
              <a:ext uri="{FF2B5EF4-FFF2-40B4-BE49-F238E27FC236}">
                <a16:creationId xmlns:a16="http://schemas.microsoft.com/office/drawing/2014/main" id="{7B4B515A-1724-4471-A09B-CFF9AAEFD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2531" name="WordArt 3">
            <a:extLst>
              <a:ext uri="{FF2B5EF4-FFF2-40B4-BE49-F238E27FC236}">
                <a16:creationId xmlns:a16="http://schemas.microsoft.com/office/drawing/2014/main" id="{83AD7E71-519E-4E53-99AB-EBC398E9A7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A39F8189-5216-416D-9F3C-649FDB87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F028C980-900E-4A3C-9206-A8BC54728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5C553803-6EBF-4D06-AAA4-BBF1F072B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10FEE6E5-EECC-4BD0-B9A8-5177C27B5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20A1CEA7-9324-4E90-B8BC-9C1CC258E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F8B0B04D-84A9-44CA-823F-FB46B9ECF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3479B3B1-7578-4F17-86BF-DF9C49EED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550FFA9B-9658-41B3-8483-D688B88D1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A9429050-8461-4388-BDBE-044B1DC3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E0DF08D4-E4E9-4535-8678-895340919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2408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7B895BF4-A0D2-49A6-8ADC-0BF0C719C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565400"/>
            <a:ext cx="7704137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Základem všech technik BZ je </a:t>
            </a:r>
            <a:r>
              <a:rPr lang="cs-CZ" altLang="cs-CZ" sz="2400" u="sng">
                <a:solidFill>
                  <a:schemeClr val="bg1"/>
                </a:solidFill>
              </a:rPr>
              <a:t>stabilita a rovnováha</a:t>
            </a:r>
            <a:r>
              <a:rPr lang="cs-CZ" altLang="cs-CZ" sz="2400">
                <a:solidFill>
                  <a:schemeClr val="bg1"/>
                </a:solidFill>
              </a:rPr>
              <a:t> v určité poloze či postoji.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při zaujmutí postoje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Dynamika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Stabilita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Přirozenost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Jednoduchost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Možnost rychlé změny pohybu</a:t>
            </a:r>
            <a:endParaRPr lang="cs-CZ" altLang="cs-CZ" sz="2400" b="1" u="sng">
              <a:solidFill>
                <a:schemeClr val="bg1"/>
              </a:solidFill>
            </a:endParaRPr>
          </a:p>
        </p:txBody>
      </p:sp>
      <p:sp>
        <p:nvSpPr>
          <p:cNvPr id="22543" name="WordArt 16">
            <a:extLst>
              <a:ext uri="{FF2B5EF4-FFF2-40B4-BE49-F238E27FC236}">
                <a16:creationId xmlns:a16="http://schemas.microsoft.com/office/drawing/2014/main" id="{74EB7593-184A-403B-A387-B57FE4AF0B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35375" y="1773238"/>
            <a:ext cx="1876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Postoje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>
            <a:extLst>
              <a:ext uri="{FF2B5EF4-FFF2-40B4-BE49-F238E27FC236}">
                <a16:creationId xmlns:a16="http://schemas.microsoft.com/office/drawing/2014/main" id="{06B1D966-249C-4471-9B82-A9BE0818C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3555" name="WordArt 3">
            <a:extLst>
              <a:ext uri="{FF2B5EF4-FFF2-40B4-BE49-F238E27FC236}">
                <a16:creationId xmlns:a16="http://schemas.microsoft.com/office/drawing/2014/main" id="{8EDE5C87-4854-49DD-B738-BDE87E128C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28A3BBB8-E2A3-46DD-A9C5-2DCE89B0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69FB7C26-3E91-4805-8384-7F4EB6713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9385F263-2B1E-41A6-9CE4-515CBB613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F1310576-781F-497E-B239-ABCFF6C43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4FBC9A9D-C93C-4C7D-AC74-DEB3D6CAF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949ADFCB-E3AF-46CE-B510-36DD48A35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EBB8E9C3-9569-4AE9-8B3E-6E5D75D8B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1635EBF2-36CD-4987-AF6C-A5B90DE4F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A6B62110-3F93-4E5E-93B1-6F35239BF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5" name="Text Box 13">
            <a:extLst>
              <a:ext uri="{FF2B5EF4-FFF2-40B4-BE49-F238E27FC236}">
                <a16:creationId xmlns:a16="http://schemas.microsoft.com/office/drawing/2014/main" id="{048077CB-9D6B-42EE-BB36-F841E399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2093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685E3A9E-3467-4D5D-9421-5A940617F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76475"/>
            <a:ext cx="80645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pádů v BZ je kontrolovaný chtěný, či nechtěný kontakt se zemí.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Dva základní body v průběhu pádu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Bezpečně kontrolovaný pád na zem.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Okamžitý návrat zpět do bojového postoje.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pádů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Sportovní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Bojové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</p:txBody>
      </p:sp>
      <p:sp>
        <p:nvSpPr>
          <p:cNvPr id="23567" name="WordArt 15">
            <a:extLst>
              <a:ext uri="{FF2B5EF4-FFF2-40B4-BE49-F238E27FC236}">
                <a16:creationId xmlns:a16="http://schemas.microsoft.com/office/drawing/2014/main" id="{57FBC11B-BFBD-4A11-A423-BB8B6A9128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73238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Pády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4">
            <a:extLst>
              <a:ext uri="{FF2B5EF4-FFF2-40B4-BE49-F238E27FC236}">
                <a16:creationId xmlns:a16="http://schemas.microsoft.com/office/drawing/2014/main" id="{8928BAFF-DD86-421E-9A70-B45F2E4D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4579" name="WordArt 3">
            <a:extLst>
              <a:ext uri="{FF2B5EF4-FFF2-40B4-BE49-F238E27FC236}">
                <a16:creationId xmlns:a16="http://schemas.microsoft.com/office/drawing/2014/main" id="{312289D6-C955-4A2C-9673-7A7121EE2D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285750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7EDF4034-95D5-4E16-B695-3A22A786B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A48C37E4-87AB-4FCB-A856-412E74FE7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6BD4D5A2-43BC-4614-8430-5DCE06B9E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AF62F175-4D18-4677-BBCA-91A81C1D7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FA39895A-DC13-479E-B5D4-B587BA38B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9C1B78F0-C4B7-43A0-8C9B-C43C0C737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0ECF3CA2-BF8A-4378-946C-AB669C81C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C7BB98C7-A801-4A0C-BB9F-932D09226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BE79D676-9C6F-40EC-BD72-0399FBDA7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89" name="Text Box 13">
            <a:extLst>
              <a:ext uri="{FF2B5EF4-FFF2-40B4-BE49-F238E27FC236}">
                <a16:creationId xmlns:a16="http://schemas.microsoft.com/office/drawing/2014/main" id="{A6216C0D-51B2-4BB6-B90C-65D7F6704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492375"/>
            <a:ext cx="7580313" cy="337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krytů v BZ je zabránit či odrazit bezprostřední fyzický útok protivníka.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Úder			 Úhyb			Kryt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krytů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Tvrdé kryty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Měkké kryty</a:t>
            </a:r>
          </a:p>
        </p:txBody>
      </p:sp>
      <p:sp>
        <p:nvSpPr>
          <p:cNvPr id="24590" name="Text Box 14">
            <a:extLst>
              <a:ext uri="{FF2B5EF4-FFF2-40B4-BE49-F238E27FC236}">
                <a16:creationId xmlns:a16="http://schemas.microsoft.com/office/drawing/2014/main" id="{AAC94244-91E1-47D9-9B5E-DF9F4770C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4591" name="WordArt 15">
            <a:extLst>
              <a:ext uri="{FF2B5EF4-FFF2-40B4-BE49-F238E27FC236}">
                <a16:creationId xmlns:a16="http://schemas.microsoft.com/office/drawing/2014/main" id="{42316EDA-AD26-48D7-A11E-3584753DB5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73238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Kryty</a:t>
            </a:r>
          </a:p>
        </p:txBody>
      </p:sp>
      <p:sp>
        <p:nvSpPr>
          <p:cNvPr id="24592" name="Line 16">
            <a:extLst>
              <a:ext uri="{FF2B5EF4-FFF2-40B4-BE49-F238E27FC236}">
                <a16:creationId xmlns:a16="http://schemas.microsoft.com/office/drawing/2014/main" id="{32CE5CF9-85C1-40D5-9404-2B623E2FD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3933825"/>
            <a:ext cx="13684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17">
            <a:extLst>
              <a:ext uri="{FF2B5EF4-FFF2-40B4-BE49-F238E27FC236}">
                <a16:creationId xmlns:a16="http://schemas.microsoft.com/office/drawing/2014/main" id="{6E62EF55-30FA-4C97-BB07-7DE49D24A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933825"/>
            <a:ext cx="13684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AutoShape 18">
            <a:extLst>
              <a:ext uri="{FF2B5EF4-FFF2-40B4-BE49-F238E27FC236}">
                <a16:creationId xmlns:a16="http://schemas.microsoft.com/office/drawing/2014/main" id="{691F08FF-4D4B-41F5-BA18-8DADECA00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>
            <a:extLst>
              <a:ext uri="{FF2B5EF4-FFF2-40B4-BE49-F238E27FC236}">
                <a16:creationId xmlns:a16="http://schemas.microsoft.com/office/drawing/2014/main" id="{4B1BEE41-C4E6-4058-840A-D65EEB9D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5603" name="WordArt 3">
            <a:extLst>
              <a:ext uri="{FF2B5EF4-FFF2-40B4-BE49-F238E27FC236}">
                <a16:creationId xmlns:a16="http://schemas.microsoft.com/office/drawing/2014/main" id="{0C511507-3E6B-44FB-BC9A-8A659955B0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0322D56-0284-45B4-A61D-0D99945C5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26E1E04-97D4-493E-9C35-E7A4CBB2A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FE91C9DC-AB65-4C8D-804A-1ACA5AC64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34B4F10-A9CE-4216-BF7C-1411C2D34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45EA7C0-AEA5-4B70-BB16-22674B3A4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3AF6B488-F116-48EC-AC71-17A1E9F53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04DE6FF6-8789-40A9-B931-B673684D7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BA5C3F44-9DA7-42F5-8C6C-8A7A2BB25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0F6208B0-3884-4421-9C6F-B108E67C8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C78CABD6-E104-4368-AAE5-4FCFC6FAD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7580313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úderů v BZ je zasažení protivníka s cílem jeho dočasné či trvalé neschopnosti pokračovat v útoku.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úderů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Přímé údery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Obloukové údery (háky, seky - kyvné a obloukové)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Údery loktem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324580A7-9EF8-4073-94AD-C43124D51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5" name="WordArt 15">
            <a:extLst>
              <a:ext uri="{FF2B5EF4-FFF2-40B4-BE49-F238E27FC236}">
                <a16:creationId xmlns:a16="http://schemas.microsoft.com/office/drawing/2014/main" id="{A743754C-D214-43A0-B71E-3464DF1B6A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Údery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4">
            <a:extLst>
              <a:ext uri="{FF2B5EF4-FFF2-40B4-BE49-F238E27FC236}">
                <a16:creationId xmlns:a16="http://schemas.microsoft.com/office/drawing/2014/main" id="{B1EBBB5D-9A6C-4AA9-8C1E-CD8746AC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6627" name="WordArt 3">
            <a:extLst>
              <a:ext uri="{FF2B5EF4-FFF2-40B4-BE49-F238E27FC236}">
                <a16:creationId xmlns:a16="http://schemas.microsoft.com/office/drawing/2014/main" id="{1B0B091B-9856-439D-A3DE-1847746565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383FAFA-F505-4366-AA53-C2013A722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823F437-D919-4EDC-864C-FBDE7504E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7BBFA841-4AFE-4F67-B91E-E1C4FD021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8C54D047-185A-487E-A30D-BB560F7D7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AAFDC057-99FB-4406-AFF2-8A59872F4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EC6E367A-2DF0-4391-937B-5C7575765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5D021AD7-18AA-4595-BCE9-C4B4C6529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BFD41C0E-6D30-495D-B866-127EF2BAC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92D3525E-F1C3-4A1A-AAF4-DB37DB684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CECE1BB6-7EC4-411F-84EB-C8E6D6D9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7580313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kopů v BZ je zasažení protivníka s cílem jeho dočasné či trvalé neschopnosti pokračovat v útoku.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kopů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Přímé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Kyvné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Poloviční obloukové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Obloukové kopy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ED3EA53B-3455-419A-B294-AFA817674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9" name="WordArt 15">
            <a:extLst>
              <a:ext uri="{FF2B5EF4-FFF2-40B4-BE49-F238E27FC236}">
                <a16:creationId xmlns:a16="http://schemas.microsoft.com/office/drawing/2014/main" id="{04CF5541-5D53-425C-9D55-9DEDB47CF6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Kopy</a:t>
            </a:r>
          </a:p>
        </p:txBody>
      </p:sp>
      <p:sp>
        <p:nvSpPr>
          <p:cNvPr id="26640" name="AutoShape 16">
            <a:extLst>
              <a:ext uri="{FF2B5EF4-FFF2-40B4-BE49-F238E27FC236}">
                <a16:creationId xmlns:a16="http://schemas.microsoft.com/office/drawing/2014/main" id="{5E756F83-83E5-41AA-9E25-A644F8ACB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  <p:sp>
        <p:nvSpPr>
          <p:cNvPr id="26641" name="AutoShape 17">
            <a:extLst>
              <a:ext uri="{FF2B5EF4-FFF2-40B4-BE49-F238E27FC236}">
                <a16:creationId xmlns:a16="http://schemas.microsoft.com/office/drawing/2014/main" id="{C25F42BB-9C02-4118-A15B-EED2C05D0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4">
            <a:extLst>
              <a:ext uri="{FF2B5EF4-FFF2-40B4-BE49-F238E27FC236}">
                <a16:creationId xmlns:a16="http://schemas.microsoft.com/office/drawing/2014/main" id="{4D9F3121-7E56-4F79-B709-C2AA48EB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7651" name="WordArt 3">
            <a:extLst>
              <a:ext uri="{FF2B5EF4-FFF2-40B4-BE49-F238E27FC236}">
                <a16:creationId xmlns:a16="http://schemas.microsoft.com/office/drawing/2014/main" id="{B81C6469-D6FA-4065-AA72-9BF38E91DD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A319FCD5-AEE9-40D5-A030-2284BFB91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8D8EA675-DE4B-499E-B7AE-646B7EC90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1DFF6104-611F-4DF1-BF0C-EC6AEBB9A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67A415CE-6FDE-4098-8436-1A4E9796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30618151-B173-4E0B-8DA4-4BA73F1E4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EFEBD138-44EB-4D25-AFE7-EC404FC5E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0B98F2E7-8BE0-403A-9C6C-F78EEB1AC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6F6A5FFF-A36F-4B42-87E3-C60338C89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0E2177F1-6F9B-4B2C-825E-3060EAE02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AE6B0084-BD2A-4B0D-8192-32C939B98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pák v BZ je dostat protivníka pod kontrolu pomocí působení na jeho klouby v jejich nefyziologickém rozsahu.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pák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Měkké páky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Tvrdé páky 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917853C3-C920-4241-B646-9B5EC1082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3" name="WordArt 15">
            <a:extLst>
              <a:ext uri="{FF2B5EF4-FFF2-40B4-BE49-F238E27FC236}">
                <a16:creationId xmlns:a16="http://schemas.microsoft.com/office/drawing/2014/main" id="{2C74B648-8765-4EE5-8C11-8FAB809F3C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Páky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4">
            <a:extLst>
              <a:ext uri="{FF2B5EF4-FFF2-40B4-BE49-F238E27FC236}">
                <a16:creationId xmlns:a16="http://schemas.microsoft.com/office/drawing/2014/main" id="{054D3FF2-2831-4944-B198-F348685B0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8675" name="WordArt 3">
            <a:extLst>
              <a:ext uri="{FF2B5EF4-FFF2-40B4-BE49-F238E27FC236}">
                <a16:creationId xmlns:a16="http://schemas.microsoft.com/office/drawing/2014/main" id="{610F8A9B-9A43-4C01-96B2-4330C07C58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A636BC56-1ADE-4601-93CD-D41A9690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A22B0ECA-2939-4672-912B-30274DB52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FB372703-8D53-44A1-B05B-35513F25F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B867E34A-DB9E-4A98-9013-F36215F8E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2651A96F-CA7F-446B-B65A-BFCB7ECC4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01623925-B6A2-4B95-AFA3-A0ADB3DF9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27CD3F78-6C3F-4586-BF55-BC1E408B2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F42545BB-AAFD-47DB-B68E-E5A352094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084B2FF2-8357-47C8-8167-31E907216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1CC8FF8E-F36F-46EA-8B09-BF47308C2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přehozů, podmetů a porazů je vychýlení protivníka z  rovnováhy s jeho následným pádem na zem.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Vychýlení se děje pomocí: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Stržení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Hodu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Zadržení určité části těla při pohybu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Podmetení končetiny, na které je držena rovnováha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80DB2753-8181-4FBA-87DF-36B579FAA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7" name="WordArt 15">
            <a:extLst>
              <a:ext uri="{FF2B5EF4-FFF2-40B4-BE49-F238E27FC236}">
                <a16:creationId xmlns:a16="http://schemas.microsoft.com/office/drawing/2014/main" id="{8DB243E0-1CB9-45A4-B884-D8D0A0EC45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9975" y="1773238"/>
            <a:ext cx="453707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Přehozy, porazy a podmety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>
            <a:extLst>
              <a:ext uri="{FF2B5EF4-FFF2-40B4-BE49-F238E27FC236}">
                <a16:creationId xmlns:a16="http://schemas.microsoft.com/office/drawing/2014/main" id="{62A35FBA-78A0-401E-91FC-AD84F68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9699" name="WordArt 4">
            <a:extLst>
              <a:ext uri="{FF2B5EF4-FFF2-40B4-BE49-F238E27FC236}">
                <a16:creationId xmlns:a16="http://schemas.microsoft.com/office/drawing/2014/main" id="{0F84A347-9F61-4302-84C4-0998D0681A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F2DD1EFC-DE5A-4EBC-B93D-B9CE12D92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znalost charakteristiky jednotlivých technik BZ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základní techniky, sebeobranné techniky, kontakt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popsat jednotlivé části technik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>
            <a:extLst>
              <a:ext uri="{FF2B5EF4-FFF2-40B4-BE49-F238E27FC236}">
                <a16:creationId xmlns:a16="http://schemas.microsoft.com/office/drawing/2014/main" id="{ED9481F5-D818-4635-91D9-64542297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23" name="WordArt 3">
            <a:extLst>
              <a:ext uri="{FF2B5EF4-FFF2-40B4-BE49-F238E27FC236}">
                <a16:creationId xmlns:a16="http://schemas.microsoft.com/office/drawing/2014/main" id="{AE18ED31-9F75-46AF-897F-94A21507E0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1563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6CB6FB2E-0486-4320-BFAD-0E0B396B4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FCD4FF44-9925-4E49-A9FB-A867A8812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2C3C7D47-9577-4DE3-B8AB-27E2CA96E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CE3BA6DD-A04E-4160-A3DF-0B9498E19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58226D72-C55A-44DA-AF8E-06FC914E5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74912C3A-66F2-4FB7-B663-8F7BD73E6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C88025E5-0EA2-4CF1-9D05-E1046DC90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E1493078-311D-446B-A52E-65AA67AD9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32" name="Rectangle 12">
            <a:extLst>
              <a:ext uri="{FF2B5EF4-FFF2-40B4-BE49-F238E27FC236}">
                <a16:creationId xmlns:a16="http://schemas.microsoft.com/office/drawing/2014/main" id="{77EFC13F-391A-4D0C-8010-F2DA65593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0733" name="Text Box 13">
            <a:extLst>
              <a:ext uri="{FF2B5EF4-FFF2-40B4-BE49-F238E27FC236}">
                <a16:creationId xmlns:a16="http://schemas.microsoft.com/office/drawing/2014/main" id="{07DA1AB5-6CCF-4BCA-AF25-C7179B694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286000"/>
            <a:ext cx="8208962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technik sebeobrany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Sebeobranné techniky beze zbraně.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Sebeobranné techniky s a proti zbraním.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0734" name="Text Box 14">
            <a:extLst>
              <a:ext uri="{FF2B5EF4-FFF2-40B4-BE49-F238E27FC236}">
                <a16:creationId xmlns:a16="http://schemas.microsoft.com/office/drawing/2014/main" id="{C3643D7D-3A70-4CE5-816D-C0EAB7120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zápatí 4">
            <a:extLst>
              <a:ext uri="{FF2B5EF4-FFF2-40B4-BE49-F238E27FC236}">
                <a16:creationId xmlns:a16="http://schemas.microsoft.com/office/drawing/2014/main" id="{DB125397-AC86-4AA9-9DC3-35B4CEBE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099" name="WordArt 4">
            <a:extLst>
              <a:ext uri="{FF2B5EF4-FFF2-40B4-BE49-F238E27FC236}">
                <a16:creationId xmlns:a16="http://schemas.microsoft.com/office/drawing/2014/main" id="{98E080CC-C326-46AB-ADD7-F0DC0F4D18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C465BAAC-0BE2-4C62-9950-50FE4041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rPr>
              <a:t>Cíl: vysvětlení proměnlivosti výcviku boje zblízka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instituce zabývající se výcvikem boje zblízka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způsobů výcviku boje zblízka, znalost institucí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>
            <a:extLst>
              <a:ext uri="{FF2B5EF4-FFF2-40B4-BE49-F238E27FC236}">
                <a16:creationId xmlns:a16="http://schemas.microsoft.com/office/drawing/2014/main" id="{C0ACA25C-FD0F-4527-B07B-6DC04027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1747" name="WordArt 3">
            <a:extLst>
              <a:ext uri="{FF2B5EF4-FFF2-40B4-BE49-F238E27FC236}">
                <a16:creationId xmlns:a16="http://schemas.microsoft.com/office/drawing/2014/main" id="{1295B27E-D11D-4B7C-BBD4-80072DE3A8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7AD8B90-32CA-4014-952F-2AC48CD83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E2C6CDF6-E5F1-4251-B43B-E3F22C18E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CF8B79D8-A4E6-4027-BEE0-3BE5DBF3F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3883B756-9138-4436-9382-4A4473E08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CA4850A4-26BA-4296-8DD7-6335BF27A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DAD62ECD-366E-49AF-8380-99DEDA9EB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9496193D-F3B1-4B2E-8E13-EF8559650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A7625F54-1944-4874-A746-F841544C9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6" name="Rectangle 12">
            <a:extLst>
              <a:ext uri="{FF2B5EF4-FFF2-40B4-BE49-F238E27FC236}">
                <a16:creationId xmlns:a16="http://schemas.microsoft.com/office/drawing/2014/main" id="{47F71D21-8634-49D5-9EA7-804249B74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7" name="Text Box 13">
            <a:extLst>
              <a:ext uri="{FF2B5EF4-FFF2-40B4-BE49-F238E27FC236}">
                <a16:creationId xmlns:a16="http://schemas.microsoft.com/office/drawing/2014/main" id="{9D6DC5AB-D323-4848-8D4A-51D21C99E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05038"/>
            <a:ext cx="82089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Výcvikové formy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Řízený cvičný úderový boj</a:t>
            </a:r>
            <a:r>
              <a:rPr lang="cs-CZ" altLang="cs-CZ" sz="2400">
                <a:solidFill>
                  <a:schemeClr val="bg1"/>
                </a:solidFill>
              </a:rPr>
              <a:t> (vše je prováděno s předem určenými instrukcemi – počty, frekvence, rychlost, přesně určené cviky).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Volný cvičný úderový boj</a:t>
            </a:r>
            <a:r>
              <a:rPr lang="cs-CZ" altLang="cs-CZ" sz="2400">
                <a:solidFill>
                  <a:schemeClr val="bg1"/>
                </a:solidFill>
              </a:rPr>
              <a:t> (jsou zadány jen základní instrukce – začátek, konec způsob boje).</a:t>
            </a:r>
          </a:p>
        </p:txBody>
      </p:sp>
      <p:sp>
        <p:nvSpPr>
          <p:cNvPr id="31758" name="Text Box 14">
            <a:extLst>
              <a:ext uri="{FF2B5EF4-FFF2-40B4-BE49-F238E27FC236}">
                <a16:creationId xmlns:a16="http://schemas.microsoft.com/office/drawing/2014/main" id="{59A2C621-1071-4C17-903D-F1424CF81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zápatí 4">
            <a:extLst>
              <a:ext uri="{FF2B5EF4-FFF2-40B4-BE49-F238E27FC236}">
                <a16:creationId xmlns:a16="http://schemas.microsoft.com/office/drawing/2014/main" id="{88A49FB5-0CB9-479B-9CBF-CFE491C9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2771" name="WordArt 3">
            <a:extLst>
              <a:ext uri="{FF2B5EF4-FFF2-40B4-BE49-F238E27FC236}">
                <a16:creationId xmlns:a16="http://schemas.microsoft.com/office/drawing/2014/main" id="{395036FE-4F2D-4F3A-86F6-6643452DEB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32BAC03E-F84C-4898-89AC-7CEEF139F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7CA65D2E-E6D2-415B-ADBB-DA1DCADC4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DCFA587D-F755-47EB-8241-50485B07E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0EA50F44-3157-4133-A831-3D0CD7D5A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D291AA39-B4D8-4BEE-860E-9B648B5B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DE7C4594-7CA3-49D7-A3B1-D26666BAD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432FE3CA-12E6-421A-AF74-B1799F8D7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BF02CC05-77AE-4B37-A488-ABB7CDEB2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BBC67066-87E2-49A1-ACFA-A949A780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EC2A3C08-4557-4ACB-AAB1-DD1336DE3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565400"/>
            <a:ext cx="82089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Stínový pohyb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Trénink na cvičné úderové cíle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Trénink se spolucvičencem „Sparring“</a:t>
            </a: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CE9BEAC6-571E-4490-8FEE-77E5B4E22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2783" name="WordArt 15">
            <a:extLst>
              <a:ext uri="{FF2B5EF4-FFF2-40B4-BE49-F238E27FC236}">
                <a16:creationId xmlns:a16="http://schemas.microsoft.com/office/drawing/2014/main" id="{6815BDE1-FB99-4E41-968D-7C3BA525A9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9975" y="1844675"/>
            <a:ext cx="4392613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Cvičný úderový boj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>
            <a:extLst>
              <a:ext uri="{FF2B5EF4-FFF2-40B4-BE49-F238E27FC236}">
                <a16:creationId xmlns:a16="http://schemas.microsoft.com/office/drawing/2014/main" id="{DB34F5C6-A20B-4953-AD81-3D257E441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3795" name="WordArt 3">
            <a:extLst>
              <a:ext uri="{FF2B5EF4-FFF2-40B4-BE49-F238E27FC236}">
                <a16:creationId xmlns:a16="http://schemas.microsoft.com/office/drawing/2014/main" id="{3759C757-1EEE-4419-8239-535E9F1020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98389A22-54D8-42BE-B24E-05AC9C83C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EDFEC449-58DA-4AF2-B653-284E2541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5F8037AA-83BE-4401-8994-7414913A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A5F162D1-A924-4207-AFFF-38BF95D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AA6088C3-249A-4BB0-AC9E-24F4A8D0D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73C758D8-AAD4-4EE8-BC21-C05CC164C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158FACA0-D271-4C85-8550-E07012796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9F3AE2CB-EBC5-4B82-9DDB-EDC9738B3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EDA5535F-A287-412E-9378-965CC2831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8A69939C-98D4-422A-9DFB-5A0F76205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05038"/>
            <a:ext cx="82089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Výcvikové metody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Bezkontaktní boj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Poloviční kontakt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Plný kontakt</a:t>
            </a:r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id="{EA637297-8276-400F-A1B9-A3FEC74D6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4">
            <a:extLst>
              <a:ext uri="{FF2B5EF4-FFF2-40B4-BE49-F238E27FC236}">
                <a16:creationId xmlns:a16="http://schemas.microsoft.com/office/drawing/2014/main" id="{E67068CD-C7E4-457E-9EFB-09E20662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4819" name="WordArt 4">
            <a:extLst>
              <a:ext uri="{FF2B5EF4-FFF2-40B4-BE49-F238E27FC236}">
                <a16:creationId xmlns:a16="http://schemas.microsoft.com/office/drawing/2014/main" id="{7F05CAB0-2EA9-417B-8262-6F41BF8E7B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46C4F64-4E53-42DF-A9B3-0CEC1BCB9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Uveďte rozdělení úderů a kopů (druhy)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Charakterizujte sebeobranné techniky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Rozdělte cvičný úderový boj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Vyberte si jeden tematický celek a popište ho (charakterizujte).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Napište jedním slovem nejdůležitější tematický celek BZ (základní technika), ze které vychází veškerá činnost v boji zblízka.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5B9551-A900-46DB-B54A-189797CFBA1B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4">
            <a:extLst>
              <a:ext uri="{FF2B5EF4-FFF2-40B4-BE49-F238E27FC236}">
                <a16:creationId xmlns:a16="http://schemas.microsoft.com/office/drawing/2014/main" id="{8D7400B0-A1D6-4078-8B89-2425C170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5843" name="WordArt 4">
            <a:extLst>
              <a:ext uri="{FF2B5EF4-FFF2-40B4-BE49-F238E27FC236}">
                <a16:creationId xmlns:a16="http://schemas.microsoft.com/office/drawing/2014/main" id="{9B97FB22-C1E8-4A9B-AAE6-333D9DC58D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Příčiny vzniku poranění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9DCE2D6B-DF65-4876-88C1-AF8B1DCB7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znalost možností zásahu protivníka pomocí technik BZ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vitální a zranitelná místa, příčiny bolesti a vzniku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popsat rozdíl mezi vitálními a zranitelnými místy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4">
            <a:extLst>
              <a:ext uri="{FF2B5EF4-FFF2-40B4-BE49-F238E27FC236}">
                <a16:creationId xmlns:a16="http://schemas.microsoft.com/office/drawing/2014/main" id="{F43AEB86-3387-47A5-AAAC-CDB45AE7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6867" name="WordArt 3">
            <a:extLst>
              <a:ext uri="{FF2B5EF4-FFF2-40B4-BE49-F238E27FC236}">
                <a16:creationId xmlns:a16="http://schemas.microsoft.com/office/drawing/2014/main" id="{EDC07928-544A-48FA-8086-4870399F32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Příčiny vzniku poranění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080D0A70-5EAE-4A7C-8BC7-5158E30B1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51E65641-21E7-4DFC-B651-182108A2E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07ED56E9-F5A5-4A4D-8575-124927C0C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E86A5401-276B-4D0D-8C86-47B4D519C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3B0F9AD7-9EBD-4759-A0D2-8AC567E3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7884D811-BB62-40CC-928D-0D21A5B6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E75A0D51-E18B-4652-ACCF-4326939C0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1A749F0A-4D69-40EE-A1D8-4F73E6A9B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500DD8BC-8E87-40C9-8362-516CFFB82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6877" name="Text Box 21">
            <a:extLst>
              <a:ext uri="{FF2B5EF4-FFF2-40B4-BE49-F238E27FC236}">
                <a16:creationId xmlns:a16="http://schemas.microsoft.com/office/drawing/2014/main" id="{5968A403-8894-4C76-8B8C-EF871D3AC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2408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878" name="Text Box 23">
            <a:extLst>
              <a:ext uri="{FF2B5EF4-FFF2-40B4-BE49-F238E27FC236}">
                <a16:creationId xmlns:a16="http://schemas.microsoft.com/office/drawing/2014/main" id="{6C63C836-0CAD-4B98-9C81-299E9B3AC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92375"/>
            <a:ext cx="77041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 b="1">
                <a:solidFill>
                  <a:schemeClr val="bg1"/>
                </a:solidFill>
              </a:rPr>
              <a:t> </a:t>
            </a:r>
            <a:r>
              <a:rPr lang="cs-CZ" altLang="cs-CZ" sz="2400" b="1" u="sng">
                <a:solidFill>
                  <a:schemeClr val="bg1"/>
                </a:solidFill>
              </a:rPr>
              <a:t>Vitální místa</a:t>
            </a:r>
            <a:r>
              <a:rPr lang="cs-CZ" altLang="cs-CZ" sz="2400">
                <a:solidFill>
                  <a:schemeClr val="bg1"/>
                </a:solidFill>
              </a:rPr>
              <a:t> jsou oblasti na těle, jejichž zasažení může způsobit smrt protivníka.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 b="1" u="sng">
                <a:solidFill>
                  <a:schemeClr val="bg1"/>
                </a:solidFill>
              </a:rPr>
              <a:t>Zranitelná místa</a:t>
            </a:r>
            <a:r>
              <a:rPr lang="cs-CZ" altLang="cs-CZ" sz="2400">
                <a:solidFill>
                  <a:schemeClr val="bg1"/>
                </a:solidFill>
              </a:rPr>
              <a:t> jsou oblasti na těle, jejichž zasažení vyvolává u protivníka velikou bolest a neschopnost dále účinně bojovat. 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zápatí 4">
            <a:extLst>
              <a:ext uri="{FF2B5EF4-FFF2-40B4-BE49-F238E27FC236}">
                <a16:creationId xmlns:a16="http://schemas.microsoft.com/office/drawing/2014/main" id="{02EDEDF0-9585-4501-96C3-652597B0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7891" name="WordArt 3">
            <a:extLst>
              <a:ext uri="{FF2B5EF4-FFF2-40B4-BE49-F238E27FC236}">
                <a16:creationId xmlns:a16="http://schemas.microsoft.com/office/drawing/2014/main" id="{65D25AE8-EED7-4B76-83C8-BBE9EA6036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Příčiny vzniku poranění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B4110759-0A4B-4FA1-9B82-9AA92B2D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793EFED6-1428-46B1-A679-86650FD97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F020E517-5837-472B-8073-980336FA5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4BAC434A-6A4C-47FD-9382-856EDAF8A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8E83B6BB-FB50-4305-894C-6BE8D80A7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4C53AE56-B009-4A4F-8D9D-CC95306B8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26CF8B70-7150-4441-8DF1-51EBE7970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EDC96805-4E96-49A1-A461-BE7EDCC61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id="{4C36BF13-EE1A-4514-9CEE-F0402BD4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F4E84D4D-23AF-44C6-8A14-2B3E7A46C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2408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807" name="Text Box 14">
            <a:extLst>
              <a:ext uri="{FF2B5EF4-FFF2-40B4-BE49-F238E27FC236}">
                <a16:creationId xmlns:a16="http://schemas.microsoft.com/office/drawing/2014/main" id="{27F247F2-C5F3-4187-BD2A-9DBF61350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77041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BOLEST</a:t>
            </a:r>
          </a:p>
          <a:p>
            <a:pPr>
              <a:defRPr/>
            </a:pPr>
            <a:endParaRPr lang="cs-CZ" sz="2400" b="1" u="sng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cs-CZ" sz="2400" u="sng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Příčina bolesti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- mechanického, klimatického,</a:t>
            </a:r>
          </a:p>
          <a:p>
            <a:pPr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                         elektrického či chemického rázu. 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cs-CZ" sz="2400" u="sng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Dělení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– povrchová a hloubková.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cs-CZ" sz="2400" u="sng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Vznik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– akutní a chronická.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zápatí 4">
            <a:extLst>
              <a:ext uri="{FF2B5EF4-FFF2-40B4-BE49-F238E27FC236}">
                <a16:creationId xmlns:a16="http://schemas.microsoft.com/office/drawing/2014/main" id="{5D9FDA16-1891-45B5-BEF1-EFEDB105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C7B6CFC-F53F-412E-B977-3909F48E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7CC99BEB-40FE-4C68-AD49-2B5CE0595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6CDB6824-6CCC-47DA-80D8-8DDF295FB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2C873FF-FE76-49FB-99F5-06D975214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8C82EECB-9390-4FAF-8729-2848FF076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317E545D-0A1E-4AFE-B7F2-78DC118EA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DC8E0A38-0324-45D0-9794-57C340B0F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A2D171FD-FA9E-4D20-8B5C-D2D68B408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92BF18D1-4E22-4962-8F0E-B89C7A0F4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6D5AB549-6323-417E-8F8F-248BFA623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8925" name="Text Box 13">
            <a:extLst>
              <a:ext uri="{FF2B5EF4-FFF2-40B4-BE49-F238E27FC236}">
                <a16:creationId xmlns:a16="http://schemas.microsoft.com/office/drawing/2014/main" id="{8B0BA18C-1652-4104-92D7-93C789B1D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1928813"/>
            <a:ext cx="7675562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Prostředím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Cvičitelem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Cvičencem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Specifickými vlivy</a:t>
            </a: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8926" name="WordArt 14">
            <a:extLst>
              <a:ext uri="{FF2B5EF4-FFF2-40B4-BE49-F238E27FC236}">
                <a16:creationId xmlns:a16="http://schemas.microsoft.com/office/drawing/2014/main" id="{37910572-C289-489E-BD42-63FA9A495F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14563" y="428625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Příčiny vzniku poranění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4">
            <a:extLst>
              <a:ext uri="{FF2B5EF4-FFF2-40B4-BE49-F238E27FC236}">
                <a16:creationId xmlns:a16="http://schemas.microsoft.com/office/drawing/2014/main" id="{97647624-1FA8-40D5-9D9D-0CEBA640C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9939" name="WordArt 4">
            <a:extLst>
              <a:ext uri="{FF2B5EF4-FFF2-40B4-BE49-F238E27FC236}">
                <a16:creationId xmlns:a16="http://schemas.microsoft.com/office/drawing/2014/main" id="{33E8211B-B9F8-4305-A4C9-073B24C81F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Příčiny vzniku poranění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C513EBD-9CCE-465F-825D-DBECA7639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Definujte rozdíl mezi vitálními a zranitelnými body na těle člověka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Jaké druhy bolesti znáte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Jaké jsou příčiny poranění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			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59E30A-15B0-462A-824E-69FC68733D05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4">
            <a:extLst>
              <a:ext uri="{FF2B5EF4-FFF2-40B4-BE49-F238E27FC236}">
                <a16:creationId xmlns:a16="http://schemas.microsoft.com/office/drawing/2014/main" id="{FD7425C0-E660-4194-8E40-E7DE2A9B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0963" name="WordArt 4">
            <a:extLst>
              <a:ext uri="{FF2B5EF4-FFF2-40B4-BE49-F238E27FC236}">
                <a16:creationId xmlns:a16="http://schemas.microsoft.com/office/drawing/2014/main" id="{B88399E7-603A-4517-B661-F324D186F8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E36A3D68-C9F5-4E4F-8BC5-613EF35C5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znalost postupů pro řešení konfliktních situací</a:t>
            </a:r>
          </a:p>
          <a:p>
            <a:pPr>
              <a:lnSpc>
                <a:spcPct val="20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chování útočníka, vliv okolních faktorů, možnosti řešení, identifikace nebezpečných znaků, komunikace, trestní zákony</a:t>
            </a:r>
          </a:p>
          <a:p>
            <a:pPr>
              <a:lnSpc>
                <a:spcPct val="20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znázornění vstupů konfliktní situace, trestní zákony, postup chování útočníka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>
            <a:extLst>
              <a:ext uri="{FF2B5EF4-FFF2-40B4-BE49-F238E27FC236}">
                <a16:creationId xmlns:a16="http://schemas.microsoft.com/office/drawing/2014/main" id="{A6557EB8-7676-48C9-810D-1540ACBB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123" name="WordArt 4">
            <a:extLst>
              <a:ext uri="{FF2B5EF4-FFF2-40B4-BE49-F238E27FC236}">
                <a16:creationId xmlns:a16="http://schemas.microsoft.com/office/drawing/2014/main" id="{9A2EBA93-DB06-4263-9600-3856F08E31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3AD2339-9D8D-4EAB-855F-58F2712A7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89138"/>
            <a:ext cx="8496300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1905 v Německu kniha „Das Kano Jiu- jitsu“ od Hancocka a Katsuma Higashi.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Dějiny Juda u nás byly od roku 1907 do roku 1939 pevně spjaty s historií vysokoškolského sportu v Praze. 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1925 zpracovala vojenská škola pro tělesnou výchovu sebeobranu, kterou vydalo MNO ve služebních předpisech branné moci.</a:t>
            </a:r>
          </a:p>
          <a:p>
            <a:pPr eaLnBrk="1" hangingPunct="1">
              <a:buFontTx/>
              <a:buChar char="-"/>
              <a:defRPr/>
            </a:pPr>
            <a:endParaRPr lang="cs-CZ" sz="2400" kern="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4">
            <a:extLst>
              <a:ext uri="{FF2B5EF4-FFF2-40B4-BE49-F238E27FC236}">
                <a16:creationId xmlns:a16="http://schemas.microsoft.com/office/drawing/2014/main" id="{5AFED941-D4CA-47C1-90A1-6EF77226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1987" name="WordArt 4">
            <a:extLst>
              <a:ext uri="{FF2B5EF4-FFF2-40B4-BE49-F238E27FC236}">
                <a16:creationId xmlns:a16="http://schemas.microsoft.com/office/drawing/2014/main" id="{A24A15A3-287C-46DD-89EA-CFE2D619FB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pic>
        <p:nvPicPr>
          <p:cNvPr id="41988" name="Picture 2" descr="Volba odpovědi">
            <a:extLst>
              <a:ext uri="{FF2B5EF4-FFF2-40B4-BE49-F238E27FC236}">
                <a16:creationId xmlns:a16="http://schemas.microsoft.com/office/drawing/2014/main" id="{455B14E4-0384-4E12-A446-2CE5DF9C1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57338"/>
            <a:ext cx="6264275" cy="50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zápatí 4">
            <a:extLst>
              <a:ext uri="{FF2B5EF4-FFF2-40B4-BE49-F238E27FC236}">
                <a16:creationId xmlns:a16="http://schemas.microsoft.com/office/drawing/2014/main" id="{71BC9F24-B556-4B91-8DC7-19D87862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3011" name="WordArt 4">
            <a:extLst>
              <a:ext uri="{FF2B5EF4-FFF2-40B4-BE49-F238E27FC236}">
                <a16:creationId xmlns:a16="http://schemas.microsoft.com/office/drawing/2014/main" id="{8DE2CA3F-C0DF-406A-B5E1-371B7B82AA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43012" name="Rectangle 1">
            <a:extLst>
              <a:ext uri="{FF2B5EF4-FFF2-40B4-BE49-F238E27FC236}">
                <a16:creationId xmlns:a16="http://schemas.microsoft.com/office/drawing/2014/main" id="{4ABD917C-4C1B-4059-8C88-8DEC3BDFB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2276475"/>
            <a:ext cx="813593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chemeClr val="bg1"/>
                </a:solidFill>
              </a:rPr>
              <a:t>prostředí, ve kterém se konflikt nachází (velikost prostoru, osvětlení, povrch, hrubé a ostré tvary předmětů, nebezpečné volně ležící předměty apod.),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chemeClr val="bg1"/>
                </a:solidFill>
              </a:rPr>
              <a:t>oblečení, které značně znevýhodní pohyb (těsné kalhoty, boty na podpatku apod.),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chemeClr val="bg1"/>
                </a:solidFill>
              </a:rPr>
              <a:t>emoce provázející konkrétní situaci. 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4">
            <a:extLst>
              <a:ext uri="{FF2B5EF4-FFF2-40B4-BE49-F238E27FC236}">
                <a16:creationId xmlns:a16="http://schemas.microsoft.com/office/drawing/2014/main" id="{8A166319-99D2-4855-A66F-3C7781C7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4035" name="WordArt 4">
            <a:extLst>
              <a:ext uri="{FF2B5EF4-FFF2-40B4-BE49-F238E27FC236}">
                <a16:creationId xmlns:a16="http://schemas.microsoft.com/office/drawing/2014/main" id="{F01E1918-C302-44BD-9F07-5265F829E77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44036" name="Rectangle 1">
            <a:extLst>
              <a:ext uri="{FF2B5EF4-FFF2-40B4-BE49-F238E27FC236}">
                <a16:creationId xmlns:a16="http://schemas.microsoft.com/office/drawing/2014/main" id="{1063A76A-AAEF-4574-A8F9-D85CD1918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1700213"/>
            <a:ext cx="81375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>
                <a:solidFill>
                  <a:schemeClr val="bg1"/>
                </a:solidFill>
              </a:rPr>
              <a:t>Chování útočníka</a:t>
            </a:r>
            <a:endParaRPr lang="cs-CZ" altLang="cs-CZ" sz="2400">
              <a:solidFill>
                <a:schemeClr val="bg1"/>
              </a:solidFill>
            </a:endParaRPr>
          </a:p>
          <a:p>
            <a:r>
              <a:rPr lang="cs-CZ" altLang="cs-CZ" sz="2400">
                <a:solidFill>
                  <a:schemeClr val="bg1"/>
                </a:solidFill>
              </a:rPr>
              <a:t>Volba adekvátní odpovědi by měla odpovídat charakteru chování útočníka.</a:t>
            </a:r>
          </a:p>
          <a:p>
            <a:endParaRPr lang="cs-CZ" altLang="cs-CZ" sz="2400" b="1" i="1">
              <a:solidFill>
                <a:schemeClr val="bg1"/>
              </a:solidFill>
            </a:endParaRPr>
          </a:p>
          <a:p>
            <a:r>
              <a:rPr lang="cs-CZ" altLang="cs-CZ" sz="2400" b="1" i="1">
                <a:solidFill>
                  <a:schemeClr val="bg1"/>
                </a:solidFill>
              </a:rPr>
              <a:t>Ochota</a:t>
            </a:r>
            <a:r>
              <a:rPr lang="cs-CZ" altLang="cs-CZ" sz="2400" i="1">
                <a:solidFill>
                  <a:schemeClr val="bg1"/>
                </a:solidFill>
              </a:rPr>
              <a:t>:</a:t>
            </a:r>
            <a:r>
              <a:rPr lang="cs-CZ" altLang="cs-CZ" sz="2400" b="1" i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útočník</a:t>
            </a:r>
            <a:r>
              <a:rPr lang="cs-CZ" altLang="cs-CZ" sz="2400" b="1" i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neklade odpor a souhlasí s požadavky</a:t>
            </a:r>
          </a:p>
          <a:p>
            <a:r>
              <a:rPr lang="cs-CZ" altLang="cs-CZ" sz="2400" b="1" i="1">
                <a:solidFill>
                  <a:schemeClr val="bg1"/>
                </a:solidFill>
              </a:rPr>
              <a:t>Verbální odpor a gestikulace: </a:t>
            </a:r>
            <a:r>
              <a:rPr lang="cs-CZ" altLang="cs-CZ" sz="2400">
                <a:solidFill>
                  <a:schemeClr val="bg1"/>
                </a:solidFill>
              </a:rPr>
              <a:t>útočník</a:t>
            </a:r>
            <a:r>
              <a:rPr lang="cs-CZ" altLang="cs-CZ" sz="2400" b="1" i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odmítá vyhovět buď verbálně, nebo řečí těla.</a:t>
            </a:r>
          </a:p>
          <a:p>
            <a:endParaRPr lang="cs-CZ" altLang="cs-CZ" sz="2400" b="1" i="1">
              <a:solidFill>
                <a:schemeClr val="bg1"/>
              </a:solidFill>
            </a:endParaRPr>
          </a:p>
          <a:p>
            <a:r>
              <a:rPr lang="cs-CZ" altLang="cs-CZ" sz="2400" b="1" i="1">
                <a:solidFill>
                  <a:schemeClr val="bg1"/>
                </a:solidFill>
              </a:rPr>
              <a:t>Pasivní odpor: </a:t>
            </a:r>
            <a:r>
              <a:rPr lang="cs-CZ" altLang="cs-CZ" sz="2400">
                <a:solidFill>
                  <a:schemeClr val="bg1"/>
                </a:solidFill>
              </a:rPr>
              <a:t>útočník</a:t>
            </a:r>
            <a:r>
              <a:rPr lang="cs-CZ" altLang="cs-CZ" sz="2400" b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sedí nebo stojí a brání ostatním v pohybu.</a:t>
            </a:r>
          </a:p>
          <a:p>
            <a:endParaRPr lang="cs-CZ" altLang="cs-CZ" sz="2400" b="1" i="1">
              <a:solidFill>
                <a:schemeClr val="bg1"/>
              </a:solidFill>
            </a:endParaRPr>
          </a:p>
          <a:p>
            <a:endParaRPr lang="cs-CZ" alt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4">
            <a:extLst>
              <a:ext uri="{FF2B5EF4-FFF2-40B4-BE49-F238E27FC236}">
                <a16:creationId xmlns:a16="http://schemas.microsoft.com/office/drawing/2014/main" id="{797E95E8-5CF0-48EF-AB6D-A715EC7E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5059" name="WordArt 4">
            <a:extLst>
              <a:ext uri="{FF2B5EF4-FFF2-40B4-BE49-F238E27FC236}">
                <a16:creationId xmlns:a16="http://schemas.microsoft.com/office/drawing/2014/main" id="{A7679FEC-2DF9-4590-8C42-C181D1B5E46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45060" name="Rectangle 1">
            <a:extLst>
              <a:ext uri="{FF2B5EF4-FFF2-40B4-BE49-F238E27FC236}">
                <a16:creationId xmlns:a16="http://schemas.microsoft.com/office/drawing/2014/main" id="{9B74CD3B-A9FE-43A6-9949-397583FF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1700213"/>
            <a:ext cx="81375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2400" b="1" i="1">
              <a:solidFill>
                <a:schemeClr val="bg1"/>
              </a:solidFill>
            </a:endParaRPr>
          </a:p>
          <a:p>
            <a:r>
              <a:rPr lang="cs-CZ" altLang="cs-CZ" sz="2400" b="1" i="1">
                <a:solidFill>
                  <a:schemeClr val="bg1"/>
                </a:solidFill>
              </a:rPr>
              <a:t>Aktivní odpor: </a:t>
            </a:r>
            <a:r>
              <a:rPr lang="cs-CZ" altLang="cs-CZ" sz="2400">
                <a:solidFill>
                  <a:schemeClr val="bg1"/>
                </a:solidFill>
              </a:rPr>
              <a:t>útočník</a:t>
            </a:r>
            <a:r>
              <a:rPr lang="cs-CZ" altLang="cs-CZ" sz="2400" b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tahá nebo tlačí, ale nepokouší se udeřit.</a:t>
            </a:r>
          </a:p>
          <a:p>
            <a:endParaRPr lang="cs-CZ" altLang="cs-CZ" sz="2400">
              <a:solidFill>
                <a:schemeClr val="bg1"/>
              </a:solidFill>
            </a:endParaRPr>
          </a:p>
          <a:p>
            <a:r>
              <a:rPr lang="cs-CZ" altLang="cs-CZ" sz="2400" b="1" i="1">
                <a:solidFill>
                  <a:schemeClr val="bg1"/>
                </a:solidFill>
              </a:rPr>
              <a:t>Agresivní odpor: </a:t>
            </a:r>
            <a:r>
              <a:rPr lang="cs-CZ" altLang="cs-CZ" sz="2400">
                <a:solidFill>
                  <a:schemeClr val="bg1"/>
                </a:solidFill>
              </a:rPr>
              <a:t>útočník</a:t>
            </a:r>
            <a:r>
              <a:rPr lang="cs-CZ" altLang="cs-CZ" sz="2400" b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fyzicky napadá</a:t>
            </a:r>
            <a:r>
              <a:rPr lang="cs-CZ" altLang="cs-CZ" sz="2400" i="1">
                <a:solidFill>
                  <a:schemeClr val="bg1"/>
                </a:solidFill>
              </a:rPr>
              <a:t>.</a:t>
            </a:r>
          </a:p>
          <a:p>
            <a:endParaRPr lang="cs-CZ" altLang="cs-CZ" sz="2400">
              <a:solidFill>
                <a:schemeClr val="bg1"/>
              </a:solidFill>
            </a:endParaRPr>
          </a:p>
          <a:p>
            <a:r>
              <a:rPr lang="cs-CZ" altLang="cs-CZ" sz="2400" b="1" i="1">
                <a:solidFill>
                  <a:schemeClr val="bg1"/>
                </a:solidFill>
              </a:rPr>
              <a:t>Nebezpečný odpor: </a:t>
            </a:r>
            <a:r>
              <a:rPr lang="cs-CZ" altLang="cs-CZ" sz="2400">
                <a:solidFill>
                  <a:schemeClr val="bg1"/>
                </a:solidFill>
              </a:rPr>
              <a:t>útočník napadá ostatní osoby pomocí okolních předmětů nebo zbraně.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>
            <a:extLst>
              <a:ext uri="{FF2B5EF4-FFF2-40B4-BE49-F238E27FC236}">
                <a16:creationId xmlns:a16="http://schemas.microsoft.com/office/drawing/2014/main" id="{D345834B-959F-4A1C-AD4D-1C74107DA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6083" name="WordArt 4">
            <a:extLst>
              <a:ext uri="{FF2B5EF4-FFF2-40B4-BE49-F238E27FC236}">
                <a16:creationId xmlns:a16="http://schemas.microsoft.com/office/drawing/2014/main" id="{282A0411-B3AE-49D3-9BCA-172065A7D0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D15F06-D4FB-4C88-9A4A-141F9A1CBF78}"/>
              </a:ext>
            </a:extLst>
          </p:cNvPr>
          <p:cNvSpPr/>
          <p:nvPr/>
        </p:nvSpPr>
        <p:spPr>
          <a:xfrm>
            <a:off x="528638" y="1268413"/>
            <a:ext cx="8137525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endParaRPr lang="cs-CZ" sz="2400" b="1" i="1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+mn-cs"/>
              </a:rPr>
              <a:t>Vliv faktorů</a:t>
            </a:r>
            <a:endParaRPr lang="cs-CZ" sz="2400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Faktory podílející se na řešení konfliktní situace.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Pohlaví, věk, vzhled a rozměry útočníka.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Vzhled vyjadřující silové schopnosti útočníka.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První zjevná úroveň bojových dovedností útočníka.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Vyčerpání a zranění.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Počet lidí zapojených do konfliktu.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Alkohol a drogy.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Projev duševního zdraví útočníka.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Zbraně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Předpokládané bezprostředně hrozící nebezpečí.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Pozice předpokládané nevýhody.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Vnímání velikosti pravděpodobného odporu.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4">
            <a:extLst>
              <a:ext uri="{FF2B5EF4-FFF2-40B4-BE49-F238E27FC236}">
                <a16:creationId xmlns:a16="http://schemas.microsoft.com/office/drawing/2014/main" id="{FBEC29EA-1B83-4B1D-907F-435746289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7107" name="WordArt 4">
            <a:extLst>
              <a:ext uri="{FF2B5EF4-FFF2-40B4-BE49-F238E27FC236}">
                <a16:creationId xmlns:a16="http://schemas.microsoft.com/office/drawing/2014/main" id="{1C03D597-5B58-4141-B258-DE1A0CF95E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D1DF11-426F-46BC-B5BC-2C6EB50AC8CB}"/>
              </a:ext>
            </a:extLst>
          </p:cNvPr>
          <p:cNvSpPr/>
          <p:nvPr/>
        </p:nvSpPr>
        <p:spPr>
          <a:xfrm>
            <a:off x="528638" y="1268413"/>
            <a:ext cx="813752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+mn-cs"/>
              </a:rPr>
              <a:t>Identifikace nebezpečných znaků</a:t>
            </a:r>
            <a:endParaRPr lang="cs-CZ" sz="2400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endParaRPr lang="cs-CZ" sz="2400" b="1" i="1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+mn-cs"/>
              </a:rPr>
              <a:t>Varovné signály</a:t>
            </a: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 indikující možnost následného násilí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Přímý prodloužený oční kontakt.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Změna barvy v obličeji.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Hlava je vzadu.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Osoba stojící na vyvýšeném místě.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Kopání do země.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Přehnaný pohyb převážně rukama.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Zrychlené dýchání.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Náhlé změny chování (nervózní taping prsty).</a:t>
            </a:r>
          </a:p>
          <a:p>
            <a:pPr eaLnBrk="0" hangingPunct="0">
              <a:defRPr/>
            </a:pPr>
            <a:endParaRPr lang="cs-CZ" sz="2400" b="1" i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>
            <a:extLst>
              <a:ext uri="{FF2B5EF4-FFF2-40B4-BE49-F238E27FC236}">
                <a16:creationId xmlns:a16="http://schemas.microsoft.com/office/drawing/2014/main" id="{C0A6CA49-B591-4FC5-8A9A-F7AB55E9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8131" name="WordArt 4">
            <a:extLst>
              <a:ext uri="{FF2B5EF4-FFF2-40B4-BE49-F238E27FC236}">
                <a16:creationId xmlns:a16="http://schemas.microsoft.com/office/drawing/2014/main" id="{6631B4AF-A563-4919-B3E5-2EED43B6C2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480DDC-A569-425A-AE95-72B432F528BF}"/>
              </a:ext>
            </a:extLst>
          </p:cNvPr>
          <p:cNvSpPr/>
          <p:nvPr/>
        </p:nvSpPr>
        <p:spPr>
          <a:xfrm>
            <a:off x="528638" y="1268413"/>
            <a:ext cx="8137525" cy="6002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+mn-cs"/>
              </a:rPr>
              <a:t>Identifikace nebezpečných znaků</a:t>
            </a:r>
            <a:endParaRPr lang="cs-CZ" sz="2400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endParaRPr lang="cs-CZ" sz="2400" b="1" i="1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+mn-cs"/>
              </a:rPr>
              <a:t>Nebezpečné signály</a:t>
            </a: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 indikující bezprostřední napadení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Rozevírání a svírání pěsti.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Jiná barva obličeje.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Rty se svírají přes zuby.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Hlava se sklápí dopředu (ochrana hrdla).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Obočí se sklápí přes oči (ochrana očí).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Ruce se zdvíhají nad pas.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Napínají se ramena.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Postoj se mění natočením do boku nebo do bojového postoje.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Pohled se soustředí do cílového místa.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+mn-cs"/>
              </a:rPr>
              <a:t>Snížení postoje před zahájením útoku.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defRPr/>
            </a:pPr>
            <a:endParaRPr lang="cs-CZ" sz="2400" b="1" i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4">
            <a:extLst>
              <a:ext uri="{FF2B5EF4-FFF2-40B4-BE49-F238E27FC236}">
                <a16:creationId xmlns:a16="http://schemas.microsoft.com/office/drawing/2014/main" id="{0BA624D3-63F6-480B-B490-450ABBBD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9155" name="WordArt 4">
            <a:extLst>
              <a:ext uri="{FF2B5EF4-FFF2-40B4-BE49-F238E27FC236}">
                <a16:creationId xmlns:a16="http://schemas.microsoft.com/office/drawing/2014/main" id="{E717DC93-9570-4C99-B630-A5D62577B6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95AF16AF-A13A-44B3-9D05-2D080850E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628775"/>
            <a:ext cx="2014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>
                <a:solidFill>
                  <a:schemeClr val="bg1"/>
                </a:solidFill>
              </a:rPr>
              <a:t>Komunikace</a:t>
            </a: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9157" name="AutoShape 2">
            <a:extLst>
              <a:ext uri="{FF2B5EF4-FFF2-40B4-BE49-F238E27FC236}">
                <a16:creationId xmlns:a16="http://schemas.microsoft.com/office/drawing/2014/main" id="{C2BE3450-F5A6-4244-B0BB-CE308311C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57563"/>
            <a:ext cx="3971925" cy="2820987"/>
          </a:xfrm>
          <a:prstGeom prst="wedgeRoundRectCallout">
            <a:avLst>
              <a:gd name="adj1" fmla="val -11509"/>
              <a:gd name="adj2" fmla="val -69083"/>
              <a:gd name="adj3" fmla="val 16667"/>
            </a:avLst>
          </a:prstGeom>
          <a:gradFill rotWithShape="0">
            <a:gsLst>
              <a:gs pos="0">
                <a:srgbClr val="666666"/>
              </a:gs>
              <a:gs pos="50000">
                <a:srgbClr val="CCCCCC"/>
              </a:gs>
              <a:gs pos="100000">
                <a:srgbClr val="666666"/>
              </a:gs>
            </a:gsLst>
            <a:lin ang="189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107763" dir="8100000" algn="ctr" rotWithShape="0">
              <a:srgbClr val="7F7F7F">
                <a:alpha val="50000"/>
              </a:srgbClr>
            </a:outerShdw>
          </a:effec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Slova: </a:t>
            </a:r>
          </a:p>
          <a:p>
            <a:pPr lvl="1"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slova v řeči tvoří pouze 7 % sdělení.</a:t>
            </a:r>
          </a:p>
          <a:p>
            <a:pPr eaLnBrk="1" hangingPunct="1">
              <a:spcAft>
                <a:spcPts val="1000"/>
              </a:spcAft>
            </a:pPr>
            <a:endParaRPr lang="cs-CZ" altLang="cs-CZ" sz="1600">
              <a:latin typeface="Times New Roman" panose="02020603050405020304" pitchFamily="18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Hlas: </a:t>
            </a:r>
          </a:p>
          <a:p>
            <a:pPr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tón hlasu, hlasitost, intonace, výška a rychlost, se kterou jsou slova řečena, tvoří 38 % sdělení.</a:t>
            </a:r>
            <a:endParaRPr lang="cs-CZ" altLang="cs-CZ" sz="1600"/>
          </a:p>
        </p:txBody>
      </p:sp>
      <p:sp>
        <p:nvSpPr>
          <p:cNvPr id="49158" name="AutoShape 3">
            <a:extLst>
              <a:ext uri="{FF2B5EF4-FFF2-40B4-BE49-F238E27FC236}">
                <a16:creationId xmlns:a16="http://schemas.microsoft.com/office/drawing/2014/main" id="{90901420-91F2-4DC6-A30D-A0512D4B1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357563"/>
            <a:ext cx="4103687" cy="2820987"/>
          </a:xfrm>
          <a:prstGeom prst="wedgeRoundRectCallout">
            <a:avLst>
              <a:gd name="adj1" fmla="val -11509"/>
              <a:gd name="adj2" fmla="val -69083"/>
              <a:gd name="adj3" fmla="val 16667"/>
            </a:avLst>
          </a:prstGeom>
          <a:gradFill rotWithShape="0">
            <a:gsLst>
              <a:gs pos="0">
                <a:srgbClr val="666666"/>
              </a:gs>
              <a:gs pos="50000">
                <a:srgbClr val="CCCCCC"/>
              </a:gs>
              <a:gs pos="100000">
                <a:srgbClr val="666666"/>
              </a:gs>
            </a:gsLst>
            <a:lin ang="189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107763" dir="8100000" algn="ctr" rotWithShape="0">
              <a:srgbClr val="7F7F7F">
                <a:alpha val="50000"/>
              </a:srgbClr>
            </a:outerShdw>
          </a:effec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Řeč těla: </a:t>
            </a:r>
          </a:p>
          <a:p>
            <a:pPr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pohyb těla, gesta a výraz v obličeji tvoří 55 % sdělení.</a:t>
            </a:r>
          </a:p>
          <a:p>
            <a:pPr eaLnBrk="1" hangingPunct="1">
              <a:spcAft>
                <a:spcPts val="1000"/>
              </a:spcAft>
            </a:pPr>
            <a:endParaRPr lang="cs-CZ" altLang="cs-CZ" sz="1600">
              <a:latin typeface="Times New Roman" panose="02020603050405020304" pitchFamily="18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cs-CZ" altLang="cs-CZ" sz="1600">
                <a:latin typeface="Times New Roman" panose="02020603050405020304" pitchFamily="18" charset="0"/>
              </a:rPr>
              <a:t>Neverbální komunikace představuje hlavní část komunikace.  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49159" name="Rectangle 4">
            <a:extLst>
              <a:ext uri="{FF2B5EF4-FFF2-40B4-BE49-F238E27FC236}">
                <a16:creationId xmlns:a16="http://schemas.microsoft.com/office/drawing/2014/main" id="{483B7C36-AB52-4109-A0DC-3E58207CB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343150"/>
            <a:ext cx="1316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>
                <a:solidFill>
                  <a:schemeClr val="bg1"/>
                </a:solidFill>
              </a:rPr>
              <a:t>Verbální</a:t>
            </a:r>
          </a:p>
        </p:txBody>
      </p:sp>
      <p:sp>
        <p:nvSpPr>
          <p:cNvPr id="49160" name="Rectangle 7">
            <a:extLst>
              <a:ext uri="{FF2B5EF4-FFF2-40B4-BE49-F238E27FC236}">
                <a16:creationId xmlns:a16="http://schemas.microsoft.com/office/drawing/2014/main" id="{68161999-9463-4D9E-BA87-973AAC148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2343150"/>
            <a:ext cx="1676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>
                <a:solidFill>
                  <a:schemeClr val="bg1"/>
                </a:solidFill>
              </a:rPr>
              <a:t>Neverbální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4">
            <a:extLst>
              <a:ext uri="{FF2B5EF4-FFF2-40B4-BE49-F238E27FC236}">
                <a16:creationId xmlns:a16="http://schemas.microsoft.com/office/drawing/2014/main" id="{7C6D35D6-442C-4693-B729-C0BDE3C2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0179" name="WordArt 4">
            <a:extLst>
              <a:ext uri="{FF2B5EF4-FFF2-40B4-BE49-F238E27FC236}">
                <a16:creationId xmlns:a16="http://schemas.microsoft.com/office/drawing/2014/main" id="{7348B2DB-2C49-4C39-8294-DC21B8CC5C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Řešení konfliktních situací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16C6A7B-6BEA-47CF-8CBF-4C20A916B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Graficky znázorněte vstupy pro modelové řešení konfliktní situace.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Vypište několik znaků agresivního projevu útočníka, který se už chystá provést fyzický útok.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Vypište postup chování útočníka. </a:t>
            </a:r>
          </a:p>
          <a:p>
            <a:pPr marL="0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3A9E3E-1745-4C75-866D-191A7E07452C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zápatí 4">
            <a:extLst>
              <a:ext uri="{FF2B5EF4-FFF2-40B4-BE49-F238E27FC236}">
                <a16:creationId xmlns:a16="http://schemas.microsoft.com/office/drawing/2014/main" id="{594FE833-F82F-4453-A932-4662EA24A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6147" name="WordArt 4">
            <a:extLst>
              <a:ext uri="{FF2B5EF4-FFF2-40B4-BE49-F238E27FC236}">
                <a16:creationId xmlns:a16="http://schemas.microsoft.com/office/drawing/2014/main" id="{EB1BA160-8ABA-45FA-8920-C3CFDF97DE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24C1010-B96E-4C5C-AED7-76E3D67E5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84963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1989 vychází nový předpis Těl-1-1.</a:t>
            </a:r>
            <a:r>
              <a:rPr lang="cs-CZ" ker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400" ker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kern="0">
                <a:solidFill>
                  <a:schemeClr val="bg1">
                    <a:lumMod val="95000"/>
                  </a:schemeClr>
                </a:solidFill>
              </a:rPr>
              <a:t>V roce 1993 byl po veřejné soutěži vybrán nový systém sebeobrany a boje zblízka (Musado Military Combat System).</a:t>
            </a:r>
            <a:endParaRPr lang="cs-CZ" sz="2400" kern="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4">
            <a:extLst>
              <a:ext uri="{FF2B5EF4-FFF2-40B4-BE49-F238E27FC236}">
                <a16:creationId xmlns:a16="http://schemas.microsoft.com/office/drawing/2014/main" id="{A8368738-30B9-4F35-95E4-A257F00D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7171" name="WordArt 4">
            <a:extLst>
              <a:ext uri="{FF2B5EF4-FFF2-40B4-BE49-F238E27FC236}">
                <a16:creationId xmlns:a16="http://schemas.microsoft.com/office/drawing/2014/main" id="{53E6C598-EFF0-4A56-AB9E-FC86A65A95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Historie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0518D34-41DB-498F-A99E-0540A3709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84963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 jakém roce a jaké vojenské instituce měly ve svých osnovách výcvik boje zblízka (v rozmezí období minulého století).  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Vznik MUSADO </a:t>
            </a:r>
            <a:endParaRPr lang="cs-CZ" sz="2400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zakladatel (příjmení, národnost),</a:t>
            </a:r>
            <a:endParaRPr lang="cs-CZ" sz="20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na jakém základě byly techniky sestaveny (název státu),</a:t>
            </a:r>
            <a:endParaRPr lang="cs-CZ" sz="2000" dirty="0">
              <a:solidFill>
                <a:schemeClr val="bg1"/>
              </a:solidFill>
              <a:cs typeface="+mn-cs"/>
            </a:endParaRP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přibližné datum vzniku MUSADO MCS a datum jeho zavedení do AČR.</a:t>
            </a:r>
            <a:endParaRPr lang="cs-CZ" sz="2000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98FADC-C200-4C5B-880E-338FDC0E73A5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zápatí 4">
            <a:extLst>
              <a:ext uri="{FF2B5EF4-FFF2-40B4-BE49-F238E27FC236}">
                <a16:creationId xmlns:a16="http://schemas.microsoft.com/office/drawing/2014/main" id="{D6A8FD49-5C39-4CF0-A434-B4F0C12B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8195" name="WordArt 4">
            <a:extLst>
              <a:ext uri="{FF2B5EF4-FFF2-40B4-BE49-F238E27FC236}">
                <a16:creationId xmlns:a16="http://schemas.microsoft.com/office/drawing/2014/main" id="{EF49B976-0CDD-400C-AD0E-AD92D9CA58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ECE9FED1-A46A-42AF-A36C-97FF3C13E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popis bojových aktivit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pochopení různých směrů bojových aktivit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znalosti směrů bojových aktivit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zápatí 5">
            <a:extLst>
              <a:ext uri="{FF2B5EF4-FFF2-40B4-BE49-F238E27FC236}">
                <a16:creationId xmlns:a16="http://schemas.microsoft.com/office/drawing/2014/main" id="{C3090AA8-6F91-43A3-B9A1-99D2A5C0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FF9229E-1191-40B0-B552-92F11740D11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714500"/>
            <a:ext cx="8218487" cy="4525963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 zblízka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Bojová umění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Bojové cesty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Bojové sporty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Úpoly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220" name="WordArt 8">
            <a:extLst>
              <a:ext uri="{FF2B5EF4-FFF2-40B4-BE49-F238E27FC236}">
                <a16:creationId xmlns:a16="http://schemas.microsoft.com/office/drawing/2014/main" id="{FA87EB08-33D2-4806-B52C-EC7D98A6521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858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zápatí 4">
            <a:extLst>
              <a:ext uri="{FF2B5EF4-FFF2-40B4-BE49-F238E27FC236}">
                <a16:creationId xmlns:a16="http://schemas.microsoft.com/office/drawing/2014/main" id="{91E4B2B6-3602-484C-8F5A-2D1FB8DF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0243" name="WordArt 4">
            <a:extLst>
              <a:ext uri="{FF2B5EF4-FFF2-40B4-BE49-F238E27FC236}">
                <a16:creationId xmlns:a16="http://schemas.microsoft.com/office/drawing/2014/main" id="{BB98EDF9-345F-4F47-984B-C04CFDE094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Bojové aktivity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AAAA0B9-1414-4668-805B-035931E32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420938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bg1"/>
                </a:solidFill>
              </a:rPr>
              <a:t>Vyjádřete stručně význam těchto názvů „Boj zblízka, „Bojové umění“, Bojové cesty, „Bojový sport“, „úpoly“.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65B4AC-2D41-4EC2-AA90-1B0222CE3865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8CA648-C576-4DCC-A0E3-7FA000A332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CD642E-817A-4C73-8232-6C6A5BCC1E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1816</Words>
  <Application>Microsoft Office PowerPoint</Application>
  <PresentationFormat>Předvádění na obrazovce (4:3)</PresentationFormat>
  <Paragraphs>509</Paragraphs>
  <Slides>48</Slides>
  <Notes>48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vedení výcviku boje zblízka ve 20. století</dc:title>
  <dc:creator>m</dc:creator>
  <cp:lastModifiedBy>ismail - [2010]</cp:lastModifiedBy>
  <cp:revision>145</cp:revision>
  <dcterms:created xsi:type="dcterms:W3CDTF">2006-07-03T09:33:13Z</dcterms:created>
  <dcterms:modified xsi:type="dcterms:W3CDTF">2021-12-02T16:59:48Z</dcterms:modified>
</cp:coreProperties>
</file>