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4e7dad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4e7dad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64e7dad2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64e7dad2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64e7dad2a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564e7dad2a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64e7dad2a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64e7dad2a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64e7dad2a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64e7dad2a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64e7dad2a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64e7dad2a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64e7dad2a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64e7dad2a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64e7dad2a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64e7dad2a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4e7dad2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4e7dad2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4e7dad2a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4e7dad2a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4e7dad2a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4e7dad2a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4e7dad2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64e7dad2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4e7dad2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64e7dad2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64e7dad2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64e7dad2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64e7dad2a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64e7dad2a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64e7dad2a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64e7dad2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278" y="0"/>
            <a:ext cx="6688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5"/>
          <p:cNvSpPr txBox="1"/>
          <p:nvPr>
            <p:ph type="ctrTitle"/>
          </p:nvPr>
        </p:nvSpPr>
        <p:spPr>
          <a:xfrm>
            <a:off x="1842476" y="308700"/>
            <a:ext cx="68793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Policy Proposal</a:t>
            </a:r>
            <a:endParaRPr sz="6000"/>
          </a:p>
        </p:txBody>
      </p:sp>
      <p:sp>
        <p:nvSpPr>
          <p:cNvPr id="119" name="Google Shape;119;p25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By: Italy and Greece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</a:rPr>
              <a:t>Alexa Quiles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</a:rPr>
              <a:t>Felix Homburg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</a:rPr>
              <a:t>Théo Genetet</a:t>
            </a:r>
            <a:endParaRPr b="1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2410100" y="3840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Alternative to quotas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549900" y="779050"/>
            <a:ext cx="8121900" cy="4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this common policy should also aim to improve nations’ reception ability with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Appropriate staff and infrastructure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Strong internal control in centers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Sufficient funds from AMIF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Early-warning systems that effectively aid in forecasting activities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Availability of expertise to respond to short-term and long-term needs on the side of the refugee and on the side of the hosting nation (Kegels, 2016)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Better distinction should be made between refugees and economic immigrants when negotiating this alternative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400"/>
              <a:t>Alternative to quotas</a:t>
            </a:r>
            <a:endParaRPr sz="2400"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331350" y="1010250"/>
            <a:ext cx="41133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Benefits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Greater certainty on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Who and where the claimer is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What is their status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What stage in the application are they in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Measures to take in case of approval or rejection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Pressure relief for most affected member states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4774525" y="1010250"/>
            <a:ext cx="37263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Shortcomings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Long process of negotiation which could increase uncertainty for a period of time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May face high antagonism from States that which the keep the status quo 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35"/>
          <p:cNvCxnSpPr/>
          <p:nvPr/>
        </p:nvCxnSpPr>
        <p:spPr>
          <a:xfrm>
            <a:off x="4520863" y="719075"/>
            <a:ext cx="9000" cy="37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278" y="0"/>
            <a:ext cx="6688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 txBox="1"/>
          <p:nvPr>
            <p:ph type="ctrTitle"/>
          </p:nvPr>
        </p:nvSpPr>
        <p:spPr>
          <a:xfrm>
            <a:off x="1898001" y="586375"/>
            <a:ext cx="68793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2. Selection of best alternative</a:t>
            </a:r>
            <a:endParaRPr sz="5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Selection of Best alternative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549900" y="1184650"/>
            <a:ext cx="8044200" cy="3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We came to the conclusion that the best option for the European Union and its member states is an 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alternative system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(hereafter AS) to 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distribute refugees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, s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tandardize and streamline the migration process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and providing l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egal certainty for both, migrants as well as member states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This alternative is particularly interesting because it can be 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inclusive to all member state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and once established, 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provide long lasting security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278" y="0"/>
            <a:ext cx="6688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8"/>
          <p:cNvSpPr txBox="1"/>
          <p:nvPr>
            <p:ph type="ctrTitle"/>
          </p:nvPr>
        </p:nvSpPr>
        <p:spPr>
          <a:xfrm>
            <a:off x="1348750" y="586375"/>
            <a:ext cx="74286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3</a:t>
            </a:r>
            <a:r>
              <a:rPr lang="en-GB" sz="5500"/>
              <a:t>. Arguments supporting our choice</a:t>
            </a:r>
            <a:endParaRPr sz="5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Arguments supporting our choice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32" name="Google Shape;232;p39"/>
          <p:cNvSpPr txBox="1"/>
          <p:nvPr>
            <p:ph idx="1" type="body"/>
          </p:nvPr>
        </p:nvSpPr>
        <p:spPr>
          <a:xfrm>
            <a:off x="549900" y="1007725"/>
            <a:ext cx="8044200" cy="3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result will be a long lasting solution that will be inclusive and comprehensive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There have been calls from states opposed to conditionality and distribution quotas for a new mechanism in the past (Reuters, 2016)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timing is ideal : less pressure on the EU then in 2015 and 2016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Greater legal certainty : an improved legal framework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Greater compliance with International Human Rights when dealing with refugees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Sources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>
            <a:off x="549900" y="931525"/>
            <a:ext cx="8044200" cy="3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Edwards, C. (2017, March 09). The Local. Italy's overcrowded migrant centres leave children vulnerable: Council of Europe. Retrieved from https://www.thelocal.it/20170309/italys-overcrowded-migrant-centres-leave-children-vulnerable-council-of-europe</a:t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Cohesion Fund. (n.d.). European Commission. Retrieved from https://ec.europa.eu/regional_policy/en/funding/cohesion-fund/</a:t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Michelot, M. (2018). HOW CAN EUROPE REPAIR BREACHES OF THE RULE OF LAW ? Notre Europe.</a:t>
            </a:r>
            <a:endParaRPr sz="105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0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Kegels, M. (2016). Getting the Balance Right. Integration Policy Institute</a:t>
            </a:r>
            <a:r>
              <a:rPr lang="en-GB" sz="1200">
                <a:solidFill>
                  <a:srgbClr val="32323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32323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Rankin, J. (2019). EU could 'scrap refugee quota scheme'. [online] the Guardian. Available at: https://www.theguardian.com/world/2017/dec/11/eu-may-scrap-refugee-quota-scheme-donald-tusk [Accessed 12 Apr. 2019].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Rankin, J. (2019). EU court dismisses complaints by Hungary and Slovakia over refugee quotas. [online] the Guardian. Available at: https://www.theguardian.com/world/2017/sep/06/eu-court-dismisses-complaints-by-hungary-and-slovakia-over-refugees [Accessed 12 Apr. 2019].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GB" sz="1100">
                <a:latin typeface="Arial"/>
                <a:ea typeface="Arial"/>
                <a:cs typeface="Arial"/>
                <a:sym typeface="Arial"/>
              </a:rPr>
              <a:t>U.K. (2019). Slovakia wants EU to draft alternative plan to refugee quotas, PM says. [online] Available at: https://uk.reuters.com/article/uk-europe-migration-slovakia/slovakia-wants-eu-to-draft-alternative-plan-to-refugee-quotas-pm-says-idUKKCN1271KD [Accessed 12 Apr. 2019].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Content</a:t>
            </a:r>
            <a:endParaRPr sz="2400"/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549900" y="900925"/>
            <a:ext cx="8044200" cy="36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Available alternatives and arguments supporting as well as weakening them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Conditionality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Sanctions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lphaLcPeriod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Dublin III Regulation reform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lphaLcPeriod"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Alternative to quota system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Selection of best alternative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Arguments supporting our choice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98278" y="0"/>
            <a:ext cx="6688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/>
          <p:nvPr>
            <p:ph type="ctrTitle"/>
          </p:nvPr>
        </p:nvSpPr>
        <p:spPr>
          <a:xfrm>
            <a:off x="1898001" y="586375"/>
            <a:ext cx="6879300" cy="15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7850" lvl="0" marL="457200" rtl="0" algn="r">
              <a:spcBef>
                <a:spcPts val="0"/>
              </a:spcBef>
              <a:spcAft>
                <a:spcPts val="0"/>
              </a:spcAft>
              <a:buSzPts val="5500"/>
              <a:buAutoNum type="arabicPeriod"/>
            </a:pPr>
            <a:r>
              <a:rPr lang="en-GB" sz="5500"/>
              <a:t>Policy Proposal</a:t>
            </a:r>
            <a:endParaRPr sz="5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Conditionality</a:t>
            </a:r>
            <a:endParaRPr sz="2400"/>
          </a:p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549900" y="1160050"/>
            <a:ext cx="80442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To ensure that Member states abide to their responsibilities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regarding refugee relocation : 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we propose to link the compliance with the quotas system to the availability of Cohesion Funds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Cohesion funds : 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set up in the early 90s to assist member states whose national income per capita is less than the “90% of the EU average” (European Parliament, n.d.)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Current most benefited member state : </a:t>
            </a: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Poland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Conditionality</a:t>
            </a:r>
            <a:endParaRPr sz="2400"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623875" y="857850"/>
            <a:ext cx="35598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Benefits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both Poland and Hungary are large benefactors of the Cohesion Funds, and conditioning their ability to access them would provide an incentive not to diverge from their obligations.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4774525" y="857850"/>
            <a:ext cx="3726300" cy="38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Shortcomings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most affected by conditionality would be the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nation's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’ citizens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Some m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embers who do not comply with the quotas system and are not subject to Cohesion Funds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likelihood of conditionality being accepted in the upcoming MFF is low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9"/>
          <p:cNvCxnSpPr/>
          <p:nvPr/>
        </p:nvCxnSpPr>
        <p:spPr>
          <a:xfrm>
            <a:off x="4520863" y="719075"/>
            <a:ext cx="9000" cy="377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400"/>
              <a:t>Sanctions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549900" y="1007650"/>
            <a:ext cx="8044200" cy="11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Establishing a scheme in which Members are required to pay a fee if they do not comply with their quota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549900" y="2047150"/>
            <a:ext cx="3874200" cy="19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Benefits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would deter Members from not abiding to their responsibilities, regardless of their eligibility for the reception of Cohesion Funds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4719900" y="2047150"/>
            <a:ext cx="3874200" cy="19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Shortcoming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low likelihood of being accepted in the upcoming MFF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30"/>
          <p:cNvCxnSpPr/>
          <p:nvPr/>
        </p:nvCxnSpPr>
        <p:spPr>
          <a:xfrm flipH="1">
            <a:off x="4529800" y="2146300"/>
            <a:ext cx="24000" cy="227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400"/>
              <a:t>Dublin III regulation reform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549900" y="1007650"/>
            <a:ext cx="8044200" cy="3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country responsible for administering an asylum-seeker’s claim is the one the claimer reaches upon first entry in the European Union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Unfair financial and organizational load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on nations like Greece and Italy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b="1" lang="en-GB" sz="2000">
                <a:latin typeface="Arial"/>
                <a:ea typeface="Arial"/>
                <a:cs typeface="Arial"/>
                <a:sym typeface="Arial"/>
              </a:rPr>
              <a:t>Heavy burden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 that should be commonly and collectively confronted by the Union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The reception capacities of the border states have seen themselves completely overwhelmed, as a number of refugee centers in both Italy and Greece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2410100" y="4602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400"/>
              <a:t>Dublin III regulation reform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623875" y="1010250"/>
            <a:ext cx="3800400" cy="31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Benefits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Possible negotiation of a fairer distribution mechanism = could lead to an agreement that deals effectively with the immigration issue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Could usher in pressure-relief on border countries like Italy and Greece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4774525" y="1010250"/>
            <a:ext cx="37263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Shortcomings :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GB" sz="200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 sz="2000">
                <a:latin typeface="Arial"/>
                <a:ea typeface="Arial"/>
                <a:cs typeface="Arial"/>
                <a:sym typeface="Arial"/>
              </a:rPr>
              <a:t>embers that are benefiting from an unequal share of the weight may oppose the reform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32"/>
          <p:cNvCxnSpPr/>
          <p:nvPr/>
        </p:nvCxnSpPr>
        <p:spPr>
          <a:xfrm flipH="1">
            <a:off x="4553700" y="982325"/>
            <a:ext cx="18600" cy="322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title"/>
          </p:nvPr>
        </p:nvSpPr>
        <p:spPr>
          <a:xfrm>
            <a:off x="2410100" y="384025"/>
            <a:ext cx="6321600" cy="4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2400"/>
              <a:t>Alternative to quotas</a:t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549900" y="855250"/>
            <a:ext cx="8044200" cy="4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Based on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standardized criteria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for the processing of claims and an </a:t>
            </a:r>
            <a:r>
              <a:rPr b="1" lang="en-GB">
                <a:latin typeface="Arial"/>
                <a:ea typeface="Arial"/>
                <a:cs typeface="Arial"/>
                <a:sym typeface="Arial"/>
              </a:rPr>
              <a:t>allocation formula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that ensures the proportionality of refugee distribution 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 common policy that is focused on standardization of the procession of asylum claims such as 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Procession time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Information available regarding the claimer’s registration and status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Transparency on the stage of the application and the protocol to follow at each level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formula should be based on 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country’s economic performance (unemployment rate, GDP per capita, sovereign debt),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claimer’s particular preference,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Population density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Number of asylum applications previously accepted and under process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1100" y="4492775"/>
            <a:ext cx="740712" cy="34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4860" y="4669697"/>
            <a:ext cx="653165" cy="349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