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0"/>
  </p:notesMasterIdLst>
  <p:sldIdLst>
    <p:sldId id="256" r:id="rId2"/>
    <p:sldId id="257" r:id="rId3"/>
    <p:sldId id="262" r:id="rId4"/>
    <p:sldId id="263" r:id="rId5"/>
    <p:sldId id="268" r:id="rId6"/>
    <p:sldId id="265" r:id="rId7"/>
    <p:sldId id="267" r:id="rId8"/>
    <p:sldId id="269" r:id="rId9"/>
    <p:sldId id="264" r:id="rId10"/>
    <p:sldId id="266" r:id="rId11"/>
    <p:sldId id="270" r:id="rId12"/>
    <p:sldId id="272" r:id="rId13"/>
    <p:sldId id="273" r:id="rId14"/>
    <p:sldId id="309" r:id="rId15"/>
    <p:sldId id="310" r:id="rId16"/>
    <p:sldId id="311" r:id="rId17"/>
    <p:sldId id="271" r:id="rId18"/>
    <p:sldId id="274" r:id="rId19"/>
    <p:sldId id="275" r:id="rId20"/>
    <p:sldId id="276" r:id="rId21"/>
    <p:sldId id="283" r:id="rId22"/>
    <p:sldId id="277" r:id="rId23"/>
    <p:sldId id="278" r:id="rId24"/>
    <p:sldId id="280" r:id="rId25"/>
    <p:sldId id="281" r:id="rId26"/>
    <p:sldId id="282" r:id="rId27"/>
    <p:sldId id="284" r:id="rId28"/>
    <p:sldId id="279" r:id="rId29"/>
    <p:sldId id="293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4" r:id="rId39"/>
    <p:sldId id="313" r:id="rId40"/>
    <p:sldId id="297" r:id="rId41"/>
    <p:sldId id="295" r:id="rId42"/>
    <p:sldId id="296" r:id="rId43"/>
    <p:sldId id="312" r:id="rId44"/>
    <p:sldId id="300" r:id="rId45"/>
    <p:sldId id="298" r:id="rId46"/>
    <p:sldId id="301" r:id="rId47"/>
    <p:sldId id="306" r:id="rId48"/>
    <p:sldId id="307" r:id="rId49"/>
    <p:sldId id="299" r:id="rId50"/>
    <p:sldId id="302" r:id="rId51"/>
    <p:sldId id="303" r:id="rId52"/>
    <p:sldId id="304" r:id="rId53"/>
    <p:sldId id="314" r:id="rId54"/>
    <p:sldId id="305" r:id="rId55"/>
    <p:sldId id="315" r:id="rId56"/>
    <p:sldId id="308" r:id="rId57"/>
    <p:sldId id="316" r:id="rId58"/>
    <p:sldId id="317" r:id="rId59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461"/>
  </p:normalViewPr>
  <p:slideViewPr>
    <p:cSldViewPr>
      <p:cViewPr varScale="1">
        <p:scale>
          <a:sx n="112" d="100"/>
          <a:sy n="112" d="100"/>
        </p:scale>
        <p:origin x="1640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8F9B28DC-A58B-504A-8D53-587CC936D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DECE8557-F1C2-F845-CDBF-264B251BD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0" name="AutoShape 3">
            <a:extLst>
              <a:ext uri="{FF2B5EF4-FFF2-40B4-BE49-F238E27FC236}">
                <a16:creationId xmlns:a16="http://schemas.microsoft.com/office/drawing/2014/main" id="{D588A710-EFD5-C0A8-EB86-63F4F0D12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1" name="AutoShape 4">
            <a:extLst>
              <a:ext uri="{FF2B5EF4-FFF2-40B4-BE49-F238E27FC236}">
                <a16:creationId xmlns:a16="http://schemas.microsoft.com/office/drawing/2014/main" id="{009EDB42-4E44-0BDE-FAC2-D4E0F0757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2" name="AutoShape 5">
            <a:extLst>
              <a:ext uri="{FF2B5EF4-FFF2-40B4-BE49-F238E27FC236}">
                <a16:creationId xmlns:a16="http://schemas.microsoft.com/office/drawing/2014/main" id="{7CC7841E-D649-61B9-6A61-87B3FBFD4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3" name="AutoShape 6">
            <a:extLst>
              <a:ext uri="{FF2B5EF4-FFF2-40B4-BE49-F238E27FC236}">
                <a16:creationId xmlns:a16="http://schemas.microsoft.com/office/drawing/2014/main" id="{19480932-0749-1FDC-85B9-831C2A0AD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4" name="AutoShape 7">
            <a:extLst>
              <a:ext uri="{FF2B5EF4-FFF2-40B4-BE49-F238E27FC236}">
                <a16:creationId xmlns:a16="http://schemas.microsoft.com/office/drawing/2014/main" id="{B9E43134-085A-E812-9F12-FEB937E96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5" name="AutoShape 8">
            <a:extLst>
              <a:ext uri="{FF2B5EF4-FFF2-40B4-BE49-F238E27FC236}">
                <a16:creationId xmlns:a16="http://schemas.microsoft.com/office/drawing/2014/main" id="{D7BFBED9-7185-9CF8-0699-2CC4DD912D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6" name="AutoShape 9">
            <a:extLst>
              <a:ext uri="{FF2B5EF4-FFF2-40B4-BE49-F238E27FC236}">
                <a16:creationId xmlns:a16="http://schemas.microsoft.com/office/drawing/2014/main" id="{143FF97F-BC14-FAA2-3E70-F6885647AE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7" name="AutoShape 10">
            <a:extLst>
              <a:ext uri="{FF2B5EF4-FFF2-40B4-BE49-F238E27FC236}">
                <a16:creationId xmlns:a16="http://schemas.microsoft.com/office/drawing/2014/main" id="{EE2AF734-A4D0-CA3E-33D5-2F0C3E96A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8" name="AutoShape 11">
            <a:extLst>
              <a:ext uri="{FF2B5EF4-FFF2-40B4-BE49-F238E27FC236}">
                <a16:creationId xmlns:a16="http://schemas.microsoft.com/office/drawing/2014/main" id="{5500892B-2181-18EB-02A7-F52729D08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9" name="Rectangle 12">
            <a:extLst>
              <a:ext uri="{FF2B5EF4-FFF2-40B4-BE49-F238E27FC236}">
                <a16:creationId xmlns:a16="http://schemas.microsoft.com/office/drawing/2014/main" id="{B136EACC-78A9-0F94-46EE-F8F405784DA6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80837" cy="1247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61" name="Rectangle 13">
            <a:extLst>
              <a:ext uri="{FF2B5EF4-FFF2-40B4-BE49-F238E27FC236}">
                <a16:creationId xmlns:a16="http://schemas.microsoft.com/office/drawing/2014/main" id="{FD561F12-6976-1A67-F96C-BE3A2CCA3A5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67350" cy="40957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A8A03BF7-D0C0-4AD2-1334-72293A52AF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A6CFE23A-8E61-465E-98EC-A4C9EC08D4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FE9984EE-B339-8DA5-D938-07A7AD98FA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6526" cy="12485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7AAD1E44-C749-BAE5-3D86-45013E5595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0D2824-D475-971D-4B0E-EA758F01013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7D1AF9-EB51-87AD-5FBF-77F946935F4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9FA43A-78F4-2E70-8E16-94CE788D2E9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B9C91-E147-E24C-968D-C407ABBF0991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571131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EFDF51-8ED6-C77A-941F-C28B3CB230D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6FB123-7E16-808E-A3E1-1CF023736F4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F6326F-2114-EE29-D5E6-16FA394EEDA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2FF47-BE2D-C149-8555-BA87E9ED9224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62752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15113" y="128588"/>
            <a:ext cx="2052637" cy="5978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05513" cy="5978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61A2D9-1DB0-AA70-37E3-A28391D642C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9B95C7-11B1-1633-153E-5980AD49183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1A3B3F-B391-8D23-5C2B-FD620E5E602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6540B-0A59-4E42-85B2-46F2A715D865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110110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10550" cy="1433512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7CF44C8-32B3-F483-C291-344A0AD41C2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0AA0C8-46BE-7F14-12D5-6ED69706D67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DECB96-6711-4366-607C-4937323DCFC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D0B64-0B8E-9440-AB9C-EE3D6D800512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520834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F35ED9-6556-F0AA-8DFB-7C08D95622B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06DC2E-F54F-2373-9E88-4D67E8879D9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939B3D-ECF4-64B8-3283-B4DD916CAD0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CBD42-3F7F-4749-8B6C-713D6A752D8A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955298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43C7841-406F-8743-EB0A-A3D3E7B3538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68FC02-751E-E8E3-DC6F-3C227B2C10D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844D3A-D50F-1255-7E77-D212BE5B7E9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9F901-48DB-6543-AF8E-29A45CDFBB40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162345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29075" cy="4506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8675" y="1600200"/>
            <a:ext cx="4029075" cy="4506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C86F7E6-B8BF-CA4D-F193-D7EDCB0441C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78A5786-D314-3DC5-69DE-8D25A37E193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49BCDE2-BB61-984F-DD4A-380C169754C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ABECC-08A9-BE4D-BE61-51FEFBA3C95D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41153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1DEC41D-91BC-7F0D-5277-C45ADAB6E28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C5F3841-FDBE-A9B1-E8AA-F95CE1BF8FE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459D705F-1296-A40A-A237-7516D15322E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6C487-5357-0D4A-AEF1-EAD1A3D0B17C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040045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C4CEE9E-18F7-6C13-F7D1-EF3019731BB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8F50C5-44B2-5AC8-144D-BCC3D78D9D8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F3B844-00D1-8DAA-7901-896ADE17C8A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F7995-1E49-9149-90DC-7936296EE3C5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743862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4047AAED-A68D-DD75-416C-488750A804B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121E742-C890-F779-EA0F-92216C0352E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23D36E6-41A6-7379-21EF-5C7461806FF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E576C-2469-E64B-810B-23894FA127E0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450956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A55C4C9-45BE-8BC5-D2BD-A4B4449BA2C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5554CA5-8E31-7063-E215-579AD479505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5AEDF71-4696-19C6-92BC-AEA351326DC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4C917-A23E-F14F-9B6A-389AA106BEA7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814796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0222961-F33F-12AB-E884-4013F68F210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1BF9EA7-E53F-5AB2-34CA-E12BCE431CF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4ADB6C7-7EF1-4A9C-4E62-B8A7021602F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7C7DC-FF61-E44D-9A32-2E2310FBF2D6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870893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876C5696-8D67-A766-704D-1CCCEE16D0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10550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18FEC513-E3D7-C5DA-367D-EEE82E729B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10550" cy="450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die Formate des Gliederungstextes zu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Siebente Gliederungsebene</a:t>
            </a:r>
          </a:p>
          <a:p>
            <a:pPr lvl="4"/>
            <a:r>
              <a:rPr lang="en-GB" altLang="de-DE"/>
              <a:t>Achte Gliederungsebene</a:t>
            </a:r>
          </a:p>
          <a:p>
            <a:pPr lvl="4"/>
            <a:r>
              <a:rPr lang="en-GB" altLang="de-DE"/>
              <a:t>Neunte Gliederungsebene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EA2C7D3D-65A5-3E36-51A7-A2E153AB7F4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1455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0FB7BAC-22CC-65EF-9127-F5E7BCEBD15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7655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51206C3-7F2C-A60A-50AB-922DB06BA37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1455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C2B02DB-9115-694E-8F7B-B186AD5E73DD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ＭＳ Ｐゴシック" charset="0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Arial" charset="0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Arial" charset="0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Arial" charset="0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Arial" charset="0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86A9B51F-CEBB-2534-9ED9-755DD6E1EE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052513"/>
            <a:ext cx="7772400" cy="1470025"/>
          </a:xfrm>
        </p:spPr>
        <p:txBody>
          <a:bodyPr/>
          <a:lstStyle/>
          <a:p>
            <a:pPr eaLnBrk="1" hangingPunct="1">
              <a:lnSpc>
                <a:spcPct val="93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 sz="40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Slovanská synchronní kontrastivní a srovnávací jazykověda </a:t>
            </a:r>
            <a:endParaRPr lang="de-CH" altLang="de-DE" sz="4000" b="1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CDFFE304-9D0B-1171-927C-AE05BF1C9D1D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331913" y="4652963"/>
            <a:ext cx="6400800" cy="911225"/>
          </a:xfrm>
        </p:spPr>
        <p:txBody>
          <a:bodyPr/>
          <a:lstStyle/>
          <a:p>
            <a:pPr marL="0" indent="0" algn="ctr" eaLnBrk="1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de-CH" altLang="de-DE">
                <a:latin typeface="Times New Roman" panose="02020603050405020304" pitchFamily="18" charset="0"/>
                <a:ea typeface="ＭＳ Ｐゴシック" panose="020B0600070205080204" pitchFamily="34" charset="-128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Inhaltsplatzhalter 2">
            <a:extLst>
              <a:ext uri="{FF2B5EF4-FFF2-40B4-BE49-F238E27FC236}">
                <a16:creationId xmlns:a16="http://schemas.microsoft.com/office/drawing/2014/main" id="{455F55B3-9B2D-B4F2-B43B-7577814A55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424862" cy="6119812"/>
          </a:xfrm>
        </p:spPr>
        <p:txBody>
          <a:bodyPr/>
          <a:lstStyle/>
          <a:p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8)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Można było rozwijać statystykę i metody pomiaru nie </a:t>
            </a:r>
            <a:r>
              <a:rPr lang="cs-CZ" altLang="de-DE" sz="2800" i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zadając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kłopotliwych pytań – Můžeme rozvíjet statistiku a metody měření, aniž klademe nepříjemné otázky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 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9)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Treść tego komunikatu wystawiała świadectwo braku spostrzegawczości rewidentom ..., którzy </a:t>
            </a:r>
            <a:r>
              <a:rPr lang="cs-CZ" altLang="de-DE" sz="2800" i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rewidując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podejrzaną o kradzież drobnego przedmiotu, nie odkryli przy niej pudełka zapałek – Obsah této zprávy svědčí o nedostatečném postřehu dozorců ..., kteří hledali u podezřelé drobný předmět a nespatřili u ní krabičku zápalek.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Inhaltsplatzhalter 2">
            <a:extLst>
              <a:ext uri="{FF2B5EF4-FFF2-40B4-BE49-F238E27FC236}">
                <a16:creationId xmlns:a16="http://schemas.microsoft.com/office/drawing/2014/main" id="{48A3EA5B-1EA8-44BA-8517-20525536B0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188913"/>
            <a:ext cx="8424862" cy="6553200"/>
          </a:xfrm>
        </p:spPr>
        <p:txBody>
          <a:bodyPr/>
          <a:lstStyle/>
          <a:p>
            <a:pPr marL="0" indent="0"/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Saloni/Świdziński (1998: 138-140): </a:t>
            </a: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Uczono się, </a:t>
            </a:r>
            <a:r>
              <a:rPr lang="cs-CZ" altLang="de-DE" sz="280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czytając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wiele książek.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Trzeba zebrać myśli, </a:t>
            </a:r>
            <a:r>
              <a:rPr lang="cs-CZ" altLang="de-DE" sz="280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przeczytawszy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taką książkę.</a:t>
            </a:r>
            <a:endParaRPr lang="ru-RU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Char char="•"/>
            </a:pPr>
            <a:endParaRPr lang="ru-RU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0" indent="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Ale:</a:t>
            </a:r>
          </a:p>
          <a:p>
            <a:pPr marL="0" indent="0">
              <a:buFont typeface="Arial" panose="020B0604020202020204" pitchFamily="34" charset="0"/>
              <a:buChar char="•"/>
            </a:pP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*Trzeba zastanowienia, przeczytawszy taką książkę.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*Trzeba odwagi, decydując się na taki krok.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</a:p>
          <a:p>
            <a:pPr marL="0" indent="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Char char="•"/>
            </a:pP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Opět otázka „stejného subjektu“</a:t>
            </a:r>
            <a:r>
              <a:rPr lang="de-DE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:</a:t>
            </a:r>
          </a:p>
          <a:p>
            <a:pPr marL="0" indent="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*</a:t>
            </a:r>
            <a:r>
              <a:rPr lang="cs-CZ" altLang="de-DE" sz="280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Idąc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ulicą, wiatr zerwał mi czapkę z głowy.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</a:t>
            </a:r>
          </a:p>
          <a:p>
            <a:pPr marL="0" indent="0"/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0" indent="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„[...] przepisy poprawnościowe są nazbyt rygorystyczne“</a:t>
            </a:r>
            <a:r>
              <a:rPr lang="de-DE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</a:p>
          <a:p>
            <a:pPr marL="0" indent="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Inhaltsplatzhalter 2">
            <a:extLst>
              <a:ext uri="{FF2B5EF4-FFF2-40B4-BE49-F238E27FC236}">
                <a16:creationId xmlns:a16="http://schemas.microsoft.com/office/drawing/2014/main" id="{E1CA96B3-8E8E-10A1-7FF8-578A9F6B03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333375"/>
            <a:ext cx="8496300" cy="61912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čeština</a:t>
            </a: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příčestí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(přítomné činné):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píšící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příčestí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a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(„minulé trpné“):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psán, napsán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	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psaný, napsaný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příčestí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(minulé činné):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napsavší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de-CH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přechodník přítomný: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píše, píšíc, píšíce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přechodník minulý: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napsav, napsavši, napsavše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Inhaltsplatzhalter 2">
            <a:extLst>
              <a:ext uri="{FF2B5EF4-FFF2-40B4-BE49-F238E27FC236}">
                <a16:creationId xmlns:a16="http://schemas.microsoft.com/office/drawing/2014/main" id="{287D96D9-DFD0-66D0-BC73-29C3B1A732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424862" cy="60483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N-/t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příčestí funguje – jako obecně v zsl. jazycích, ale na rozdíl od vsl. – i v nedok. vidu (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otevírán, přepisován, podporován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atd.)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Částečně vystupují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l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tvary (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přišlý, vzniklý, vyběhlý, zamrzlý, vyschlý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atd.) ve funkcích příčestí, někdy v konkurenci s jinými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(přišlý – přišedší, zaniklý – zaniknuvší – zaniknutý)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Tvar na -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(v)ší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odpovídající ruskému příčestí minulému činnému, v bohemistice obyčejně pod názvem „zpřídavnělý přechodník minulý“, je novotvar počátku 19. stol. (kolem roku 1810-1820). Vznikl v kruhu kolem J. Jungmanna (František Novotný z Luže, Antonín Marek, Josef Jungmann), jeho produktivnost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Inhaltsplatzhalter 2">
            <a:extLst>
              <a:ext uri="{FF2B5EF4-FFF2-40B4-BE49-F238E27FC236}">
                <a16:creationId xmlns:a16="http://schemas.microsoft.com/office/drawing/2014/main" id="{3B8B2710-C4F1-6F9C-294F-7979A3ED25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424862" cy="61928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zůstala vždy výrazně nízká, nicméně přesto přežil dodnes (v korpusu SYN2009PUB se 750 miliony slov necelých 7000 dokladů)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Více než 40% těchto dokladů je od dvou kořenů, </a:t>
            </a:r>
            <a:b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</a:b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stoup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a -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běh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-, z nichž první netvoří konkurující tvar, druhý tvoří tvar na -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l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(přiběhlý – přiběhnuvší)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 případě konkurujících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l-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ových a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(v)š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-ových tvarů jako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zaniklý, zaniknuvší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je frekvence prvního často řádově o stovky až tisíce krát vyšší (Giger 2010)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Ovšem: zatímco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(v)š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-ový tvar lze (teoreticky) tvořit prakticky od každého slovesa dok. vidu, produktivnost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l-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ového tvaru je značně omezena, zejm. na vzor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Inhaltsplatzhalter 2">
            <a:extLst>
              <a:ext uri="{FF2B5EF4-FFF2-40B4-BE49-F238E27FC236}">
                <a16:creationId xmlns:a16="http://schemas.microsoft.com/office/drawing/2014/main" id="{BE36A415-39B2-547B-B3FB-87FFE59D1D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424862" cy="62642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tisknout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II. slovesné třídy, tedy slovesa na -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nou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s konsonantickým kmenem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Přechodník je sice domácí, nicméně jeho užití se během staletí od staré češtiny stále snižuje, jenom během národního obrození se dočasně zase zvyšuje, evidentně pod ruským a polským vlivem (viz dvě monografické práce Emila Dvořáka)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Zejm. přechodník minulý je v dnešní době naprosto marginalizovaný, ve výše uvedeném korpusu je frekvence tvarů typu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udělav, -ši, -še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zhruba desetkrát nižší než frekvence tvaru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udělavší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Inhaltsplatzhalter 2">
            <a:extLst>
              <a:ext uri="{FF2B5EF4-FFF2-40B4-BE49-F238E27FC236}">
                <a16:creationId xmlns:a16="http://schemas.microsoft.com/office/drawing/2014/main" id="{152E0538-2CB6-26DC-AF60-EE4B496384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424862" cy="62642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Prakticky tedy hrají v dnešní spisovné češtině úlohu zejm. tvary typu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dělající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tedy příčestí přítomné činné, a tvary typu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přišlý, vzniklý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poslední ovšem pouze v rámci své omezené produktivnosti. K ním samozřejmě příčestí minulé trpné na -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a -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typu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(u)dělán(ý)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Inhaltsplatzhalter 2">
            <a:extLst>
              <a:ext uri="{FF2B5EF4-FFF2-40B4-BE49-F238E27FC236}">
                <a16:creationId xmlns:a16="http://schemas.microsoft.com/office/drawing/2014/main" id="{497DAB88-EDED-27F4-C3DC-EF3192C0AB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476250"/>
            <a:ext cx="8424862" cy="58324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„Nemožnost“ českého přechodníku v překladu: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i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Выслушав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меня внимательно, вы легко поймете меня. – Když mě pozorně vyslechnete, snadno mi porozumíte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Чиркнула спичка, на секунду </a:t>
            </a:r>
            <a:r>
              <a:rPr lang="cs-CZ" altLang="de-DE" sz="2800" i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осветив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лицо старика. Škrtla zápalku a na okamžik osvětlila starcův obličej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(Kubík, Sintaksis russkogo jazyka)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Inhaltsplatzhalter 2">
            <a:extLst>
              <a:ext uri="{FF2B5EF4-FFF2-40B4-BE49-F238E27FC236}">
                <a16:creationId xmlns:a16="http://schemas.microsoft.com/office/drawing/2014/main" id="{D16AEF19-B0B1-2B87-443B-75CB4D2A0F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404813"/>
            <a:ext cx="8496300" cy="611981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slovenština</a:t>
            </a: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příčestí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(přítomné činné): </a:t>
            </a:r>
            <a:r>
              <a:rPr lang="sk-SK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píšuci</a:t>
            </a: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příčestí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a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(„minulé trpné“): </a:t>
            </a:r>
            <a:r>
              <a:rPr lang="sk-SK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písaný, napísaný</a:t>
            </a:r>
            <a:endParaRPr lang="sk-SK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příčestí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(minulé činné): </a:t>
            </a:r>
            <a:r>
              <a:rPr lang="sk-SK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napísavší</a:t>
            </a:r>
            <a:endParaRPr lang="sk-SK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přechodník přítomný: </a:t>
            </a:r>
            <a:r>
              <a:rPr lang="sk-SK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píšuc</a:t>
            </a:r>
            <a:endParaRPr lang="sk-SK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přechodník minulý: </a:t>
            </a:r>
            <a:r>
              <a:rPr lang="sk-SK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napíšuc</a:t>
            </a:r>
            <a:endParaRPr lang="sk-SK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Inhaltsplatzhalter 2">
            <a:extLst>
              <a:ext uri="{FF2B5EF4-FFF2-40B4-BE49-F238E27FC236}">
                <a16:creationId xmlns:a16="http://schemas.microsoft.com/office/drawing/2014/main" id="{BF87ED51-63CF-1414-ECE6-709BD993E6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476250"/>
            <a:ext cx="8497887" cy="61214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Je přechodník ve slovenštině častější než v češtině, protože je morfologicky (mnohem) jednodušší?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slk. ... </a:t>
            </a:r>
            <a:r>
              <a:rPr lang="sk-SK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vysmial sa Frank sám sebe, </a:t>
            </a:r>
            <a:r>
              <a:rPr lang="sk-SK" altLang="de-DE" sz="2800" i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mysliac</a:t>
            </a:r>
            <a:r>
              <a:rPr lang="sk-SK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na tú starú históriu</a:t>
            </a:r>
            <a:r>
              <a:rPr lang="sk-SK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– č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... vysmíval se Frank sám sobě </a:t>
            </a:r>
            <a:r>
              <a:rPr lang="cs-CZ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při vzpomínce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na tu starou historii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(L. Mňačko,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„Ako chutí moc“ 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Problém „stejného subjektu“: </a:t>
            </a:r>
            <a:r>
              <a:rPr lang="sk-SK" altLang="de-DE" sz="2800" i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Priznajúc</a:t>
            </a:r>
            <a:r>
              <a:rPr lang="sk-SK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si vlastné prázdno, objavil sa mu</a:t>
            </a:r>
            <a:r>
              <a:rPr lang="sk-SK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[apoštolovi Pavlovi] </a:t>
            </a:r>
            <a:r>
              <a:rPr lang="sk-SK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potenciál života</a:t>
            </a:r>
            <a:r>
              <a:rPr lang="sk-SK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(z novin)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F4CD8EEA-E67C-0F9D-57CA-0AC7FE8AFC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1662" cy="9366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CH" altLang="de-DE" sz="32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Syntax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7003BF79-1ABA-67B3-360E-6A51B11D30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542337" cy="5545138"/>
          </a:xfrm>
        </p:spPr>
        <p:txBody>
          <a:bodyPr/>
          <a:lstStyle/>
          <a:p>
            <a:pPr marL="333375" indent="-333375" eaLnBrk="1" hangingPunct="1">
              <a:buSzPct val="45000"/>
              <a:buFont typeface="Wingdings" pitchFamily="2" charset="2"/>
              <a:buChar char="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Relevantní jevy v rámci Pražské typologie:</a:t>
            </a:r>
          </a:p>
          <a:p>
            <a:pPr marL="333375" indent="-333375" eaLnBrk="1" hangingPunct="1">
              <a:buSzPct val="45000"/>
              <a:buFont typeface="Wingdings" pitchFamily="2" charset="2"/>
              <a:buChar char="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neurčité slovesné tvary (nominalizace), tedy přechodníky, příčestí, infinitivy, podstatná jména slovesná, supina... Oproti vedlejším větám s určitým slovesným tvarem</a:t>
            </a:r>
          </a:p>
          <a:p>
            <a:pPr marL="333375" indent="-333375" eaLnBrk="1" hangingPunct="1">
              <a:buSzPct val="45000"/>
              <a:buFont typeface="Wingdings" pitchFamily="2" charset="2"/>
              <a:buChar char="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jevy kongruence mezi subjektem a predikátem, resp. atributem a řídícím substantivem</a:t>
            </a:r>
          </a:p>
          <a:p>
            <a:pPr marL="333375" indent="-333375" eaLnBrk="1" hangingPunct="1">
              <a:buSzPct val="45000"/>
              <a:buFont typeface="Wingdings" pitchFamily="2" charset="2"/>
              <a:buChar char="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členská vs. větná negace</a:t>
            </a:r>
          </a:p>
          <a:p>
            <a:pPr marL="333375" indent="-333375" eaLnBrk="1" hangingPunct="1">
              <a:buSzPct val="45000"/>
              <a:buFont typeface="Wingdings" pitchFamily="2" charset="2"/>
              <a:buChar char="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Inhaltsplatzhalter 2">
            <a:extLst>
              <a:ext uri="{FF2B5EF4-FFF2-40B4-BE49-F238E27FC236}">
                <a16:creationId xmlns:a16="http://schemas.microsoft.com/office/drawing/2014/main" id="{8CB4BFA2-A383-8BF3-D6F5-0AAB588337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424862" cy="611981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Když v korpusu intercorp ČNK vyhledáme ve slovenských textech všechny doklady tvarů na -</a:t>
            </a:r>
            <a:r>
              <a:rPr lang="sk-SK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úc</a:t>
            </a:r>
            <a:r>
              <a:rPr lang="sk-SK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dostaneme přes 10 000 dokladů, z nichž skutečně řada neodpovídá přechodníku v češtině, nicméně by bylo třeba to podrobně analyzovat (směr překladu, zvláštní hodnocení překladů z třetích jazyků, stáří originálu i překladu atd. atd.)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Opačné hledání před dvěma roky nefungovalo, když jsem to zkoušel...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Inhaltsplatzhalter 2">
            <a:extLst>
              <a:ext uri="{FF2B5EF4-FFF2-40B4-BE49-F238E27FC236}">
                <a16:creationId xmlns:a16="http://schemas.microsoft.com/office/drawing/2014/main" id="{771F458F-468E-BB5C-31A0-19EEF104F92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497887" cy="60483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Lužická srbština (horní):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příčestí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(přítomné činné):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pisacy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příčestí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a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(„minulé trpné“):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(na)pisany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přechodník přítomný: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pisajo (pisajcy)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přechodník minulý: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napisawši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Inhaltsplatzhalter 2">
            <a:extLst>
              <a:ext uri="{FF2B5EF4-FFF2-40B4-BE49-F238E27FC236}">
                <a16:creationId xmlns:a16="http://schemas.microsoft.com/office/drawing/2014/main" id="{A13B2C74-8DA7-11BE-7447-7019CCAF3F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404813"/>
            <a:ext cx="8351837" cy="62642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přechodník přítomný v podstatě neomezeně produktivní, morfologicky jednoduchý (sufix -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o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 a v psaných textech překvapivě často využívaný (diferenciační příznak vůči němčině!):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„</a:t>
            </a:r>
            <a:r>
              <a:rPr lang="de-DE" altLang="de-DE" sz="2800" i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Zhoniwši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zo buchu samo intendanća potrjechenych dźiwadlow wot rozsuda kulturneho konwenta překwapjeni, </a:t>
            </a:r>
            <a:r>
              <a:rPr lang="de-DE" altLang="de-DE" sz="2800" i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wedźo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zo bu kulturna a demokratiska zjawnosć lědma do namakanja rozsuda zapřijata, </a:t>
            </a:r>
            <a:r>
              <a:rPr lang="de-DE" altLang="de-DE" sz="2800" i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čitajo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zo njeby bjez zjednocenja dźiwadlow hižo žanych pjenjez za dźiwadla njebylo, da dyrbi sej kulturnje zajimowany wobydler regiona wězo swoje mysle wo aktualnej kulturnej politice činić.“</a:t>
            </a:r>
            <a:r>
              <a:rPr lang="de-DE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(poslanec saského sněmu Heiko Kozel v tiskovém prohlášení někdy před 10 lety)</a:t>
            </a:r>
            <a:endParaRPr lang="de-DE" altLang="de-DE" sz="2800" i="1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Inhaltsplatzhalter 2">
            <a:extLst>
              <a:ext uri="{FF2B5EF4-FFF2-40B4-BE49-F238E27FC236}">
                <a16:creationId xmlns:a16="http://schemas.microsoft.com/office/drawing/2014/main" id="{EB42D3F2-4501-BEB0-1E2B-C721A9465E5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333375"/>
            <a:ext cx="8496300" cy="61912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Srov. doslovný český překlad: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„</a:t>
            </a:r>
            <a:r>
              <a:rPr lang="cs-CZ" altLang="de-DE" sz="280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Dozvěděv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se, že byli i sami intendanti dotyčných divadel rozhodnutím kulturního konventu překvapení, </a:t>
            </a:r>
            <a:r>
              <a:rPr lang="cs-CZ" altLang="de-DE" sz="280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věd</a:t>
            </a:r>
            <a:r>
              <a:rPr lang="cs-CZ" altLang="de-DE" sz="2800" b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a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že kulturní a demokratická veřejnost byla sotva do rozhodnutí zapojena, </a:t>
            </a:r>
            <a:r>
              <a:rPr lang="cs-CZ" altLang="de-DE" sz="280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čta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že bez sjednocení divadel by nebylo peněz pro divadla, musí se obyvatel regionu se zájmem o kulturu určitě nad kulturní politikou zamyslet.“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Mimo spisovný jazyk jen několik tvarů: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stejo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„stoje“,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sedźo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„sedě“,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wisajo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„vise“,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ležo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„leže“), spojují se se slovesy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wostać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„zůstat“</a:t>
            </a:r>
            <a:r>
              <a:rPr lang="cs-CZ" altLang="ja-JP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wostajić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„nechat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“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a </a:t>
            </a:r>
            <a:r>
              <a:rPr lang="cs-CZ" altLang="ja-JP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měć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„mít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“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tedy spojení „zůstat ležet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“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„nechat ležet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“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která jsou v němčině (aspoň do nedávné reformy pravopisu) oddělitelnými slovesy </a:t>
            </a: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Inhaltsplatzhalter 2">
            <a:extLst>
              <a:ext uri="{FF2B5EF4-FFF2-40B4-BE49-F238E27FC236}">
                <a16:creationId xmlns:a16="http://schemas.microsoft.com/office/drawing/2014/main" id="{9398E028-0EA7-4BBE-B745-4BD3B51A8AC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333375"/>
            <a:ext cx="8496300" cy="61912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(slovesa s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oddělitelným prefixem ve formě infinitivu) se zde – zajímavé dost – vyjadřují základním slovesem plus přechodníkem. Po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mít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Widźeše hromadu šatow z hornjeje polcy na hromadźe ležo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„Er sah eine Menge Kleider vom oberen Regal auf einem Haufen liegen“, „Viděl množství šatů z horní police ležet na jedné hromadě“.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Obecně zdůrazňuje Schuster-Šewc (1962), že používání přechodníků ve spisovné hls. je výsledkem jejich cílené propagace během národního obrození, čili je zde – málo překvapivě – paralela k češtině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Inhaltsplatzhalter 2">
            <a:extLst>
              <a:ext uri="{FF2B5EF4-FFF2-40B4-BE49-F238E27FC236}">
                <a16:creationId xmlns:a16="http://schemas.microsoft.com/office/drawing/2014/main" id="{BB2C8296-CBE9-060F-7965-BD815931383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333375"/>
            <a:ext cx="8496300" cy="61912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Podobně to popisuje v rozsáhlých pracích mariborský slovenista Marko Jesenšek pro slovinštinu: na začátku 19. stol. je používání přechodníků v psaných slovinských textech z Kraňska a Štyrska velmi omezené, jenom v uherském Prekmurji, které stálo pod jinými vlivy (kajkavština, maďarština?) se používaly šířeji. Během národního obrození se propagovaly v sjednocující se spisovné slovinštině pod ruským (a českým) vlivem. Existovalo i sklonné příčestí minulé činné na -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(v)š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-, podle Jesenšeka se nejedná o rusismus či bohemismus, nýbrž o tvar kontinuálně dochovaný z dob staroslověnských(?!), a to zase v prekmurštině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Inhaltsplatzhalter 2">
            <a:extLst>
              <a:ext uri="{FF2B5EF4-FFF2-40B4-BE49-F238E27FC236}">
                <a16:creationId xmlns:a16="http://schemas.microsoft.com/office/drawing/2014/main" id="{C1CD99F5-B5EC-ED5D-B3FD-E0BA571BBC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424862" cy="60483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slovinština: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příčestí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(přítomné činné):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nesóč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příčestí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a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(„minulé trpné“):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prenesèn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přechodník přítomný: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gredé / gredóč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přechodník minulý: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letávši, rékši</a:t>
            </a:r>
          </a:p>
          <a:p>
            <a:pPr marL="457200" indent="-457200"/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a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příčestí je silněji omezeno na dokonavý vid než v zsl. jazycích. Slovinština má v omezeném rozsahu i příčestí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l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(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otékle roké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). Přechodník minulý je označován za neživý.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Inhaltsplatzhalter 2">
            <a:extLst>
              <a:ext uri="{FF2B5EF4-FFF2-40B4-BE49-F238E27FC236}">
                <a16:creationId xmlns:a16="http://schemas.microsoft.com/office/drawing/2014/main" id="{BA477390-ADE1-7BFA-1037-945E727BB80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424862" cy="60483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chorvatština/srbština (atd.):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příčestí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(přítomné činné):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plètūći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příčestí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a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(„minulé trpné“):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plèten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přechodník přítomný: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plètūći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přechodník minulý: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pletavši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 srbochorvatštině (název podle mluvnice M. Stevanović,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Savremeni srpskohrvatski jezik. II. Sintaksa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Beograd 1969, v azbuce) existuje i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l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příčestí, připomínající citovanými příklady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Inhaltsplatzhalter 2">
            <a:extLst>
              <a:ext uri="{FF2B5EF4-FFF2-40B4-BE49-F238E27FC236}">
                <a16:creationId xmlns:a16="http://schemas.microsoft.com/office/drawing/2014/main" id="{91CE1808-0DA6-F5F9-9993-8FADE826692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476250"/>
            <a:ext cx="8353425" cy="60483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poměry v češtině nebo polštině: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Дјеца кривих ногу и власи пожутјелих од сунца ... зараде придошлих странаца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Srov.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zežloutlý, přišlý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Přechodník je živý (i v autorově metajazyce), zejm. ten přítomný: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Ишли су боси и гологлави, ударајући се у прса и пјевајући покорничке пјесме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Inhaltsplatzhalter 2">
            <a:extLst>
              <a:ext uri="{FF2B5EF4-FFF2-40B4-BE49-F238E27FC236}">
                <a16:creationId xmlns:a16="http://schemas.microsoft.com/office/drawing/2014/main" id="{D5D54333-6BFF-184E-CE55-3F6085028D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424862" cy="611981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Přechodník minulý je méně rozšířený a nelze proto u něho doložit ani všechny funkce přechodníka přítomného, jak píše Stevanović. Je mnohem více než přechodník přítomný záležitostí spisovného jazyka a je v lidové slovesnosti vzácný. Jeden příklad: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 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Прочитавши отворену страницу, приближно је погодио његове мисли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Inhaltsplatzhalter 2">
            <a:extLst>
              <a:ext uri="{FF2B5EF4-FFF2-40B4-BE49-F238E27FC236}">
                <a16:creationId xmlns:a16="http://schemas.microsoft.com/office/drawing/2014/main" id="{61846806-06EB-C5E3-C19C-DED1F40ABB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333375"/>
            <a:ext cx="8569325" cy="61912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Maximální systém ruštiny: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příčestí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m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(přítomné trpné):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читаемый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příčestí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(přítomné činné):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читающий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příčestí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a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(minulé trpné):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(про)читанный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příčestí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(minulé činné):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(про)читавший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přechodník přítomný: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читая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přechodník minulý: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прочитав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Rozhodující ze syntaktického hlediska je ovšem užívání a frekvence v textu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Inhaltsplatzhalter 2">
            <a:extLst>
              <a:ext uri="{FF2B5EF4-FFF2-40B4-BE49-F238E27FC236}">
                <a16:creationId xmlns:a16="http://schemas.microsoft.com/office/drawing/2014/main" id="{0AD8B44C-7BCF-1E48-42D2-6C58815876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260350"/>
            <a:ext cx="8496300" cy="63373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Sémantické poměry mezi řídícím určitým slovesem a přechodníkem jsou rozmanité (jako i v ruštině). Podmínka „stejného subjektu“ je méně striktní: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Тешко вуку не једући меса а јунаку не пијући вина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Страх ме обузима помишљајући на повратак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Заболе ме глава слушајући ту дреку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 19. stol. vystupovaly i samostatné explicitní subjekty přechodníků, zejm. na základě Vukovy kodifikace: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Тако она провлачећи се између народа и бежећи некако јој спаде папуча с десне ноге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Inhaltsplatzhalter 2">
            <a:extLst>
              <a:ext uri="{FF2B5EF4-FFF2-40B4-BE49-F238E27FC236}">
                <a16:creationId xmlns:a16="http://schemas.microsoft.com/office/drawing/2014/main" id="{FADD416C-DB4E-E04B-0EC3-9821B89E2F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333375"/>
            <a:ext cx="8424862" cy="61912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Takové příklady ovšem nejsou ve 20. stol. „ani běžné, ani přirozené“, jak říká Stevanović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Nápadná je situace ohledně příčestí přítomného činného, které jsme v paradigmatu uvedli: Stevanović ho považuje za něco zastaralého, „nepřirozeného pro náš jazyk“. Tím je situace diametrálně odlišná např. od češtiny, kde právě tvary typu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dělající, pracující, považující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atd. jsou vůbec nejčastějším a nejproduktivnějším participiálním tvarem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St. zdůrazňuje, že ruskému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пишущий человек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odpovídá v srbochorvatštině pouze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човек који пише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schr. má podle něho pouze pasivní (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n-/t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-ové) a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l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příčestí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Inhaltsplatzhalter 2">
            <a:extLst>
              <a:ext uri="{FF2B5EF4-FFF2-40B4-BE49-F238E27FC236}">
                <a16:creationId xmlns:a16="http://schemas.microsoft.com/office/drawing/2014/main" id="{97EA4646-8072-5436-A9D0-10B753389B0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333375"/>
            <a:ext cx="8424862" cy="61912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Ty tvary, které v 20. stol. ve schr. nacházíme, jsou podle St. vlastně relační adjektiva: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стајаћа вода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„stojatá voda“,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спаваћа соба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„ložnice“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(srov. v č. typ </a:t>
            </a:r>
            <a:r>
              <a:rPr lang="cs-CZ" altLang="ja-JP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spací vůz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), </a:t>
            </a:r>
            <a:r>
              <a:rPr lang="cs-CZ" altLang="ja-JP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писаћа машина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„psací stroj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“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ja-JP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плетућа игла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„pletací jehla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“</a:t>
            </a:r>
            <a:r>
              <a:rPr lang="de-DE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Skutečně nejde o příčestí, protože se nevyjadřuje děj, který vyjadřuje základní sloveso, nýbrž určitá vlastnost, resp. dispozice. Jde o relační (vztahová) adjektiva, která jsou v češtině i formálně jasně rozlišená od příčestí činného: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stojací / stojatý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vs.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stojící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spací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vs.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spící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psací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vs.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píšící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pletací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vs.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pletoucí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atd.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Inhaltsplatzhalter 2">
            <a:extLst>
              <a:ext uri="{FF2B5EF4-FFF2-40B4-BE49-F238E27FC236}">
                <a16:creationId xmlns:a16="http://schemas.microsoft.com/office/drawing/2014/main" id="{E6930A36-D4F0-1472-485D-56DB824810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260350"/>
            <a:ext cx="8496300" cy="63373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Jiné příklady jsou méně jasné: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молећим гласом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„prosebným (prosícím?) hlasem“,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владајући систем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„vladnoucí systém“,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у тој понижавајућој смрти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„v té ponížující smrti“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Lze však i zde dotyčné jednotky interpretovat jako adjektiva,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jaký hlas?, jaký systém?, jaká smrt?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stojí před substantivem, nejsou rozvité, nevidíme slovesnou rekci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To, že dané jednotky se vyskytují sotva v predikátu, jak píše Stevanović, to znamená spolu se slovesem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být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jako nominální část predikátu, nemluví proti tomu, že by šlo o příčestí. Příčestí činná se nevyskytují v predikátu, pokud nejsou adjektivizovaná (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vynikající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Inhaltsplatzhalter 2">
            <a:extLst>
              <a:ext uri="{FF2B5EF4-FFF2-40B4-BE49-F238E27FC236}">
                <a16:creationId xmlns:a16="http://schemas.microsoft.com/office/drawing/2014/main" id="{A2C2E420-F7EB-9E1F-7BA1-A0E67DCCA3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260350"/>
            <a:ext cx="8496300" cy="63373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anebo pak jako součást analytických slovesných tvarů s určitým významem (srov. anglicky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he is writing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občas stsl.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běše stoję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atd.)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Důležitější je, že podle St. nedovolují časová určení, která by danou vlastnost časově omezily, to znamená zdůraznily by děj, nespojují se s reflexivním zajmenem (Vukův příklad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приближујуће се празнике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je podle St. dnes „proti přírodě našeho jazyka“) a nemají být rozvité.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Obdobné doklady se sice v textech najdou, ale podle St. jde vesměs buď o starší jazyk (19. stol.) anebo o překlady „z takových jazyků, které taková příčestí mají“, 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Inhaltsplatzhalter 2">
            <a:extLst>
              <a:ext uri="{FF2B5EF4-FFF2-40B4-BE49-F238E27FC236}">
                <a16:creationId xmlns:a16="http://schemas.microsoft.com/office/drawing/2014/main" id="{67398FC6-64AF-69E0-6B12-151999F1E6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424862" cy="59769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jako příklad uvádí překlad Bratří Karamazovových Dostojevského, tedy překlad z ruštiny: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(...)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син стојећи крај мраморног камина, Он (...) поклони се спавајућем доземље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První doklad je rozvinutý (kde stojí syn), druhý substantivizovaný (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spící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je zde skutečně něco jiného než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spací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citované výš), jedná se skutečně o tvary odpovídajících sloves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Lze tedy pochopit rozpor mezi příručkami, které uvádějí formy jako výš (např. Rehder) a takovými, které prostě píší, že srbochorvatština netvoří sklonná příčestí kromě příčestí minulého trpného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Inhaltsplatzhalter 2">
            <a:extLst>
              <a:ext uri="{FF2B5EF4-FFF2-40B4-BE49-F238E27FC236}">
                <a16:creationId xmlns:a16="http://schemas.microsoft.com/office/drawing/2014/main" id="{EA2ACEE5-188B-083A-4878-623F92F637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404813"/>
            <a:ext cx="8424862" cy="62642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(např. Běličová ve srovnávací morfologii slovanských jazyků). Pravda je – jak obyčejně - zřejmě složitější a leží někde uprostřed.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O vytěsňování sklonných příčestí ze srbštiny 19. stol. viz Lj. Subotić, Sudbina participa u književnom jeziku kod Srba u 19. veku.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Prilozi proučavanju jezika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20 (1984), 5-79.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Inhaltsplatzhalter 2">
            <a:extLst>
              <a:ext uri="{FF2B5EF4-FFF2-40B4-BE49-F238E27FC236}">
                <a16:creationId xmlns:a16="http://schemas.microsoft.com/office/drawing/2014/main" id="{5FB0D982-F8CB-EBF8-123F-6FC12B1269E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404813"/>
            <a:ext cx="8496300" cy="611981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Makedonština: má přechodník přítomný na -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ќи (идeјќи, носeјќи)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čili tvar etymologicky odpovídající přítomným přechodníkům a příčestím v jiných slovanských jazycích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Jeho užívání je, soudě podle všeho, spíše skromné. Často se uvádí, že za jeho existenci vděčí srbskému vlivu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Sklonná příčestí – kromě minulého trpného na -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n/t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mak. údajně nemá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Bulharština: má přechodník přítomný na -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ки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(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четéйки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„čta, čtouc“,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м</a:t>
            </a:r>
            <a:r>
              <a:rPr lang="cs-CZ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и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слейки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„mysle, myslíc“)</a:t>
            </a:r>
            <a:r>
              <a:rPr lang="ru-RU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Inhaltsplatzhalter 2">
            <a:extLst>
              <a:ext uri="{FF2B5EF4-FFF2-40B4-BE49-F238E27FC236}">
                <a16:creationId xmlns:a16="http://schemas.microsoft.com/office/drawing/2014/main" id="{D0EB6B43-7DBB-D143-FD4A-1675D1A3198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333375"/>
            <a:ext cx="8424863" cy="63357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Jinak má b. příčestí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n-/t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(tedy pasivní) a také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l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(tedy aktivní: 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пристигналият отдалече гост, гостът пристигнал отдалече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), v omezeném rozsahu příčestí přítomné činné na -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щ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(št)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(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пламтéщ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„planoucí“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 posledním případě se jedná o učenou reanimaci starého csl. modelu na základě ruského vzoru (v 19. stol.); normativní literatura kritizuje, že i samotné tvoření jednotlivých tvarů někdy sleduje ruské a nikoliv bulharské regularity, např. 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командующ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místo 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командуващ,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произходящ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místo 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произхождащ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Inhaltsplatzhalter 2">
            <a:extLst>
              <a:ext uri="{FF2B5EF4-FFF2-40B4-BE49-F238E27FC236}">
                <a16:creationId xmlns:a16="http://schemas.microsoft.com/office/drawing/2014/main" id="{BEAF846F-CE2D-E3D7-487F-575DE04D2D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333375"/>
            <a:ext cx="8424863" cy="63357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Oba balkánskoslovanské jazyky nemají – jak je to pro balkánský jazykový svaz charakteristické – infinitiv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b. </a:t>
            </a:r>
            <a:r>
              <a:rPr lang="ru-RU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И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скам да зн</a:t>
            </a:r>
            <a:r>
              <a:rPr lang="ru-RU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а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я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‚Chci vědět‘, 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Можеш да пишеш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‚Můžeš psát‘</a:t>
            </a:r>
            <a:r>
              <a:rPr lang="ru-RU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</a:t>
            </a:r>
            <a:r>
              <a:rPr lang="ru-RU" altLang="ja-JP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о</a:t>
            </a:r>
            <a:r>
              <a:rPr lang="ru-RU" altLang="ja-JP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чваме да п</a:t>
            </a:r>
            <a:r>
              <a:rPr lang="ru-RU" altLang="ja-JP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е</a:t>
            </a:r>
            <a:r>
              <a:rPr lang="ru-RU" altLang="ja-JP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ем 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‚Začínáme zpívat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arch</a:t>
            </a:r>
            <a:r>
              <a:rPr lang="ru-RU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а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icky </a:t>
            </a:r>
            <a:r>
              <a:rPr lang="ru-RU" altLang="ja-JP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Нем</a:t>
            </a:r>
            <a:r>
              <a:rPr lang="ru-RU" altLang="ja-JP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о</a:t>
            </a:r>
            <a:r>
              <a:rPr lang="ru-RU" altLang="ja-JP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жеш го позн</a:t>
            </a:r>
            <a:r>
              <a:rPr lang="ru-RU" altLang="ja-JP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а</a:t>
            </a:r>
            <a:r>
              <a:rPr lang="ru-RU" altLang="ja-JP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‚To nemůžeš poznat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Говор</a:t>
            </a:r>
            <a:r>
              <a:rPr lang="ru-RU" altLang="ja-JP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е</a:t>
            </a:r>
            <a:r>
              <a:rPr lang="ru-RU" altLang="ja-JP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нето е сребр</a:t>
            </a:r>
            <a:r>
              <a:rPr lang="ru-RU" altLang="ja-JP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о</a:t>
            </a:r>
            <a:r>
              <a:rPr lang="ru-RU" altLang="ja-JP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мълчането е злат</a:t>
            </a:r>
            <a:r>
              <a:rPr lang="ru-RU" altLang="ja-JP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о</a:t>
            </a:r>
            <a:r>
              <a:rPr lang="ru-RU" altLang="ja-JP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‚Mluviti stříbro, mlčeti zlato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Inhaltsplatzhalter 2">
            <a:extLst>
              <a:ext uri="{FF2B5EF4-FFF2-40B4-BE49-F238E27FC236}">
                <a16:creationId xmlns:a16="http://schemas.microsoft.com/office/drawing/2014/main" id="{9AFE747B-A23D-9CE1-8173-94D601160E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333375"/>
            <a:ext cx="8496300" cy="60483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Obojí je pro ruštinu vysoké: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Войд</a:t>
            </a:r>
            <a:r>
              <a:rPr lang="cs-CZ" altLang="de-DE" sz="2800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я</a:t>
            </a:r>
            <a:r>
              <a:rPr lang="cs-CZ" altLang="de-DE" sz="2800" i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в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кóмнату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и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ув</a:t>
            </a:r>
            <a:r>
              <a:rPr lang="cs-CZ" altLang="de-DE" sz="2800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и</a:t>
            </a:r>
            <a:r>
              <a:rPr lang="cs-CZ" altLang="de-DE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дя</a:t>
            </a:r>
            <a:r>
              <a:rPr lang="cs-CZ" altLang="de-DE" sz="2800" i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письмó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Н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., </a:t>
            </a:r>
            <a:r>
              <a:rPr lang="cs-CZ" altLang="de-DE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волнýясь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подошёл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к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</a:t>
            </a:r>
            <a:r>
              <a:rPr lang="cs-CZ" altLang="de-DE" sz="2800" i="1" u="sng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и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сьменному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столý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и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распечáтав</a:t>
            </a:r>
            <a:r>
              <a:rPr lang="cs-CZ" altLang="de-DE" sz="2800" i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конвéрт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стал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разбирáть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нéрвный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пóчерк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своéй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жен</a:t>
            </a:r>
            <a:r>
              <a:rPr lang="cs-CZ" altLang="de-DE" sz="2800" i="1" u="sng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ы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поминýтно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погл</a:t>
            </a:r>
            <a:r>
              <a:rPr lang="cs-CZ" altLang="de-DE" sz="2800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я</a:t>
            </a:r>
            <a:r>
              <a:rPr lang="cs-CZ" altLang="de-DE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дывая</a:t>
            </a:r>
            <a:r>
              <a:rPr lang="cs-CZ" altLang="de-DE" sz="2800" i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на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час</a:t>
            </a:r>
            <a:r>
              <a:rPr lang="cs-CZ" altLang="de-DE" sz="2800" i="1" u="sng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ы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 i="1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 i="1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Inhaltsplatzhalter 2">
            <a:extLst>
              <a:ext uri="{FF2B5EF4-FFF2-40B4-BE49-F238E27FC236}">
                <a16:creationId xmlns:a16="http://schemas.microsoft.com/office/drawing/2014/main" id="{83966BC2-61F0-8F3B-1C59-8D895FB836E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353425" cy="59753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Ostatní slovanské jazyky infinitiv mají, jeho využívání je ovšem do značné míry různé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Srov. r. 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Он обещал приехать вовремя </a:t>
            </a:r>
            <a:r>
              <a:rPr lang="ru-RU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–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č.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Slíbil, že přijede včas, 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Мы попросили его срочно нам позвонить –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slk. </a:t>
            </a:r>
            <a:r>
              <a:rPr lang="sk-SK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Poprosili sme ho, aby nám hneď zavolal/?zavolať nám hneď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R. 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чтобы успеть, прежде чем понять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: 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Петров реагировал, </a:t>
            </a:r>
            <a:r>
              <a:rPr lang="ru-RU" altLang="de-DE" sz="2800" b="1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прежде чем понять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хорошо сказанное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(,dříve, než dobře pochopil‘)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Эх..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помню как бежал после школы, </a:t>
            </a:r>
            <a:r>
              <a:rPr lang="ru-RU" altLang="de-DE" sz="2800" b="1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чтобы успеть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к началу серии</a:t>
            </a:r>
            <a:r>
              <a:rPr lang="de-CH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de-CH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(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,abych stihl začátek seriálu‘</a:t>
            </a:r>
            <a:r>
              <a:rPr lang="de-CH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</a:t>
            </a:r>
            <a:endParaRPr lang="cs-CZ" altLang="ja-JP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pl-PL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Jak biegać, żeby schudnąć?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Inhaltsplatzhalter 2">
            <a:extLst>
              <a:ext uri="{FF2B5EF4-FFF2-40B4-BE49-F238E27FC236}">
                <a16:creationId xmlns:a16="http://schemas.microsoft.com/office/drawing/2014/main" id="{5F6C319D-51C8-7300-6E4E-D5B9433341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404813"/>
            <a:ext cx="8496300" cy="61928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Ale: p</a:t>
            </a:r>
            <a:r>
              <a:rPr lang="pl-PL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pl-PL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Zmusił nas do opuszczenia sali wykładowej</a:t>
            </a:r>
            <a:r>
              <a:rPr lang="pl-PL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–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č.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Donutil nás, abychom opustili posluchárnu</a:t>
            </a:r>
            <a:r>
              <a:rPr lang="pl-PL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Nie było już żadnej nadziei na odnalezienie rozbitków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–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Neměli jsme už žádnou naději, že najdeme trosečníky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 wysłaniu listu przeraziła się jego treści i czym prędzej napisała drugi – Když dopis odeslala, polekala se jeho obsahu a honem napsala druhý, Swiadek mówił bez zastanowienia się – Svědek mluvil, aniž by se nad tím zamyslel</a:t>
            </a: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p. </a:t>
            </a:r>
            <a:r>
              <a:rPr lang="pl-PL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Nie podoba mi się chodzenie tam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– slk. </a:t>
            </a:r>
            <a:r>
              <a:rPr lang="sk-SK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Nepáči sa mi chodiť tam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Inhaltsplatzhalter 2">
            <a:extLst>
              <a:ext uri="{FF2B5EF4-FFF2-40B4-BE49-F238E27FC236}">
                <a16:creationId xmlns:a16="http://schemas.microsoft.com/office/drawing/2014/main" id="{A063F49A-6A92-B622-5B87-C4201142B8D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424862" cy="62642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Časté používání podstatného jména slovesného místo infinitivu je vlastnost polštiny („současná polština užívá zmíněných deverbativních tvarů ve všech živých slohových útvarech“</a:t>
            </a:r>
            <a:r>
              <a:rPr lang="de-DE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Lotko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Typologická interpretace není zcela jednoduchá, stojí totiž jeden jmenný tvar slovesný místo druhého, ovšem je infinitiv mnohem „verbálnější“ než podstatné jméno slovesné)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Č., slk, a ani ls. nespojují spojky s účelovým významem s infinitivem, možné jsou pouze vedlejší věty s určitým slovesným tvarem.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Inhaltsplatzhalter 2">
            <a:extLst>
              <a:ext uri="{FF2B5EF4-FFF2-40B4-BE49-F238E27FC236}">
                <a16:creationId xmlns:a16="http://schemas.microsoft.com/office/drawing/2014/main" id="{6506631E-1D2B-D961-2734-76EE137984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424862" cy="62642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NB A to přes kontakt s němčinou,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(...) (...) um den Anfang der Serie zu erwischen, Wie soll man rennen, um abzunehmen? </a:t>
            </a: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Časové infinitivní věty v r. jsou snad ovlivněny francouzštinou: </a:t>
            </a:r>
            <a:r>
              <a:rPr lang="fr-FR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Ça prend quelques secondes </a:t>
            </a:r>
            <a:r>
              <a:rPr lang="fr-FR" altLang="de-DE" sz="2800" b="1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avant de comprendre</a:t>
            </a:r>
            <a:endParaRPr lang="fr-FR" altLang="de-DE" sz="2800" i="1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Inhaltsplatzhalter 2">
            <a:extLst>
              <a:ext uri="{FF2B5EF4-FFF2-40B4-BE49-F238E27FC236}">
                <a16:creationId xmlns:a16="http://schemas.microsoft.com/office/drawing/2014/main" id="{99E1C56A-AE1F-3647-5EC2-930B686E27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476250"/>
            <a:ext cx="8424862" cy="59769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Rozdíly jsou i mezi chorvatštinou a srbštinou, srbština tvoří již přechod k balkánskému jazykovému svazu: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 mogu doći / da dođem, Želim doći / da dođem, Odlučio je otputovati / da otputuje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Sice jsou jak srbsky, tak chorvatsky možné obě verze, ale jejich hodnocení je různé (a bylo již za doby Jugoslávie a srbochorvatštiny), srov. Stevanović (1969), Katičić (1996)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Što se mora činiti, nek se čini kako je moguće / Što mora da se čini ...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„</a:t>
            </a:r>
            <a:r>
              <a:rPr lang="hr-HR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Takva preoblika u hrvatskom književnom jeziku nije stilski neutralna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“</a:t>
            </a:r>
            <a:r>
              <a:rPr lang="de-DE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(Katičić)</a:t>
            </a:r>
            <a:endParaRPr lang="ru-RU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Inhaltsplatzhalter 2">
            <a:extLst>
              <a:ext uri="{FF2B5EF4-FFF2-40B4-BE49-F238E27FC236}">
                <a16:creationId xmlns:a16="http://schemas.microsoft.com/office/drawing/2014/main" id="{2419A24E-ECDD-9DC1-30B4-95C1C4F4B3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333375"/>
            <a:ext cx="8569325" cy="62642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 jiných případech Katičić sice zdůrazňuje, že právě infinitivní vazba není v chorvatštině stylisticky neutrální, ale pak je vyšší, patří k slavnostnímu stylu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cs-CZ" altLang="de-DE" sz="2800" i="1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bg-BG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А ко им може веровати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? 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Они морају радити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„(...) </a:t>
            </a:r>
            <a:r>
              <a:rPr lang="ru-RU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у свим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ru-RU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примерима могао би бити употребљен, и употребљава се у идентичним сличајевима и облик презента с везником 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да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“</a:t>
            </a:r>
            <a:r>
              <a:rPr lang="de-DE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(Stevanović)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Па се онда моли Богу и иде спавати, Ја идем ре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ћ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и господару</a:t>
            </a:r>
            <a:r>
              <a:rPr lang="ru-RU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„</a:t>
            </a:r>
            <a:r>
              <a:rPr lang="ru-RU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(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...</a:t>
            </a:r>
            <a:r>
              <a:rPr lang="ru-RU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ru-RU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се и у свакодневном говорном језику у хрватским културним центрима доста честа чује употреба инфинитива у тој служби, док се у источним областима код нас та употреба, ма да није сасвим непозната, осе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ћ</a:t>
            </a:r>
            <a:r>
              <a:rPr lang="ru-RU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а као застарела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“</a:t>
            </a:r>
            <a:br>
              <a:rPr lang="ru-RU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</a:br>
            <a:r>
              <a:rPr lang="de-DE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(Stevanović)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Inhaltsplatzhalter 2">
            <a:extLst>
              <a:ext uri="{FF2B5EF4-FFF2-40B4-BE49-F238E27FC236}">
                <a16:creationId xmlns:a16="http://schemas.microsoft.com/office/drawing/2014/main" id="{9E0D99B4-DEC3-94CB-E1E7-28CC81AD48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424862" cy="59769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AcI: č.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Slyším ptáka zpívat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slk. </a:t>
            </a:r>
            <a:r>
              <a:rPr lang="sk-SK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Počujem vtáka spievať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hls.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Słyšu ptačka spěwać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p. </a:t>
            </a:r>
            <a:r>
              <a:rPr lang="pl-PL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Słyszę, jak/że ptak śpiewa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r. 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Я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слышу, что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/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как птица поёт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Kunzmann-Müller tvrdí, že schr. tuto konstrukci nezná. Stevanović ji skutečně neuvádí, srov. ovšem Katičić: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Ja sam vidio pred našim krčmama visjeti Kristuša, Vidio sam brata prolaziti, Čuo sam travu rasti </a:t>
            </a: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Změnila se v chorvatštině kodifikace? NB: Celé je to nejspíše německého původu, srov. </a:t>
            </a:r>
            <a:r>
              <a:rPr lang="hr-HR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Ich höre einen Vogel singen, Ich sehe den Bruder kommen </a:t>
            </a:r>
            <a:r>
              <a:rPr lang="hr-HR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atd.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Inhaltsplatzhalter 2">
            <a:extLst>
              <a:ext uri="{FF2B5EF4-FFF2-40B4-BE49-F238E27FC236}">
                <a16:creationId xmlns:a16="http://schemas.microsoft.com/office/drawing/2014/main" id="{73D033F0-C1FF-7848-BBD5-FC7B3B730A4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476250"/>
            <a:ext cx="8424862" cy="59769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Někdy jsou rozdíly i mezi blízkými jazyky velmi jemné: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lk.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Hraško sa zariekal pit’ pálenku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– č.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Hraško se zaříkal, že nebude pít palenku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Nepohrdli vypiť si so mnou – Nepohrdli, aby si se mnou vypili, Doprajte iným aspoň zdriemnuť – Dopřejte aspoň jiným, aby si zdřimli, Adam zostal vo dvore pohovoriť si so známymi – Adam zůstal na dvoře, aby ..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(Mrázek)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O</a:t>
            </a:r>
            <a:r>
              <a:rPr lang="sk-SK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všem: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r. 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Он пообещал написать мне письмо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– slk. </a:t>
            </a:r>
            <a:r>
              <a:rPr lang="sk-SK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Sľúbil, že mi napíše list/?mi napísať list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Мы попросили его срочно нам позвонить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– </a:t>
            </a:r>
            <a:r>
              <a:rPr lang="sk-SK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Poprosili sme ho, aby nám hneď zavolal/?zavolať nám hneď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Inhaltsplatzhalter 2">
            <a:extLst>
              <a:ext uri="{FF2B5EF4-FFF2-40B4-BE49-F238E27FC236}">
                <a16:creationId xmlns:a16="http://schemas.microsoft.com/office/drawing/2014/main" id="{19495D68-C37A-D9A7-34E7-123257A963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333375"/>
            <a:ext cx="8569325" cy="62642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hls.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Prošu će so wróćić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– č.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Prosím tě, aby ses vrátil/?Prosím tě vrátit se, Slubju ći knihu wróćić – ?Slibuji vrátit ti knihu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Přesné poměry u jednotlivých sloves v jednotlivých jazycích by se dnes měly zkoumat korpusově lingvisticky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Inhaltsplatzhalter 2">
            <a:extLst>
              <a:ext uri="{FF2B5EF4-FFF2-40B4-BE49-F238E27FC236}">
                <a16:creationId xmlns:a16="http://schemas.microsoft.com/office/drawing/2014/main" id="{85971210-E9B5-1DDF-1CD6-D662301E40B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260350"/>
            <a:ext cx="8424863" cy="61928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Kongruence: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Kongruence mezi podmětem a přísudkem, ale i mezi přívlastkem a jeho řídícím substantivem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Pro první typ kongruence hrají úlohu predikativa (vs. časovaná slovesa) – se sponou či bez – a neosobní (jednočlenné) věty. V obou případech není formální subjekt v nominativu a tudíž nemůže být shoda mezi podmětem a přísudkem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Srov. hls.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Je trjeba jemu to hišće dźensa zdźělić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(spona je povinná), č.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Je třeba to udělat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se sponou (ale archaizující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Třeba to udělat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„živý archaismus“ podle Trávníčka už 1951, predikativ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lze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v indikativu prézentu povinně beze spony, ale knižní),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Inhaltsplatzhalter 2">
            <a:extLst>
              <a:ext uri="{FF2B5EF4-FFF2-40B4-BE49-F238E27FC236}">
                <a16:creationId xmlns:a16="http://schemas.microsoft.com/office/drawing/2014/main" id="{E5EC07D4-5473-946E-726F-72442AA829A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476250"/>
            <a:ext cx="8497887" cy="59769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Бывъ </a:t>
            </a:r>
            <a:r>
              <a:rPr lang="ru-RU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в Имперіи и </a:t>
            </a:r>
            <a:r>
              <a:rPr lang="ru-RU" altLang="de-DE" sz="280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видѣвъ </a:t>
            </a:r>
            <a:r>
              <a:rPr lang="ru-RU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собственными глазами изящныя творен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і</a:t>
            </a:r>
            <a:r>
              <a:rPr lang="ru-RU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я Греческихъ художествъ, наконецъ </a:t>
            </a:r>
            <a:r>
              <a:rPr lang="ru-RU" altLang="de-DE" sz="280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строя</a:t>
            </a:r>
            <a:r>
              <a:rPr lang="ru-RU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города и </a:t>
            </a:r>
            <a:r>
              <a:rPr lang="ru-RU" altLang="de-DE" sz="280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занимаясь</a:t>
            </a:r>
            <a:r>
              <a:rPr lang="ru-RU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торговлею, Славяне имѣли нѣкоторое понятіе объ искусствахъ, соединенныхъ съ первыми успѣхами разума гражданскаго. </a:t>
            </a:r>
            <a:r>
              <a:rPr lang="de-CH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(Karamzin 1818: 66)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280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Bywše 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w cjsařstwj, i </a:t>
            </a:r>
            <a:r>
              <a:rPr lang="de-DE" altLang="de-DE" sz="280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widěwše 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wlastnjma očima stkwostná djla hřeckých umělcůw, na konec </a:t>
            </a:r>
            <a:r>
              <a:rPr lang="de-DE" altLang="de-DE" sz="280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strogjce 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města i </a:t>
            </a:r>
            <a:r>
              <a:rPr lang="de-DE" altLang="de-DE" sz="280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zanjmagjce 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se trhowlj (kupectwjm), Slowané měli negaké ponětj o uměnj(sic), sgednocených s prwnjmi prospěchy rozumu občanského. (Hanka 1831b: 468)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Inhaltsplatzhalter 2">
            <a:extLst>
              <a:ext uri="{FF2B5EF4-FFF2-40B4-BE49-F238E27FC236}">
                <a16:creationId xmlns:a16="http://schemas.microsoft.com/office/drawing/2014/main" id="{247FA38C-63AE-A40B-4793-75491B0C15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476250"/>
            <a:ext cx="8496300" cy="61214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slk. obyčejně beze spony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Treba mi ísť, Možno to urobiť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podle SSJ sice „zriedkavo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je treba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“, ale kodifikační status nejistý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P. má modální predikativa beze spony: </a:t>
            </a:r>
            <a:r>
              <a:rPr lang="pl-PL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Trzeba jeszcze poczekać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jiná predikativa fakultativně i se sponou: </a:t>
            </a:r>
            <a:r>
              <a:rPr lang="pl-PL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Miło mi usłyszeć / Miło mi, że ... Duszno (jest)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Kromě toho má polština aktivní neurčitě-osobní préteritum z bývalého jmenného tvaru středního rodu pasivního příčestí: </a:t>
            </a:r>
            <a:r>
              <a:rPr lang="pl-PL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Przerwano pracę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Nárůst bezesponových predikativ ze západu na východ, s pokračováním ve vsl. areálu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Nejde ovšem pouze o inventář prostředků v jazykovém systému, jde také o jejich stylistické postavení: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Inhaltsplatzhalter 2">
            <a:extLst>
              <a:ext uri="{FF2B5EF4-FFF2-40B4-BE49-F238E27FC236}">
                <a16:creationId xmlns:a16="http://schemas.microsoft.com/office/drawing/2014/main" id="{1D07051B-03C4-55DF-D8A2-36CF6A301E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404813"/>
            <a:ext cx="8496300" cy="59769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Je evidentní, že predikativa jsou knižnější v hls. a v č. než ve slovenštině nebo v polštině nebo dokonce ve vsl. jazycích, kde často k ním není ani alternativa. Srov. slk. doklad z běžně mluveného úzu: </a:t>
            </a:r>
            <a:r>
              <a:rPr lang="sk-SK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Netreba ti dvere otvoriť aspoň?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kde české analogon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Není třeba ti otevřít dveře aspoň?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nebo dokonce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Netřeba ti otevřít dveře aspoň?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by bylo bývalo evidentně spojeno s jinými stylistickými vlastnostmi. Neutrální by bylo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Nemám ti otevřít dveře aspoň?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s časovaným modálním slovesem se subjektem v nominativu</a:t>
            </a:r>
            <a:endParaRPr lang="cs-CZ" altLang="de-DE" sz="2800" i="1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Nápadné jsou i věty s neurčitým konatelem a slovesy vnímání: v hls. jde pouze kongruující typ s podmětem v nom.: hls.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Zdaloka </a:t>
            </a:r>
            <a:r>
              <a:rPr lang="cs-CZ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je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hudźb</a:t>
            </a:r>
            <a:r>
              <a:rPr lang="cs-CZ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a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słyšeć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cs-CZ" altLang="de-DE" sz="2800" i="1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Inhaltsplatzhalter 2">
            <a:extLst>
              <a:ext uri="{FF2B5EF4-FFF2-40B4-BE49-F238E27FC236}">
                <a16:creationId xmlns:a16="http://schemas.microsoft.com/office/drawing/2014/main" id="{8C91AB35-E9CD-93C9-67C8-09A06AADCE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549275"/>
            <a:ext cx="8424862" cy="59039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Č. má oba typy: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Je vidět hory</a:t>
            </a:r>
            <a:r>
              <a:rPr lang="cs-CZ" altLang="de-DE" sz="2800" baseline="-230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AKK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/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Jsou vidět hory</a:t>
            </a:r>
            <a:r>
              <a:rPr lang="cs-CZ" altLang="de-DE" sz="2800" baseline="-230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NOM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Druhý typ je mladší, hovorovější a používá se hlavně v Čechách (Grepl/Karlík)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Slk. a p. mají pouze typ bez podmětu: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Bol</a:t>
            </a:r>
            <a:r>
              <a:rPr lang="cs-CZ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o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počuť husle</a:t>
            </a:r>
            <a:r>
              <a:rPr lang="cs-CZ" altLang="de-DE" sz="2800" baseline="-230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AKK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Widzieć tam żonę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cs-CZ" altLang="de-DE" sz="2800" i="1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Jiné typy: slk. </a:t>
            </a:r>
            <a:r>
              <a:rPr lang="sk-SK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Zabilo ho, Most z takého dreva viac neodnesie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P. také</a:t>
            </a:r>
            <a:r>
              <a:rPr lang="ru-RU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i s údajem činitele: </a:t>
            </a:r>
            <a:r>
              <a:rPr lang="pl-PL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Piwnic</a:t>
            </a:r>
            <a:r>
              <a:rPr lang="pl-PL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ę</a:t>
            </a:r>
            <a:r>
              <a:rPr lang="pl-PL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zalał</a:t>
            </a:r>
            <a:r>
              <a:rPr lang="pl-PL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o</a:t>
            </a:r>
            <a:r>
              <a:rPr lang="pl-PL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wodą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Zejm. i v ruštině: 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Лодку унесло ветром</a:t>
            </a:r>
            <a:r>
              <a:rPr lang="ru-RU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ba dokonce 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Его переехало автомашиной / трамваем</a:t>
            </a:r>
            <a:r>
              <a:rPr lang="ru-RU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(srov. Mustajoki/Kopotev 2005)</a:t>
            </a:r>
            <a:endParaRPr lang="ru-RU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Inhaltsplatzhalter 2">
            <a:extLst>
              <a:ext uri="{FF2B5EF4-FFF2-40B4-BE49-F238E27FC236}">
                <a16:creationId xmlns:a16="http://schemas.microsoft.com/office/drawing/2014/main" id="{FAA7A5F1-C260-0965-1166-DF328231B8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549275"/>
            <a:ext cx="8424862" cy="59039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Deagentizující reflexivum: p. </a:t>
            </a:r>
            <a:r>
              <a:rPr lang="pl-PL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Te książki</a:t>
            </a:r>
            <a:r>
              <a:rPr lang="cs-CZ" altLang="de-DE" sz="2800" baseline="-230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AKK</a:t>
            </a:r>
            <a:r>
              <a:rPr lang="pl-PL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katalogował</a:t>
            </a:r>
            <a:r>
              <a:rPr lang="pl-PL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o</a:t>
            </a:r>
            <a:r>
              <a:rPr lang="pl-PL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się według rozmiarów 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oproti slk.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Filmoval</a:t>
            </a:r>
            <a:r>
              <a:rPr lang="cs-CZ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a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sa ostatn</a:t>
            </a:r>
            <a:r>
              <a:rPr lang="cs-CZ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á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scén</a:t>
            </a:r>
            <a:r>
              <a:rPr lang="cs-CZ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a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Č. výjimečně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Naši Máňu se nesmí moc chválit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(MČ)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Ve vsl. jazycích plnohodnotné nedok. pasivum s možností uvést agens: ukr. 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дім будується (будувався,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будуватиметься) будівельниками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r.</a:t>
            </a:r>
            <a:r>
              <a:rPr lang="de-DE" altLang="de-DE" sz="2800">
                <a:ea typeface="ＭＳ Ｐゴシック" panose="020B0600070205080204" pitchFamily="34" charset="-128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дом строится (строился, будет строится) рабочими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). Trochu nečekaně i v hls.: 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W měsacu měrcu wobhladaja so wot komisijow wšě šule a šulske twarjenja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Inhaltsplatzhalter 2">
            <a:extLst>
              <a:ext uri="{FF2B5EF4-FFF2-40B4-BE49-F238E27FC236}">
                <a16:creationId xmlns:a16="http://schemas.microsoft.com/office/drawing/2014/main" id="{34671FD9-5EB7-8C62-4CAF-60D6B06FDB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476250"/>
            <a:ext cx="8424863" cy="61214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Polský typ </a:t>
            </a:r>
            <a:r>
              <a:rPr lang="pl-PL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Przerwano pracę </a:t>
            </a:r>
            <a:r>
              <a:rPr lang="pl-PL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bez možnosti uvedení agensu a pouze préteritální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Srov. oproti tomu v ukrajinštině typ 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Завод</a:t>
            </a:r>
            <a:r>
              <a:rPr lang="cs-CZ" altLang="de-DE" sz="2800" baseline="-230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AKK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відбудовано комсомольцями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uk-UA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Екс-прем’єр-міністра Хорватії Іво Санадера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(...)</a:t>
            </a:r>
            <a:r>
              <a:rPr lang="uk-UA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було заарештовано австрійською поліцією, Засновника WikiLeaks Джуліана Ассанджа, швидше за все, буде заарештовано британською поліцією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– fakticky varianty pasiva, ale bez subjektu v nom. a paciens stojí v ak.</a:t>
            </a:r>
            <a:endParaRPr lang="uk-UA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Inhaltsplatzhalter 2">
            <a:extLst>
              <a:ext uri="{FF2B5EF4-FFF2-40B4-BE49-F238E27FC236}">
                <a16:creationId xmlns:a16="http://schemas.microsoft.com/office/drawing/2014/main" id="{CF8DC360-E912-2280-6892-C0202C511A3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476250"/>
            <a:ext cx="8424863" cy="61214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Specifické modální predikativy ve slovinštině, ale s finitním slovesem: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Kdaj in kam </a:t>
            </a:r>
            <a:r>
              <a:rPr lang="de-DE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lahko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pridem na odvzem krvi? Krvodajalec ste </a:t>
            </a:r>
            <a:r>
              <a:rPr lang="de-DE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lahko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če ste zdravi, stari od 18 do 65 let in tehtate najmanj 50 kilogramov. Ženske </a:t>
            </a:r>
            <a:r>
              <a:rPr lang="de-DE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lahko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dajejo kri vsake 4 mesece, moški vsake 3 mesece. </a:t>
            </a:r>
            <a:r>
              <a:rPr lang="de-DE" altLang="de-DE" sz="2800">
                <a:ea typeface="ＭＳ Ｐゴシック" panose="020B0600070205080204" pitchFamily="34" charset="-128"/>
              </a:rPr>
              <a:t>– 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odpovídá č. 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moci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Ronaldinho je prost igralec, </a:t>
            </a:r>
            <a:r>
              <a:rPr lang="de-DE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naj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pride v Evropo, Koga </a:t>
            </a:r>
            <a:r>
              <a:rPr lang="de-DE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naj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pozdravim v Ljubljani? – Wen soll ich in Lajbach grüssen? Kdo </a:t>
            </a:r>
            <a:r>
              <a:rPr lang="de-DE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naj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pride po te?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(Miklosich 1868) – odpovídá č. 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mít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 i="1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Inhaltsplatzhalter 2">
            <a:extLst>
              <a:ext uri="{FF2B5EF4-FFF2-40B4-BE49-F238E27FC236}">
                <a16:creationId xmlns:a16="http://schemas.microsoft.com/office/drawing/2014/main" id="{1FE75054-6D40-BBE2-26D4-850B40A8BE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404813"/>
            <a:ext cx="8351838" cy="611981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Kongruence mezi subjektem a predikátem narušena není, ale konstrukce je jiná než s modálním slovesem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NB: Negované „moci“ je ve slovinštině s modálním slovesem: 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Jaz </a:t>
            </a:r>
            <a:r>
              <a:rPr lang="de-DE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 morem 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priti danes zvečer, Ona </a:t>
            </a:r>
            <a:r>
              <a:rPr lang="de-DE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 more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iti v Slovenijo, Ako se kdo ne rodi iz vode in Duha, </a:t>
            </a:r>
            <a:r>
              <a:rPr lang="de-DE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 more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priti v Božje kraljestvo, Prosim da odblokirate mojo ženo, ker </a:t>
            </a:r>
            <a:r>
              <a:rPr lang="de-DE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 mor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e priti na facebook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Inhaltsplatzhalter 2">
            <a:extLst>
              <a:ext uri="{FF2B5EF4-FFF2-40B4-BE49-F238E27FC236}">
                <a16:creationId xmlns:a16="http://schemas.microsoft.com/office/drawing/2014/main" id="{B64DE52C-C440-E7C6-E264-931893F5E1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404813"/>
            <a:ext cx="8351838" cy="62642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Kongruence v rámci nominální fráze: zajímavá jsou zejm. přivlastňovací přídavná jména, v p. např. už prakticky nejsou, v r. také výrazně omezená, v ls., č. nebo slk. živá a produktivní.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 ls. dokonce možnost používání s vlastním atributem v gen.: 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mojeje sotřina suknja, mojeho bratrowy přećel, našeho wučerjowa dźowka, wot našeho wučerjoweje dźowki, k našeho wučerjowej dźowce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atd. Srov. i středoslovenské doklady: 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pána majstrov dom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Pokud atribut přivlastňovacího přídavného jména je také adjektivum nebo přivlastňovací přídavné jméno, se jeho rod určuje substantivem, od něhož je odvozeno přivlastňovací přídavné jméno...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Inhaltsplatzhalter 2">
            <a:extLst>
              <a:ext uri="{FF2B5EF4-FFF2-40B4-BE49-F238E27FC236}">
                <a16:creationId xmlns:a16="http://schemas.microsoft.com/office/drawing/2014/main" id="{C654FB0E-65EA-AFCC-6553-88CBD5718E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4581525"/>
            <a:ext cx="8351838" cy="19431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Kromě toho i některá přivlastňovací zájmena, srov. br. sklonné </a:t>
            </a:r>
            <a:r>
              <a:rPr lang="uk-UA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іхні (іхняя, іхняе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)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oproti r. neskl. 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их</a:t>
            </a:r>
            <a:r>
              <a:rPr lang="ru-RU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nebo č.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jejich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 i="1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pic>
        <p:nvPicPr>
          <p:cNvPr id="75778" name="Bild 1">
            <a:extLst>
              <a:ext uri="{FF2B5EF4-FFF2-40B4-BE49-F238E27FC236}">
                <a16:creationId xmlns:a16="http://schemas.microsoft.com/office/drawing/2014/main" id="{A94C45DB-721F-BB9B-1BB0-6D6AFBC5A7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333375"/>
            <a:ext cx="4895850" cy="367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Inhaltsplatzhalter 2">
            <a:extLst>
              <a:ext uri="{FF2B5EF4-FFF2-40B4-BE49-F238E27FC236}">
                <a16:creationId xmlns:a16="http://schemas.microsoft.com/office/drawing/2014/main" id="{9CC49D27-058A-ADE0-D9B3-20EB846F38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549275"/>
            <a:ext cx="8497887" cy="59039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Problémy s kodifikací ohledně „stejného subjektu“: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i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Увидя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то, на мысли волку вспало, что лев конечно не силен ...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(Kрылов, Пешковский 1956)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altLang="de-DE" sz="2800" i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Слушая </a:t>
            </a:r>
            <a:r>
              <a:rPr lang="de-CH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его, у меня горели глаза и щеки.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Дом его всегда был полон </a:t>
            </a:r>
            <a:r>
              <a:rPr lang="ru-RU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гостями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готовыми </a:t>
            </a:r>
            <a:r>
              <a:rPr lang="ru-RU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тешить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его барскую праздность, </a:t>
            </a:r>
            <a:r>
              <a:rPr lang="ru-RU" altLang="de-DE" sz="2800" i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разделяя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шумные, а иногда и буйные его увеселения</a:t>
            </a:r>
            <a:r>
              <a:rPr lang="ru-RU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(Puškin) </a:t>
            </a:r>
            <a:r>
              <a:rPr lang="ru-RU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Jeho dům byl vždy plný hostů, kteří byli ochotni rozptýlit pánovu dlouhou chvíli tím, že se podíleli na jeho hlučných a někdy i bujných zábavách‘</a:t>
            </a:r>
            <a:r>
              <a:rPr lang="ru-RU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(maticovým slovesem přechodníku </a:t>
            </a:r>
            <a:r>
              <a:rPr lang="ru-RU" altLang="ja-JP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разделяя 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je infinitiv </a:t>
            </a:r>
            <a:r>
              <a:rPr lang="ru-RU" altLang="ja-JP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тешить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který je závislý na adjektivu </a:t>
            </a:r>
            <a:r>
              <a:rPr lang="ru-RU" altLang="ja-JP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готовый</a:t>
            </a:r>
            <a:r>
              <a:rPr lang="ru-RU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 jehož implicitním subjektem je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Inhaltsplatzhalter 2">
            <a:extLst>
              <a:ext uri="{FF2B5EF4-FFF2-40B4-BE49-F238E27FC236}">
                <a16:creationId xmlns:a16="http://schemas.microsoft.com/office/drawing/2014/main" id="{5BD41683-6BF4-6E97-7A40-C27AEADDD7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476250"/>
            <a:ext cx="8424862" cy="61214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slovo 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гость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které v dané hlavní větě je instrumentálovým doplněním adjektiva 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полный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 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</a:p>
          <a:p>
            <a:pPr marL="457200" indent="-457200"/>
            <a:endParaRPr lang="cs-CZ" altLang="de-DE" sz="2800" i="1"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Předčasovost a následnost: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i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Взяв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отпуск он уехал в горы.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Он зажег свечу, </a:t>
            </a:r>
            <a:r>
              <a:rPr lang="cs-CZ" altLang="de-DE" sz="2800" i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осветив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лицо незнакомца.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Rozběhl se k oknu, prudce je otevřev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(Ladislav Klíma, Utrpění knížete Sternenhocha)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Inhaltsplatzhalter 2">
            <a:extLst>
              <a:ext uri="{FF2B5EF4-FFF2-40B4-BE49-F238E27FC236}">
                <a16:creationId xmlns:a16="http://schemas.microsoft.com/office/drawing/2014/main" id="{8C1E7ED8-9B53-6BA7-A68C-31E47C93FE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497887" cy="59769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Používání v koordinované struktuře s predikativním instrumentálem: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... студенты ... участвуют в плановой работе творчерских групп, сначала лаборантами, а затем </a:t>
            </a:r>
            <a:r>
              <a:rPr lang="cs-CZ" altLang="de-DE" sz="2800" i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получая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... опыта и навыков ...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Příčestí jako řídící sloveso přechodníku: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Он шел к </a:t>
            </a:r>
            <a:r>
              <a:rPr lang="ru-RU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старухе</a:t>
            </a:r>
            <a:r>
              <a:rPr lang="cs-CZ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-</a:t>
            </a:r>
            <a:r>
              <a:rPr lang="ru-RU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жен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е, </a:t>
            </a:r>
            <a:r>
              <a:rPr lang="ru-RU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сидевше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й у окна, </a:t>
            </a:r>
            <a:r>
              <a:rPr lang="ru-RU" altLang="de-DE" sz="2800" i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положив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на колени ненужные руки, </a:t>
            </a:r>
            <a:r>
              <a:rPr lang="ru-RU" altLang="de-DE" sz="2800" i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уставя 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пустые глаза в одну точку</a:t>
            </a:r>
            <a:r>
              <a:rPr lang="ru-RU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(Gor’kij) </a:t>
            </a:r>
            <a:r>
              <a:rPr lang="ru-RU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Šel k staré své ženě, která seděla u okna, majíc zbytečné ruce položeny na kolenou a prázdný pohled upřený do jednoho bodu‘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Inhaltsplatzhalter 2">
            <a:extLst>
              <a:ext uri="{FF2B5EF4-FFF2-40B4-BE49-F238E27FC236}">
                <a16:creationId xmlns:a16="http://schemas.microsoft.com/office/drawing/2014/main" id="{09933E8E-EE41-1DF4-126B-EC8D6D08F6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333375"/>
            <a:ext cx="8496300" cy="60483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ukrajinština</a:t>
            </a: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příčestí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(přítomné činné):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читаючий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příčestí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a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(minulé trpné):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читаний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přechodník přítomný: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читаючи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přechodník minulý: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читавши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Polština</a:t>
            </a: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příčestí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(přítomné činné):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czytający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příčestí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a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-ové („minulé trpné“):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(prze)czytany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přechodník přítomný: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czytając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přechodník minulý: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przeczytawszy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 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-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rissa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4729</Words>
  <Application>Microsoft Macintosh PowerPoint</Application>
  <PresentationFormat>Bildschirmpräsentation (4:3)</PresentationFormat>
  <Paragraphs>233</Paragraphs>
  <Slides>58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58</vt:i4>
      </vt:variant>
    </vt:vector>
  </HeadingPairs>
  <TitlesOfParts>
    <vt:vector size="62" baseType="lpstr">
      <vt:lpstr>Arial</vt:lpstr>
      <vt:lpstr>Times New Roman</vt:lpstr>
      <vt:lpstr>Wingdings</vt:lpstr>
      <vt:lpstr>Larissa-Design</vt:lpstr>
      <vt:lpstr>Slovanská synchronní kontrastivní a srovnávací jazykověda </vt:lpstr>
      <vt:lpstr>Syntax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Aufbruch und Konsolidierung, Konvergenz und Divergenz: Die slavischen Sprachen im 19. Jahrhundert</dc:title>
  <dc:creator>Markus Giger</dc:creator>
  <cp:lastModifiedBy>Markus Giger</cp:lastModifiedBy>
  <cp:revision>2720</cp:revision>
  <cp:lastPrinted>2014-12-11T22:47:18Z</cp:lastPrinted>
  <dcterms:created xsi:type="dcterms:W3CDTF">2010-03-17T05:32:37Z</dcterms:created>
  <dcterms:modified xsi:type="dcterms:W3CDTF">2025-01-10T09:53:25Z</dcterms:modified>
</cp:coreProperties>
</file>