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5" r:id="rId4"/>
    <p:sldId id="266" r:id="rId5"/>
    <p:sldId id="267" r:id="rId6"/>
    <p:sldId id="268" r:id="rId7"/>
    <p:sldId id="258" r:id="rId8"/>
    <p:sldId id="259" r:id="rId9"/>
    <p:sldId id="260" r:id="rId10"/>
    <p:sldId id="261" r:id="rId11"/>
    <p:sldId id="269" r:id="rId12"/>
    <p:sldId id="262" r:id="rId13"/>
    <p:sldId id="270" r:id="rId14"/>
    <p:sldId id="263" r:id="rId15"/>
    <p:sldId id="272" r:id="rId16"/>
    <p:sldId id="273" r:id="rId17"/>
    <p:sldId id="264" r:id="rId18"/>
    <p:sldId id="274" r:id="rId19"/>
    <p:sldId id="275" r:id="rId20"/>
    <p:sldId id="276" r:id="rId21"/>
  </p:sldIdLst>
  <p:sldSz cx="10080625" cy="7559675"/>
  <p:notesSz cx="7559675" cy="106918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90" autoAdjust="0"/>
  </p:normalViewPr>
  <p:slideViewPr>
    <p:cSldViewPr>
      <p:cViewPr varScale="1">
        <p:scale>
          <a:sx n="78" d="100"/>
          <a:sy n="78" d="100"/>
        </p:scale>
        <p:origin x="1536" y="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8511C38E-24E4-4A65-B84F-B346FBA2958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D7CEB91D-CD9D-455F-AD76-AD3423C23DF9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025">
            <a:extLst>
              <a:ext uri="{FF2B5EF4-FFF2-40B4-BE49-F238E27FC236}">
                <a16:creationId xmlns:a16="http://schemas.microsoft.com/office/drawing/2014/main" id="{F4A0F023-A301-4105-93D2-684CD4F6007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0" name="Rectangle 1026">
            <a:extLst>
              <a:ext uri="{FF2B5EF4-FFF2-40B4-BE49-F238E27FC236}">
                <a16:creationId xmlns:a16="http://schemas.microsoft.com/office/drawing/2014/main" id="{A1704AA3-5B03-4D0E-9D24-BB9E44887255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57FD65F1-44A3-458C-B184-A7D9D9ACC12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C99D539A-C848-4756-8F8E-48953B4DB397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6C29C821-064F-47EF-B6AA-35231FE67F8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284AAA25-EC43-48C4-BDA3-951234604D3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E6B0B683-A559-4A16-86D3-27C32BCEE27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B305A33B-F28F-4408-B4F5-349696ADD544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1169988" y="5086350"/>
            <a:ext cx="5226050" cy="4108450"/>
          </a:xfrm>
          <a:noFill/>
          <a:ln/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7C059646-BD7B-4B22-92C8-4B3567741FB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D44F4A26-2498-404F-9303-7DCDA59EF1C9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CE68B960-A39F-4885-873D-F30ED89C6E1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BC86A313-0FA1-48BA-89B1-B081BD37A38D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1169988" y="5086350"/>
            <a:ext cx="5226050" cy="4108450"/>
          </a:xfrm>
          <a:noFill/>
          <a:ln/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BE5D4A4C-94AB-4801-8CF6-716425F36CB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0AFA0015-D22A-48D5-A482-B31AA41A44F3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1169988" y="5086350"/>
            <a:ext cx="5226050" cy="4108450"/>
          </a:xfrm>
          <a:noFill/>
          <a:ln/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01707DD3-B61F-4FE3-92C0-06F92489FAD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BEACBAF8-EB3E-42E8-A80E-6B35653DDA32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DEE31447-C271-4567-B64C-6656E95ECC3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CC379834-0611-4CD7-B5CF-7D087CAE10A4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1169988" y="5086350"/>
            <a:ext cx="5226050" cy="4108450"/>
          </a:xfrm>
          <a:noFill/>
          <a:ln/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BB31A335-A2DD-41F4-9366-29736CB69F9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4EB1BE6A-5BFD-4519-AD68-83E2CC82A3CE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1169988" y="5086350"/>
            <a:ext cx="5226050" cy="4108450"/>
          </a:xfrm>
          <a:noFill/>
          <a:ln/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1A0F4D4F-03BB-43FB-861B-946222F0037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05A3DC70-8514-457E-B8DF-CF81A3FACD0A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1169988" y="5086350"/>
            <a:ext cx="5226050" cy="4108450"/>
          </a:xfrm>
          <a:noFill/>
          <a:ln/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5C2CD99D-F94E-453E-815C-2BA0E96A158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F6D935EC-56F7-450B-A0F1-16FC2694A8AA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FEC65867-058C-4A62-85ED-CBD18798347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31711C70-C291-458F-9247-C17369C68EE8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1169988" y="5086350"/>
            <a:ext cx="5226050" cy="4108450"/>
          </a:xfrm>
          <a:noFill/>
          <a:ln/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413C3E8D-96DB-4F6D-A111-CABA9F47B04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F0F5E92E-5B42-40C1-91EB-042E1938564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1169988" y="5086350"/>
            <a:ext cx="5226050" cy="4108450"/>
          </a:xfrm>
          <a:noFill/>
          <a:ln/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2C2C76E8-F40B-48F3-935C-85321985561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D9577C9F-2392-4B50-BEF8-64A3F9B6270F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1169988" y="5086350"/>
            <a:ext cx="5226050" cy="4108450"/>
          </a:xfrm>
          <a:noFill/>
          <a:ln/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3F88C778-2121-4337-86CE-5DF07B71A89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5FDB7E26-BB69-4A1C-9966-2D83788B7B9B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1169988" y="5086350"/>
            <a:ext cx="5226050" cy="4108450"/>
          </a:xfrm>
          <a:noFill/>
          <a:ln/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5D8DCA14-2AC3-425B-9FEE-CC74B2D28D6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6167B12F-78A7-48B3-B314-EC69D32B761F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5656BC07-44A4-429D-A76F-9172A3920D9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CC0CF07D-99D2-4637-8E79-8DA20DA0B4B1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BA1A6265-2212-45D1-B6B6-784ABE1959E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DF6036C7-2A5A-4ADD-9F90-65FD7E0857ED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3F2356-8EA9-4855-A981-CF1707514E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28B86E3-7D65-4C62-A9A6-C3AED24844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3943561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D8E209-C221-47A8-B8E0-232012C2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51372B0-EB70-4E68-8C1A-0D237597F4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166114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B00F937-2AFE-4440-AFE9-8E57C3428B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19963" y="282575"/>
            <a:ext cx="2192337" cy="66167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9623FCF-2FAD-4478-82B7-D75F33FBDD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41363" y="282575"/>
            <a:ext cx="6426200" cy="661670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533079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B2AC2C-E3AE-4483-8199-51E7897B4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63" y="282575"/>
            <a:ext cx="8607425" cy="126047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496611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9D23FC-6155-43E3-99D2-396D62E43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7D66318-29A7-4668-AF2F-89492AAFD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426642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7B0A77-3671-4A6D-9736-5D0D8EECB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845BF4D-E570-4AA7-9192-2F5A54BF9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68540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E16BAF-CB5A-4683-9BB7-EEFE23364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EE671F2-53E6-4F3A-9C20-FD2A73A651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1363" y="1963738"/>
            <a:ext cx="4308475" cy="493553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75B92E9-D4E1-4558-A2AA-7716307B1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2238" y="1963738"/>
            <a:ext cx="4310062" cy="493553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319352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DB12C3-C3D5-4444-B2B7-78965292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7E33AB3-2372-4C2A-9BC1-B86D92ED3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A8A9115-9EC3-4F6A-892B-B1B28F8AC4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B242EE9-E45B-4BAE-BE07-43D928E1C3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45ABF62C-9982-4303-BAB1-D2EB9C6FE3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10362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0576B0-0110-4ECB-B1A9-3F7C9CA9E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378140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17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3DE984-6F65-44AE-BBA6-9543AD6D8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CDB02F3-7A67-4659-982C-43B778967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4C2EB4D-652A-43D9-940D-E7EBDB4AFD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584958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D4CDD6-581E-4B9F-A432-2135D92B1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8A13D1E-ECD9-4DF3-B770-9A32C4C0A4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FBDFE56-FB87-48AA-BF5A-B092B13DA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213957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AutoShape 1">
            <a:extLst>
              <a:ext uri="{FF2B5EF4-FFF2-40B4-BE49-F238E27FC236}">
                <a16:creationId xmlns:a16="http://schemas.microsoft.com/office/drawing/2014/main" id="{580A390B-D935-4BC8-B7C1-D69E7F483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" y="7077075"/>
            <a:ext cx="9355138" cy="96838"/>
          </a:xfrm>
          <a:prstGeom prst="roundRect">
            <a:avLst>
              <a:gd name="adj" fmla="val 1667"/>
            </a:avLst>
          </a:prstGeom>
          <a:solidFill>
            <a:srgbClr val="FF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6" name="AutoShape 2">
            <a:extLst>
              <a:ext uri="{FF2B5EF4-FFF2-40B4-BE49-F238E27FC236}">
                <a16:creationId xmlns:a16="http://schemas.microsoft.com/office/drawing/2014/main" id="{4F110DF4-A2F8-4225-8935-196EC9ABF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550" y="7289800"/>
            <a:ext cx="8093075" cy="96838"/>
          </a:xfrm>
          <a:prstGeom prst="roundRect">
            <a:avLst>
              <a:gd name="adj" fmla="val 1667"/>
            </a:avLst>
          </a:prstGeom>
          <a:solidFill>
            <a:srgbClr val="FF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A03F2DA-741C-429C-90F8-835444A299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282575"/>
            <a:ext cx="860742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titulního textu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B9A0418-11A6-48A6-8891-84CCF8A287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41363" y="1963738"/>
            <a:ext cx="8770937" cy="493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 osnovy</a:t>
            </a:r>
          </a:p>
          <a:p>
            <a:pPr lvl="2"/>
            <a:r>
              <a:rPr lang="en-GB" altLang="cs-CZ"/>
              <a:t>Třetí úroveň osnovy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 osnovy</a:t>
            </a:r>
          </a:p>
          <a:p>
            <a:pPr lvl="4"/>
            <a:r>
              <a:rPr lang="en-GB" altLang="cs-CZ"/>
              <a:t>Sedmá úroveň osnovy</a:t>
            </a:r>
          </a:p>
          <a:p>
            <a:pPr lvl="4"/>
            <a:r>
              <a:rPr lang="en-GB" altLang="cs-CZ"/>
              <a:t>Osmá úroveň osnovy</a:t>
            </a:r>
          </a:p>
          <a:p>
            <a:pPr lvl="4"/>
            <a:r>
              <a:rPr lang="en-GB" altLang="cs-CZ"/>
              <a:t>Devátá úroveň osnovy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 b="1" i="1" kern="1200">
          <a:solidFill>
            <a:srgbClr val="FF9966"/>
          </a:solidFill>
          <a:latin typeface="+mj-lt"/>
          <a:ea typeface="+mj-ea"/>
          <a:cs typeface="+mj-cs"/>
        </a:defRPr>
      </a:lvl1pPr>
      <a:lvl2pPr marL="358775"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anose="02020603050405020304" pitchFamily="18" charset="0"/>
        </a:defRPr>
      </a:lvl2pPr>
      <a:lvl3pPr marL="719138"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anose="02020603050405020304" pitchFamily="18" charset="0"/>
        </a:defRPr>
      </a:lvl3pPr>
      <a:lvl4pPr marL="1079500"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anose="02020603050405020304" pitchFamily="18" charset="0"/>
        </a:defRPr>
      </a:lvl4pPr>
      <a:lvl5pPr marL="1439863"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anose="02020603050405020304" pitchFamily="18" charset="0"/>
        </a:defRPr>
      </a:lvl5pPr>
      <a:lvl6pPr marL="1897063"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anose="02020603050405020304" pitchFamily="18" charset="0"/>
        </a:defRPr>
      </a:lvl6pPr>
      <a:lvl7pPr marL="2354263"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anose="02020603050405020304" pitchFamily="18" charset="0"/>
        </a:defRPr>
      </a:lvl7pPr>
      <a:lvl8pPr marL="2811463"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anose="02020603050405020304" pitchFamily="18" charset="0"/>
        </a:defRPr>
      </a:lvl8pPr>
      <a:lvl9pPr marL="3268663"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anose="02020603050405020304" pitchFamily="18" charset="0"/>
        </a:defRPr>
      </a:lvl9pPr>
    </p:titleStyle>
    <p:bodyStyle>
      <a:lvl1pPr marL="431800" indent="-323850" algn="l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E6E6E6"/>
        </a:buClr>
        <a:buSzPct val="45000"/>
        <a:buFont typeface="StarSymbol" charset="0"/>
        <a:buChar char="●"/>
        <a:defRPr sz="3200" kern="1200">
          <a:solidFill>
            <a:srgbClr val="E6E6E6"/>
          </a:solidFill>
          <a:latin typeface="+mn-lt"/>
          <a:ea typeface="+mn-ea"/>
          <a:cs typeface="+mn-cs"/>
        </a:defRPr>
      </a:lvl1pPr>
      <a:lvl2pPr marL="863600" indent="-287338" algn="l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E6E6E6"/>
        </a:buClr>
        <a:buSzPct val="75000"/>
        <a:buFont typeface="StarSymbol" charset="0"/>
        <a:buChar char="–"/>
        <a:defRPr sz="2800" kern="1200">
          <a:solidFill>
            <a:srgbClr val="E6E6E6"/>
          </a:solidFill>
          <a:latin typeface="+mn-lt"/>
          <a:ea typeface="+mn-ea"/>
          <a:cs typeface="+mn-cs"/>
        </a:defRPr>
      </a:lvl2pPr>
      <a:lvl3pPr marL="1295400" indent="-215900" algn="l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E6E6E6"/>
        </a:buClr>
        <a:buSzPct val="45000"/>
        <a:buFont typeface="StarSymbol" charset="0"/>
        <a:buChar char="●"/>
        <a:defRPr sz="2400" kern="1200">
          <a:solidFill>
            <a:srgbClr val="E6E6E6"/>
          </a:solidFill>
          <a:latin typeface="+mn-lt"/>
          <a:ea typeface="+mn-ea"/>
          <a:cs typeface="+mn-cs"/>
        </a:defRPr>
      </a:lvl3pPr>
      <a:lvl4pPr marL="1727200" indent="-215900" algn="l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E6E6E6"/>
        </a:buClr>
        <a:buSzPct val="75000"/>
        <a:buFont typeface="StarSymbol" charset="0"/>
        <a:buChar char="–"/>
        <a:defRPr sz="2000" kern="1200">
          <a:solidFill>
            <a:srgbClr val="E6E6E6"/>
          </a:solidFill>
          <a:latin typeface="+mn-lt"/>
          <a:ea typeface="+mn-ea"/>
          <a:cs typeface="+mn-cs"/>
        </a:defRPr>
      </a:lvl4pPr>
      <a:lvl5pPr marL="2159000" indent="-215900" algn="l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E6E6E6"/>
        </a:buClr>
        <a:buSzPct val="45000"/>
        <a:buFont typeface="StarSymbol" charset="0"/>
        <a:buChar char="●"/>
        <a:defRPr sz="2000" kern="1200">
          <a:solidFill>
            <a:srgbClr val="E6E6E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E12610FB-4E03-4737-A489-D1B1F58E3F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439988"/>
            <a:ext cx="8609013" cy="1263650"/>
          </a:xfrm>
          <a:ln/>
        </p:spPr>
        <p:txBody>
          <a:bodyPr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cs-CZ" sz="6000" dirty="0" err="1"/>
              <a:t>Vybrané</a:t>
            </a:r>
            <a:r>
              <a:rPr lang="en-GB" altLang="cs-CZ" sz="6000" dirty="0"/>
              <a:t> </a:t>
            </a:r>
            <a:r>
              <a:rPr lang="en-GB" altLang="cs-CZ" sz="6000" dirty="0" err="1"/>
              <a:t>parametry</a:t>
            </a:r>
            <a:r>
              <a:rPr lang="en-GB" altLang="cs-CZ" sz="6000" dirty="0"/>
              <a:t> </a:t>
            </a:r>
            <a:br>
              <a:rPr lang="cs-CZ" altLang="cs-CZ" sz="6000" dirty="0"/>
            </a:br>
            <a:r>
              <a:rPr lang="en-GB" altLang="cs-CZ" sz="6000" dirty="0" err="1"/>
              <a:t>vyšetření</a:t>
            </a:r>
            <a:r>
              <a:rPr lang="en-GB" altLang="cs-CZ" sz="6000" dirty="0"/>
              <a:t> </a:t>
            </a:r>
            <a:r>
              <a:rPr lang="en-GB" altLang="cs-CZ" sz="6000" dirty="0" err="1"/>
              <a:t>likvoru</a:t>
            </a:r>
            <a:endParaRPr lang="en-GB" altLang="cs-CZ" sz="6000" dirty="0"/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83F1DB27-46F5-47A4-885D-145248300B13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741363" y="4284663"/>
            <a:ext cx="8772525" cy="2616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0033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indent="0" algn="ctr">
              <a:buClr>
                <a:srgbClr val="000000"/>
              </a:buClr>
              <a:buFont typeface="StarSymbol" charset="0"/>
              <a:buNone/>
            </a:pPr>
            <a:r>
              <a:rPr lang="cs-CZ" altLang="cs-CZ">
                <a:solidFill>
                  <a:srgbClr val="CCCCCC"/>
                </a:solidFill>
                <a:latin typeface="Arial" panose="020B0604020202020204" pitchFamily="34" charset="0"/>
              </a:rPr>
              <a:t>Radomír Hyšpler</a:t>
            </a:r>
            <a:endParaRPr lang="en-US" altLang="cs-CZ">
              <a:solidFill>
                <a:srgbClr val="CCCCCC"/>
              </a:solidFill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906A88A-F60A-4AC6-868F-D4CD4ACAF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18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3F6011DE-4C04-40E4-84FC-B12ADBEB08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9012" cy="1263650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cs-CZ"/>
              <a:t>Celkový protein</a:t>
            </a: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98F268D1-F54F-41FC-B689-B6F4C62E24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2525" cy="4937125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cs-CZ" sz="2800">
                <a:latin typeface="Arial" panose="020B0604020202020204" pitchFamily="34" charset="0"/>
              </a:rPr>
              <a:t>V likvoru je fyziologicky </a:t>
            </a:r>
            <a:r>
              <a:rPr lang="cs-CZ" altLang="cs-CZ" sz="2800">
                <a:latin typeface="Arial" panose="020B0604020202020204" pitchFamily="34" charset="0"/>
              </a:rPr>
              <a:t>2</a:t>
            </a:r>
            <a:r>
              <a:rPr lang="en-GB" altLang="cs-CZ" sz="2800">
                <a:latin typeface="Arial" panose="020B0604020202020204" pitchFamily="34" charset="0"/>
              </a:rPr>
              <a:t>00x nižší koncentrace proteinu než v séru</a:t>
            </a:r>
            <a:r>
              <a:rPr lang="cs-CZ" altLang="cs-CZ" sz="2800">
                <a:latin typeface="Arial" panose="020B0604020202020204" pitchFamily="34" charset="0"/>
              </a:rPr>
              <a:t> (0,15 - 0,4 g/l)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cs-CZ" sz="2800">
                <a:latin typeface="Arial" panose="020B0604020202020204" pitchFamily="34" charset="0"/>
              </a:rPr>
              <a:t>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cs-CZ" sz="2800">
                <a:latin typeface="Arial" panose="020B0604020202020204" pitchFamily="34" charset="0"/>
              </a:rPr>
              <a:t>80% proteinu pochází ze séra</a:t>
            </a:r>
            <a:endParaRPr lang="cs-CZ" altLang="cs-CZ" sz="28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altLang="cs-CZ" sz="28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800">
                <a:latin typeface="Arial" panose="020B0604020202020204" pitchFamily="34" charset="0"/>
              </a:rPr>
              <a:t>CSF-s</a:t>
            </a:r>
            <a:r>
              <a:rPr lang="en-GB" altLang="cs-CZ" sz="2800">
                <a:latin typeface="Arial" panose="020B0604020202020204" pitchFamily="34" charset="0"/>
              </a:rPr>
              <a:t>pecifickým vyšetřovaným proteinem je prostaglandin-D-synthetáza</a:t>
            </a:r>
            <a:r>
              <a:rPr lang="cs-CZ" altLang="cs-CZ" sz="2800">
                <a:latin typeface="Arial" panose="020B0604020202020204" pitchFamily="34" charset="0"/>
              </a:rPr>
              <a:t> (</a:t>
            </a:r>
            <a:r>
              <a:rPr lang="el-GR" altLang="cs-CZ" sz="280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-trace protein)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l-GR" altLang="cs-CZ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cs-CZ" sz="2800">
                <a:latin typeface="Arial" panose="020B0604020202020204" pitchFamily="34" charset="0"/>
              </a:rPr>
              <a:t>Koncentrace proteinů stoupá při:</a:t>
            </a:r>
          </a:p>
          <a:p>
            <a:pPr lvl="2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cs-CZ">
                <a:latin typeface="Arial" panose="020B0604020202020204" pitchFamily="34" charset="0"/>
              </a:rPr>
              <a:t>Poruše hematoencefalické bariéry</a:t>
            </a:r>
          </a:p>
          <a:p>
            <a:pPr lvl="2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cs-CZ">
                <a:latin typeface="Arial" panose="020B0604020202020204" pitchFamily="34" charset="0"/>
              </a:rPr>
              <a:t>Lokální syntéze proteinů, především imunoglobulinů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C69C9E1-D754-49AC-B22F-2E8618AFAC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84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1B8AFB5C-9A49-4F51-BDF7-7DCC7CCC4A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Biochemické likvorové syndromy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BCFDB758-550D-4723-8C77-0A5C7E11A1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800" dirty="0">
                <a:latin typeface="Arial" panose="020B0604020202020204" pitchFamily="34" charset="0"/>
              </a:rPr>
              <a:t>Podle koncentrace celkového proteinu (CP, </a:t>
            </a:r>
            <a:r>
              <a:rPr lang="cs-CZ" altLang="cs-CZ" sz="2800" dirty="0" err="1">
                <a:latin typeface="Arial" panose="020B0604020202020204" pitchFamily="34" charset="0"/>
              </a:rPr>
              <a:t>proteinorachie</a:t>
            </a:r>
            <a:r>
              <a:rPr lang="cs-CZ" altLang="cs-CZ" sz="2800" dirty="0">
                <a:latin typeface="Arial" panose="020B0604020202020204" pitchFamily="34" charset="0"/>
              </a:rPr>
              <a:t>) a počtu  buněčných elementů (BE, </a:t>
            </a:r>
            <a:r>
              <a:rPr lang="cs-CZ" altLang="cs-CZ" sz="2800" dirty="0" err="1">
                <a:latin typeface="Arial" panose="020B0604020202020204" pitchFamily="34" charset="0"/>
              </a:rPr>
              <a:t>oligocytóza</a:t>
            </a:r>
            <a:r>
              <a:rPr lang="cs-CZ" altLang="cs-CZ" sz="2800" dirty="0">
                <a:latin typeface="Arial" panose="020B0604020202020204" pitchFamily="34" charset="0"/>
              </a:rPr>
              <a:t> vs. </a:t>
            </a:r>
            <a:r>
              <a:rPr lang="cs-CZ" altLang="cs-CZ" sz="2800" dirty="0" err="1">
                <a:latin typeface="Arial" panose="020B0604020202020204" pitchFamily="34" charset="0"/>
              </a:rPr>
              <a:t>pleocytóza</a:t>
            </a:r>
            <a:r>
              <a:rPr lang="cs-CZ" altLang="cs-CZ" sz="2800" dirty="0">
                <a:latin typeface="Arial" panose="020B0604020202020204" pitchFamily="34" charset="0"/>
              </a:rPr>
              <a:t>)</a:t>
            </a:r>
          </a:p>
          <a:p>
            <a:endParaRPr lang="cs-CZ" altLang="cs-CZ" sz="2800" dirty="0">
              <a:latin typeface="Arial" panose="020B0604020202020204" pitchFamily="34" charset="0"/>
            </a:endParaRPr>
          </a:p>
          <a:p>
            <a:r>
              <a:rPr lang="cs-CZ" altLang="cs-CZ" sz="2800" u="sng" dirty="0">
                <a:latin typeface="Arial" panose="020B0604020202020204" pitchFamily="34" charset="0"/>
              </a:rPr>
              <a:t>Syndrom </a:t>
            </a:r>
            <a:r>
              <a:rPr lang="cs-CZ" altLang="cs-CZ" sz="2800" u="sng" dirty="0" err="1">
                <a:latin typeface="Arial" panose="020B0604020202020204" pitchFamily="34" charset="0"/>
              </a:rPr>
              <a:t>proteinocytologické</a:t>
            </a:r>
            <a:r>
              <a:rPr lang="cs-CZ" altLang="cs-CZ" sz="2800" u="sng" dirty="0">
                <a:latin typeface="Arial" panose="020B0604020202020204" pitchFamily="34" charset="0"/>
              </a:rPr>
              <a:t> asociace</a:t>
            </a:r>
            <a:r>
              <a:rPr lang="cs-CZ" altLang="cs-CZ" sz="2800" dirty="0">
                <a:latin typeface="Arial" panose="020B0604020202020204" pitchFamily="34" charset="0"/>
              </a:rPr>
              <a:t> - </a:t>
            </a:r>
            <a:r>
              <a:rPr lang="cs-CZ" altLang="cs-CZ" sz="2400" dirty="0">
                <a:latin typeface="Arial" panose="020B0604020202020204" pitchFamily="34" charset="0"/>
                <a:sym typeface="Symbol" panose="05050102010706020507" pitchFamily="18" charset="2"/>
              </a:rPr>
              <a:t>CP,BE, typické pro záněty</a:t>
            </a:r>
          </a:p>
          <a:p>
            <a:endParaRPr lang="cs-CZ" altLang="cs-CZ" sz="2400" dirty="0">
              <a:latin typeface="Arial" panose="020B0604020202020204" pitchFamily="34" charset="0"/>
            </a:endParaRPr>
          </a:p>
          <a:p>
            <a:r>
              <a:rPr lang="cs-CZ" altLang="cs-CZ" sz="2800" u="sng" dirty="0">
                <a:latin typeface="Arial" panose="020B0604020202020204" pitchFamily="34" charset="0"/>
              </a:rPr>
              <a:t>Syndrom </a:t>
            </a:r>
            <a:r>
              <a:rPr lang="cs-CZ" altLang="cs-CZ" sz="2800" u="sng" dirty="0" err="1">
                <a:latin typeface="Arial" panose="020B0604020202020204" pitchFamily="34" charset="0"/>
              </a:rPr>
              <a:t>proteinocytologické</a:t>
            </a:r>
            <a:r>
              <a:rPr lang="cs-CZ" altLang="cs-CZ" sz="2800" u="sng" dirty="0">
                <a:latin typeface="Arial" panose="020B0604020202020204" pitchFamily="34" charset="0"/>
              </a:rPr>
              <a:t> disociace</a:t>
            </a:r>
            <a:r>
              <a:rPr lang="cs-CZ" altLang="cs-CZ" sz="2800" dirty="0">
                <a:latin typeface="Arial" panose="020B0604020202020204" pitchFamily="34" charset="0"/>
              </a:rPr>
              <a:t> - </a:t>
            </a:r>
            <a:r>
              <a:rPr lang="cs-CZ" altLang="cs-CZ" sz="2400" dirty="0">
                <a:latin typeface="Arial" panose="020B0604020202020204" pitchFamily="34" charset="0"/>
                <a:sym typeface="Symbol" panose="05050102010706020507" pitchFamily="18" charset="2"/>
              </a:rPr>
              <a:t>CP, BE, kompresivní syndrom, </a:t>
            </a:r>
            <a:r>
              <a:rPr lang="cs-CZ" altLang="cs-CZ" sz="2400" dirty="0" err="1">
                <a:latin typeface="Arial" panose="020B0604020202020204" pitchFamily="34" charset="0"/>
                <a:sym typeface="Symbol" panose="05050102010706020507" pitchFamily="18" charset="2"/>
              </a:rPr>
              <a:t>sy</a:t>
            </a:r>
            <a:r>
              <a:rPr lang="cs-CZ" altLang="cs-CZ" sz="2400" dirty="0"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sym typeface="Symbol" panose="05050102010706020507" pitchFamily="18" charset="2"/>
              </a:rPr>
              <a:t>Guillain</a:t>
            </a:r>
            <a:r>
              <a:rPr lang="cs-CZ" altLang="cs-CZ" sz="2400" dirty="0">
                <a:latin typeface="Arial" panose="020B0604020202020204" pitchFamily="34" charset="0"/>
                <a:sym typeface="Symbol" panose="05050102010706020507" pitchFamily="18" charset="2"/>
              </a:rPr>
              <a:t> - </a:t>
            </a:r>
            <a:r>
              <a:rPr lang="cs-CZ" altLang="cs-CZ" sz="2400" dirty="0" err="1">
                <a:latin typeface="Arial" panose="020B0604020202020204" pitchFamily="34" charset="0"/>
                <a:sym typeface="Symbol" panose="05050102010706020507" pitchFamily="18" charset="2"/>
              </a:rPr>
              <a:t>Barré</a:t>
            </a:r>
            <a:endParaRPr lang="cs-CZ" altLang="cs-CZ" sz="2400" dirty="0">
              <a:latin typeface="Arial" panose="020B0604020202020204" pitchFamily="34" charset="0"/>
            </a:endParaRPr>
          </a:p>
          <a:p>
            <a:endParaRPr lang="cs-CZ" altLang="cs-CZ" sz="2400" dirty="0">
              <a:latin typeface="Arial" panose="020B0604020202020204" pitchFamily="34" charset="0"/>
            </a:endParaRPr>
          </a:p>
          <a:p>
            <a:r>
              <a:rPr lang="cs-CZ" altLang="cs-CZ" sz="2800" u="sng" dirty="0">
                <a:latin typeface="Arial" panose="020B0604020202020204" pitchFamily="34" charset="0"/>
              </a:rPr>
              <a:t>Syndrom </a:t>
            </a:r>
            <a:r>
              <a:rPr lang="cs-CZ" altLang="cs-CZ" sz="2800" u="sng" dirty="0" err="1">
                <a:latin typeface="Arial" panose="020B0604020202020204" pitchFamily="34" charset="0"/>
              </a:rPr>
              <a:t>cytoproteinové</a:t>
            </a:r>
            <a:r>
              <a:rPr lang="cs-CZ" altLang="cs-CZ" sz="2800" u="sng" dirty="0">
                <a:latin typeface="Arial" panose="020B0604020202020204" pitchFamily="34" charset="0"/>
              </a:rPr>
              <a:t> disociace</a:t>
            </a:r>
            <a:r>
              <a:rPr lang="cs-CZ" altLang="cs-CZ" sz="2800" dirty="0">
                <a:latin typeface="Arial" panose="020B0604020202020204" pitchFamily="34" charset="0"/>
              </a:rPr>
              <a:t> - </a:t>
            </a:r>
            <a:r>
              <a:rPr lang="cs-CZ" altLang="cs-CZ" sz="2400" dirty="0">
                <a:latin typeface="Arial" panose="020B0604020202020204" pitchFamily="34" charset="0"/>
                <a:sym typeface="Symbol" panose="05050102010706020507" pitchFamily="18" charset="2"/>
              </a:rPr>
              <a:t>CP, BE              v iniciálních fázích zánětu a zánět serózní</a:t>
            </a:r>
            <a:endParaRPr lang="cs-CZ" altLang="cs-CZ" sz="2400" dirty="0">
              <a:latin typeface="Arial" panose="020B0604020202020204" pitchFamily="34" charset="0"/>
            </a:endParaRPr>
          </a:p>
          <a:p>
            <a:endParaRPr lang="cs-CZ" altLang="cs-CZ" sz="2800" dirty="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7F3DA51-45ED-490A-90B0-F292A076C0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620"/>
    </mc:Choice>
    <mc:Fallback>
      <p:transition spd="slow" advTm="160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4B30C136-D291-48F6-8F76-BAE6962125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9012" cy="1263650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cs-CZ"/>
              <a:t>Albumin</a:t>
            </a: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12ADDAE0-B88F-495F-9FB3-375C709616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2525" cy="4937125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cs-CZ" sz="2800">
                <a:latin typeface="Arial" panose="020B0604020202020204" pitchFamily="34" charset="0"/>
              </a:rPr>
              <a:t>Je citlivým markerem poruch hematoencefalické bariéry</a:t>
            </a:r>
            <a:r>
              <a:rPr lang="cs-CZ" altLang="cs-CZ" sz="2800">
                <a:latin typeface="Arial" panose="020B0604020202020204" pitchFamily="34" charset="0"/>
              </a:rPr>
              <a:t>, protože pochází výlučně z krve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altLang="cs-CZ" sz="28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cs-CZ" sz="2800">
                <a:latin typeface="Arial" panose="020B0604020202020204" pitchFamily="34" charset="0"/>
              </a:rPr>
              <a:t>Tzv. albuminový </a:t>
            </a:r>
            <a:r>
              <a:rPr lang="cs-CZ" altLang="cs-CZ" sz="2800">
                <a:latin typeface="Arial" panose="020B0604020202020204" pitchFamily="34" charset="0"/>
              </a:rPr>
              <a:t>kvocient</a:t>
            </a:r>
            <a:r>
              <a:rPr lang="en-GB" altLang="cs-CZ" sz="2800">
                <a:latin typeface="Arial" panose="020B0604020202020204" pitchFamily="34" charset="0"/>
              </a:rPr>
              <a:t> </a:t>
            </a:r>
            <a:r>
              <a:rPr lang="cs-CZ" altLang="cs-CZ" sz="2800">
                <a:latin typeface="Arial" panose="020B0604020202020204" pitchFamily="34" charset="0"/>
              </a:rPr>
              <a:t>Q</a:t>
            </a:r>
            <a:r>
              <a:rPr lang="cs-CZ" altLang="cs-CZ" sz="2800" baseline="-25000">
                <a:latin typeface="Arial" panose="020B0604020202020204" pitchFamily="34" charset="0"/>
              </a:rPr>
              <a:t>alb</a:t>
            </a:r>
            <a:r>
              <a:rPr lang="en-GB" altLang="cs-CZ" sz="2800">
                <a:latin typeface="Arial" panose="020B0604020202020204" pitchFamily="34" charset="0"/>
              </a:rPr>
              <a:t> = c(</a:t>
            </a:r>
            <a:r>
              <a:rPr lang="cs-CZ" altLang="cs-CZ" sz="2800">
                <a:latin typeface="Arial" panose="020B0604020202020204" pitchFamily="34" charset="0"/>
              </a:rPr>
              <a:t>CSF</a:t>
            </a:r>
            <a:r>
              <a:rPr lang="en-GB" altLang="cs-CZ" sz="2800">
                <a:latin typeface="Arial" panose="020B0604020202020204" pitchFamily="34" charset="0"/>
              </a:rPr>
              <a:t>)</a:t>
            </a:r>
            <a:r>
              <a:rPr lang="cs-CZ" altLang="cs-CZ" sz="2800">
                <a:latin typeface="Arial" panose="020B0604020202020204" pitchFamily="34" charset="0"/>
              </a:rPr>
              <a:t> </a:t>
            </a:r>
            <a:r>
              <a:rPr lang="en-GB" altLang="cs-CZ" sz="2800">
                <a:latin typeface="Arial" panose="020B0604020202020204" pitchFamily="34" charset="0"/>
              </a:rPr>
              <a:t>/</a:t>
            </a:r>
            <a:r>
              <a:rPr lang="cs-CZ" altLang="cs-CZ" sz="2800">
                <a:latin typeface="Arial" panose="020B0604020202020204" pitchFamily="34" charset="0"/>
              </a:rPr>
              <a:t> </a:t>
            </a:r>
            <a:r>
              <a:rPr lang="en-GB" altLang="cs-CZ" sz="2800">
                <a:latin typeface="Arial" panose="020B0604020202020204" pitchFamily="34" charset="0"/>
              </a:rPr>
              <a:t>c(sérum)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8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cs-CZ" sz="2800">
                <a:latin typeface="Arial" panose="020B0604020202020204" pitchFamily="34" charset="0"/>
              </a:rPr>
              <a:t>Fyziologicky do 0,007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8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cs-CZ" sz="2800">
                <a:latin typeface="Arial" panose="020B0604020202020204" pitchFamily="34" charset="0"/>
              </a:rPr>
              <a:t>Při těžkém postižení hematoencefalické bariéry (např. purulentní meningitida) poměr stoupá až nad 0,1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84E6BFE-F36E-4833-8B49-35B67925A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836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47BB9A8B-D38D-4146-9B54-766CA6D79E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9012" cy="1263650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cs-CZ" altLang="cs-CZ"/>
              <a:t>Imunoglobuliny</a:t>
            </a:r>
            <a:endParaRPr lang="en-GB" altLang="cs-CZ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D4F6977D-39E0-4BB0-A3B8-5A371E61D0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2525" cy="4937125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800" dirty="0">
                <a:latin typeface="Arial" panose="020B0604020202020204" pitchFamily="34" charset="0"/>
              </a:rPr>
              <a:t>Zdrojem plasma nebo </a:t>
            </a:r>
            <a:r>
              <a:rPr lang="cs-CZ" altLang="cs-CZ" sz="2800" dirty="0" err="1">
                <a:latin typeface="Arial" panose="020B0604020202020204" pitchFamily="34" charset="0"/>
              </a:rPr>
              <a:t>intrathékální</a:t>
            </a:r>
            <a:r>
              <a:rPr lang="cs-CZ" altLang="cs-CZ" sz="2800" dirty="0">
                <a:latin typeface="Arial" panose="020B0604020202020204" pitchFamily="34" charset="0"/>
              </a:rPr>
              <a:t> syntéza (fyziologicky do 10%), nejpřínosnější stanovení </a:t>
            </a:r>
            <a:r>
              <a:rPr lang="cs-CZ" altLang="cs-CZ" sz="2800" dirty="0" err="1">
                <a:latin typeface="Arial" panose="020B0604020202020204" pitchFamily="34" charset="0"/>
              </a:rPr>
              <a:t>IgG</a:t>
            </a:r>
            <a:endParaRPr lang="cs-CZ" altLang="cs-CZ" sz="2800" dirty="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altLang="cs-CZ" sz="2800" dirty="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800" dirty="0">
                <a:latin typeface="Arial" panose="020B0604020202020204" pitchFamily="34" charset="0"/>
              </a:rPr>
              <a:t>Vztah </a:t>
            </a:r>
            <a:r>
              <a:rPr lang="cs-CZ" altLang="cs-CZ" sz="2800" dirty="0" err="1">
                <a:latin typeface="Arial" panose="020B0604020202020204" pitchFamily="34" charset="0"/>
              </a:rPr>
              <a:t>Q</a:t>
            </a:r>
            <a:r>
              <a:rPr lang="cs-CZ" altLang="cs-CZ" sz="2800" baseline="-25000" dirty="0" err="1">
                <a:latin typeface="Arial" panose="020B0604020202020204" pitchFamily="34" charset="0"/>
              </a:rPr>
              <a:t>alb</a:t>
            </a:r>
            <a:r>
              <a:rPr lang="en-GB" altLang="cs-CZ" sz="2800" dirty="0">
                <a:latin typeface="Arial" panose="020B0604020202020204" pitchFamily="34" charset="0"/>
              </a:rPr>
              <a:t> </a:t>
            </a:r>
            <a:r>
              <a:rPr lang="cs-CZ" altLang="cs-CZ" sz="2800" dirty="0">
                <a:latin typeface="Arial" panose="020B0604020202020204" pitchFamily="34" charset="0"/>
              </a:rPr>
              <a:t>a</a:t>
            </a:r>
            <a:r>
              <a:rPr lang="en-GB" altLang="cs-CZ" sz="2800" dirty="0">
                <a:latin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</a:rPr>
              <a:t>Q</a:t>
            </a:r>
            <a:r>
              <a:rPr lang="cs-CZ" altLang="cs-CZ" sz="2800" baseline="-25000" dirty="0" err="1">
                <a:latin typeface="Arial" panose="020B0604020202020204" pitchFamily="34" charset="0"/>
              </a:rPr>
              <a:t>IgG</a:t>
            </a:r>
            <a:r>
              <a:rPr lang="en-GB" altLang="cs-CZ" sz="2800" dirty="0">
                <a:latin typeface="Arial" panose="020B0604020202020204" pitchFamily="34" charset="0"/>
              </a:rPr>
              <a:t> </a:t>
            </a:r>
            <a:r>
              <a:rPr lang="cs-CZ" altLang="cs-CZ" sz="2800" dirty="0">
                <a:latin typeface="Arial" panose="020B0604020202020204" pitchFamily="34" charset="0"/>
              </a:rPr>
              <a:t>hodnocen pomocí </a:t>
            </a:r>
            <a:r>
              <a:rPr lang="cs-CZ" altLang="cs-CZ" sz="2800" dirty="0" err="1">
                <a:latin typeface="Arial" panose="020B0604020202020204" pitchFamily="34" charset="0"/>
              </a:rPr>
              <a:t>Reibrova</a:t>
            </a:r>
            <a:r>
              <a:rPr lang="cs-CZ" altLang="cs-CZ" sz="2800" dirty="0">
                <a:latin typeface="Arial" panose="020B0604020202020204" pitchFamily="34" charset="0"/>
              </a:rPr>
              <a:t> grafu</a:t>
            </a:r>
            <a:endParaRPr lang="en-GB" altLang="cs-CZ" sz="2800" dirty="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800" dirty="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800" dirty="0" err="1">
                <a:latin typeface="Arial" panose="020B0604020202020204" pitchFamily="34" charset="0"/>
              </a:rPr>
              <a:t>Intrathékální</a:t>
            </a:r>
            <a:r>
              <a:rPr lang="cs-CZ" altLang="cs-CZ" sz="2800" dirty="0">
                <a:latin typeface="Arial" panose="020B0604020202020204" pitchFamily="34" charset="0"/>
              </a:rPr>
              <a:t> syntéza vzrůstá především u </a:t>
            </a:r>
            <a:r>
              <a:rPr lang="cs-CZ" altLang="cs-CZ" sz="2800" dirty="0" err="1">
                <a:latin typeface="Arial" panose="020B0604020202020204" pitchFamily="34" charset="0"/>
              </a:rPr>
              <a:t>sy</a:t>
            </a:r>
            <a:r>
              <a:rPr lang="cs-CZ" altLang="cs-CZ" sz="2800" dirty="0">
                <a:latin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</a:rPr>
              <a:t>Guillain-Barré</a:t>
            </a:r>
            <a:r>
              <a:rPr lang="cs-CZ" altLang="cs-CZ" sz="2800" dirty="0">
                <a:latin typeface="Arial" panose="020B0604020202020204" pitchFamily="34" charset="0"/>
              </a:rPr>
              <a:t> a roztroušené sklerózy, dále u neuroinfekcí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800" dirty="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800" dirty="0">
                <a:latin typeface="Arial" panose="020B0604020202020204" pitchFamily="34" charset="0"/>
              </a:rPr>
              <a:t>V CSF neplatí, že </a:t>
            </a:r>
            <a:r>
              <a:rPr lang="cs-CZ" altLang="cs-CZ" sz="2800" dirty="0" err="1">
                <a:latin typeface="Arial" panose="020B0604020202020204" pitchFamily="34" charset="0"/>
              </a:rPr>
              <a:t>IgM</a:t>
            </a:r>
            <a:r>
              <a:rPr lang="cs-CZ" altLang="cs-CZ" sz="2800" dirty="0">
                <a:latin typeface="Arial" panose="020B0604020202020204" pitchFamily="34" charset="0"/>
              </a:rPr>
              <a:t> jsou ukazatelem časné a </a:t>
            </a:r>
            <a:r>
              <a:rPr lang="cs-CZ" altLang="cs-CZ" sz="2800" dirty="0" err="1">
                <a:latin typeface="Arial" panose="020B0604020202020204" pitchFamily="34" charset="0"/>
              </a:rPr>
              <a:t>IgG</a:t>
            </a:r>
            <a:r>
              <a:rPr lang="cs-CZ" altLang="cs-CZ" sz="2800" dirty="0">
                <a:latin typeface="Arial" panose="020B0604020202020204" pitchFamily="34" charset="0"/>
              </a:rPr>
              <a:t> pozdní imunitní odpovědi</a:t>
            </a:r>
            <a:endParaRPr lang="en-GB" altLang="cs-CZ" sz="2800" dirty="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F353141-6368-4490-A783-0AD87CFDA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583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700711ED-E6A5-4EF5-A575-5675F3DB24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9012" cy="1263650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cs-CZ"/>
              <a:t>Oligoklonální IgG</a:t>
            </a: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E5E9C27E-C958-4865-9EDD-85736347B7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2525" cy="4937125"/>
          </a:xfrm>
          <a:ln/>
        </p:spPr>
        <p:txBody>
          <a:bodyPr/>
          <a:lstStyle/>
          <a:p>
            <a:pPr>
              <a:lnSpc>
                <a:spcPct val="8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cs-CZ" sz="2800" dirty="0" err="1">
                <a:latin typeface="Arial" panose="020B0604020202020204" pitchFamily="34" charset="0"/>
              </a:rPr>
              <a:t>Fyziologicky</a:t>
            </a:r>
            <a:r>
              <a:rPr lang="en-GB" altLang="cs-CZ" sz="2800" dirty="0">
                <a:latin typeface="Arial" panose="020B0604020202020204" pitchFamily="34" charset="0"/>
              </a:rPr>
              <a:t> </a:t>
            </a:r>
            <a:r>
              <a:rPr lang="en-GB" altLang="cs-CZ" sz="2800" dirty="0" err="1">
                <a:latin typeface="Arial" panose="020B0604020202020204" pitchFamily="34" charset="0"/>
              </a:rPr>
              <a:t>jsou</a:t>
            </a:r>
            <a:r>
              <a:rPr lang="en-GB" altLang="cs-CZ" sz="2800" dirty="0">
                <a:latin typeface="Arial" panose="020B0604020202020204" pitchFamily="34" charset="0"/>
              </a:rPr>
              <a:t> v </a:t>
            </a:r>
            <a:r>
              <a:rPr lang="en-GB" altLang="cs-CZ" sz="2800" dirty="0" err="1">
                <a:latin typeface="Arial" panose="020B0604020202020204" pitchFamily="34" charset="0"/>
              </a:rPr>
              <a:t>séru</a:t>
            </a:r>
            <a:r>
              <a:rPr lang="en-GB" altLang="cs-CZ" sz="2800" dirty="0">
                <a:latin typeface="Arial" panose="020B0604020202020204" pitchFamily="34" charset="0"/>
              </a:rPr>
              <a:t> </a:t>
            </a:r>
            <a:r>
              <a:rPr lang="en-GB" altLang="cs-CZ" sz="2800" dirty="0" err="1">
                <a:latin typeface="Arial" panose="020B0604020202020204" pitchFamily="34" charset="0"/>
              </a:rPr>
              <a:t>i</a:t>
            </a:r>
            <a:r>
              <a:rPr lang="en-GB" altLang="cs-CZ" sz="2800" dirty="0">
                <a:latin typeface="Arial" panose="020B0604020202020204" pitchFamily="34" charset="0"/>
              </a:rPr>
              <a:t> </a:t>
            </a:r>
            <a:r>
              <a:rPr lang="en-GB" altLang="cs-CZ" sz="2800" dirty="0" err="1">
                <a:latin typeface="Arial" panose="020B0604020202020204" pitchFamily="34" charset="0"/>
              </a:rPr>
              <a:t>likvoru</a:t>
            </a:r>
            <a:r>
              <a:rPr lang="en-GB" altLang="cs-CZ" sz="2800" dirty="0">
                <a:latin typeface="Arial" panose="020B0604020202020204" pitchFamily="34" charset="0"/>
              </a:rPr>
              <a:t> „</a:t>
            </a:r>
            <a:r>
              <a:rPr lang="en-GB" altLang="cs-CZ" sz="2800" dirty="0" err="1">
                <a:latin typeface="Arial" panose="020B0604020202020204" pitchFamily="34" charset="0"/>
              </a:rPr>
              <a:t>polyklonální</a:t>
            </a:r>
            <a:r>
              <a:rPr lang="en-GB" altLang="cs-CZ" sz="2800" dirty="0">
                <a:latin typeface="Arial" panose="020B0604020202020204" pitchFamily="34" charset="0"/>
              </a:rPr>
              <a:t>“ IgG </a:t>
            </a:r>
            <a:r>
              <a:rPr lang="en-GB" altLang="cs-CZ" sz="2800" dirty="0" err="1">
                <a:latin typeface="Arial" panose="020B0604020202020204" pitchFamily="34" charset="0"/>
              </a:rPr>
              <a:t>odrážející</a:t>
            </a:r>
            <a:r>
              <a:rPr lang="en-GB" altLang="cs-CZ" sz="2800" dirty="0">
                <a:latin typeface="Arial" panose="020B0604020202020204" pitchFamily="34" charset="0"/>
              </a:rPr>
              <a:t> </a:t>
            </a:r>
            <a:r>
              <a:rPr lang="en-GB" altLang="cs-CZ" sz="2800" dirty="0" err="1">
                <a:latin typeface="Arial" panose="020B0604020202020204" pitchFamily="34" charset="0"/>
              </a:rPr>
              <a:t>heterogenitu</a:t>
            </a:r>
            <a:r>
              <a:rPr lang="en-GB" altLang="cs-CZ" sz="2800" dirty="0">
                <a:latin typeface="Arial" panose="020B0604020202020204" pitchFamily="34" charset="0"/>
              </a:rPr>
              <a:t> </a:t>
            </a:r>
            <a:r>
              <a:rPr lang="en-GB" altLang="cs-CZ" sz="2800" dirty="0" err="1">
                <a:latin typeface="Arial" panose="020B0604020202020204" pitchFamily="34" charset="0"/>
              </a:rPr>
              <a:t>přítomných</a:t>
            </a:r>
            <a:r>
              <a:rPr lang="en-GB" altLang="cs-CZ" sz="2800" dirty="0">
                <a:latin typeface="Arial" panose="020B0604020202020204" pitchFamily="34" charset="0"/>
              </a:rPr>
              <a:t> </a:t>
            </a:r>
            <a:r>
              <a:rPr lang="en-GB" altLang="cs-CZ" sz="2800" dirty="0" err="1">
                <a:latin typeface="Arial" panose="020B0604020202020204" pitchFamily="34" charset="0"/>
              </a:rPr>
              <a:t>protilátek</a:t>
            </a:r>
            <a:endParaRPr lang="en-GB" altLang="cs-CZ" sz="2800" dirty="0">
              <a:latin typeface="Arial" panose="020B0604020202020204" pitchFamily="34" charset="0"/>
            </a:endParaRPr>
          </a:p>
          <a:p>
            <a:pPr>
              <a:lnSpc>
                <a:spcPct val="8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800" dirty="0">
              <a:latin typeface="Arial" panose="020B0604020202020204" pitchFamily="34" charset="0"/>
            </a:endParaRPr>
          </a:p>
          <a:p>
            <a:pPr>
              <a:lnSpc>
                <a:spcPct val="8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cs-CZ" sz="2800" dirty="0" err="1">
                <a:latin typeface="Arial" panose="020B0604020202020204" pitchFamily="34" charset="0"/>
              </a:rPr>
              <a:t>Při</a:t>
            </a:r>
            <a:r>
              <a:rPr lang="en-GB" altLang="cs-CZ" sz="2800" dirty="0">
                <a:latin typeface="Arial" panose="020B0604020202020204" pitchFamily="34" charset="0"/>
              </a:rPr>
              <a:t> </a:t>
            </a:r>
            <a:r>
              <a:rPr lang="cs-CZ" altLang="cs-CZ" sz="2800" dirty="0">
                <a:latin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</a:rPr>
              <a:t>oligoklonální</a:t>
            </a:r>
            <a:r>
              <a:rPr lang="cs-CZ" altLang="cs-CZ" sz="2800" dirty="0">
                <a:latin typeface="Arial" panose="020B0604020202020204" pitchFamily="34" charset="0"/>
              </a:rPr>
              <a:t> </a:t>
            </a:r>
            <a:r>
              <a:rPr lang="en-GB" altLang="cs-CZ" sz="2800" dirty="0" err="1">
                <a:latin typeface="Arial" panose="020B0604020202020204" pitchFamily="34" charset="0"/>
              </a:rPr>
              <a:t>intratékální</a:t>
            </a:r>
            <a:r>
              <a:rPr lang="en-GB" altLang="cs-CZ" sz="2800" dirty="0">
                <a:latin typeface="Arial" panose="020B0604020202020204" pitchFamily="34" charset="0"/>
              </a:rPr>
              <a:t> </a:t>
            </a:r>
            <a:r>
              <a:rPr lang="en-GB" altLang="cs-CZ" sz="2800" dirty="0" err="1">
                <a:latin typeface="Arial" panose="020B0604020202020204" pitchFamily="34" charset="0"/>
              </a:rPr>
              <a:t>syntéze</a:t>
            </a:r>
            <a:r>
              <a:rPr lang="en-GB" altLang="cs-CZ" sz="2800" dirty="0">
                <a:latin typeface="Arial" panose="020B0604020202020204" pitchFamily="34" charset="0"/>
              </a:rPr>
              <a:t> </a:t>
            </a:r>
            <a:r>
              <a:rPr lang="en-GB" altLang="cs-CZ" sz="2800" dirty="0" err="1">
                <a:latin typeface="Arial" panose="020B0604020202020204" pitchFamily="34" charset="0"/>
              </a:rPr>
              <a:t>produkované</a:t>
            </a:r>
            <a:r>
              <a:rPr lang="en-GB" altLang="cs-CZ" sz="2800" dirty="0">
                <a:latin typeface="Arial" panose="020B0604020202020204" pitchFamily="34" charset="0"/>
              </a:rPr>
              <a:t> </a:t>
            </a:r>
            <a:r>
              <a:rPr lang="en-GB" altLang="cs-CZ" sz="2800" dirty="0" err="1">
                <a:latin typeface="Arial" panose="020B0604020202020204" pitchFamily="34" charset="0"/>
              </a:rPr>
              <a:t>protilátky</a:t>
            </a:r>
            <a:r>
              <a:rPr lang="en-GB" altLang="cs-CZ" sz="2800" dirty="0">
                <a:latin typeface="Arial" panose="020B0604020202020204" pitchFamily="34" charset="0"/>
              </a:rPr>
              <a:t> </a:t>
            </a:r>
            <a:r>
              <a:rPr lang="en-GB" altLang="cs-CZ" sz="2800" dirty="0" err="1">
                <a:latin typeface="Arial" panose="020B0604020202020204" pitchFamily="34" charset="0"/>
              </a:rPr>
              <a:t>jsou</a:t>
            </a:r>
            <a:r>
              <a:rPr lang="en-GB" altLang="cs-CZ" sz="2800" dirty="0">
                <a:latin typeface="Arial" panose="020B0604020202020204" pitchFamily="34" charset="0"/>
              </a:rPr>
              <a:t> </a:t>
            </a:r>
            <a:r>
              <a:rPr lang="en-GB" altLang="cs-CZ" sz="2800" dirty="0" err="1">
                <a:latin typeface="Arial" panose="020B0604020202020204" pitchFamily="34" charset="0"/>
              </a:rPr>
              <a:t>cíleny</a:t>
            </a:r>
            <a:r>
              <a:rPr lang="en-GB" altLang="cs-CZ" sz="2800" dirty="0">
                <a:latin typeface="Arial" panose="020B0604020202020204" pitchFamily="34" charset="0"/>
              </a:rPr>
              <a:t> </a:t>
            </a:r>
            <a:r>
              <a:rPr lang="en-GB" altLang="cs-CZ" sz="2800" dirty="0" err="1">
                <a:latin typeface="Arial" panose="020B0604020202020204" pitchFamily="34" charset="0"/>
              </a:rPr>
              <a:t>proti</a:t>
            </a:r>
            <a:r>
              <a:rPr lang="en-GB" altLang="cs-CZ" sz="2800" dirty="0">
                <a:latin typeface="Arial" panose="020B0604020202020204" pitchFamily="34" charset="0"/>
              </a:rPr>
              <a:t> </a:t>
            </a:r>
            <a:r>
              <a:rPr lang="en-GB" altLang="cs-CZ" sz="2800" dirty="0" err="1">
                <a:latin typeface="Arial" panose="020B0604020202020204" pitchFamily="34" charset="0"/>
              </a:rPr>
              <a:t>několika</a:t>
            </a:r>
            <a:r>
              <a:rPr lang="en-GB" altLang="cs-CZ" sz="2800" dirty="0">
                <a:latin typeface="Arial" panose="020B0604020202020204" pitchFamily="34" charset="0"/>
              </a:rPr>
              <a:t> </a:t>
            </a:r>
            <a:r>
              <a:rPr lang="en-GB" altLang="cs-CZ" sz="2800" dirty="0" err="1">
                <a:latin typeface="Arial" panose="020B0604020202020204" pitchFamily="34" charset="0"/>
              </a:rPr>
              <a:t>antigenům</a:t>
            </a:r>
            <a:r>
              <a:rPr lang="en-GB" altLang="cs-CZ" sz="2800" dirty="0">
                <a:latin typeface="Arial" panose="020B0604020202020204" pitchFamily="34" charset="0"/>
              </a:rPr>
              <a:t> a </a:t>
            </a:r>
            <a:r>
              <a:rPr lang="en-GB" altLang="cs-CZ" sz="2800" dirty="0" err="1">
                <a:latin typeface="Arial" panose="020B0604020202020204" pitchFamily="34" charset="0"/>
              </a:rPr>
              <a:t>převyšují</a:t>
            </a:r>
            <a:r>
              <a:rPr lang="en-GB" altLang="cs-CZ" sz="2800" dirty="0">
                <a:latin typeface="Arial" panose="020B0604020202020204" pitchFamily="34" charset="0"/>
              </a:rPr>
              <a:t> </a:t>
            </a:r>
            <a:r>
              <a:rPr lang="en-GB" altLang="cs-CZ" sz="2800" dirty="0" err="1">
                <a:latin typeface="Arial" panose="020B0604020202020204" pitchFamily="34" charset="0"/>
              </a:rPr>
              <a:t>svou</a:t>
            </a:r>
            <a:r>
              <a:rPr lang="en-GB" altLang="cs-CZ" sz="2800" dirty="0">
                <a:latin typeface="Arial" panose="020B0604020202020204" pitchFamily="34" charset="0"/>
              </a:rPr>
              <a:t> </a:t>
            </a:r>
            <a:r>
              <a:rPr lang="en-GB" altLang="cs-CZ" sz="2800" dirty="0" err="1">
                <a:latin typeface="Arial" panose="020B0604020202020204" pitchFamily="34" charset="0"/>
              </a:rPr>
              <a:t>koncentrací</a:t>
            </a:r>
            <a:r>
              <a:rPr lang="en-GB" altLang="cs-CZ" sz="2800" dirty="0">
                <a:latin typeface="Arial" panose="020B0604020202020204" pitchFamily="34" charset="0"/>
              </a:rPr>
              <a:t> IgG</a:t>
            </a:r>
            <a:r>
              <a:rPr lang="cs-CZ" altLang="cs-CZ" sz="2800" dirty="0">
                <a:latin typeface="Arial" panose="020B0604020202020204" pitchFamily="34" charset="0"/>
              </a:rPr>
              <a:t> </a:t>
            </a:r>
            <a:r>
              <a:rPr lang="en-GB" altLang="cs-CZ" sz="2800" dirty="0" err="1">
                <a:latin typeface="Arial" panose="020B0604020202020204" pitchFamily="34" charset="0"/>
              </a:rPr>
              <a:t>pronikající</a:t>
            </a:r>
            <a:r>
              <a:rPr lang="en-GB" altLang="cs-CZ" sz="2800" dirty="0">
                <a:latin typeface="Arial" panose="020B0604020202020204" pitchFamily="34" charset="0"/>
              </a:rPr>
              <a:t> z </a:t>
            </a:r>
            <a:r>
              <a:rPr lang="en-GB" altLang="cs-CZ" sz="2800" dirty="0" err="1">
                <a:latin typeface="Arial" panose="020B0604020202020204" pitchFamily="34" charset="0"/>
              </a:rPr>
              <a:t>plasmy</a:t>
            </a:r>
            <a:endParaRPr lang="en-GB" altLang="cs-CZ" sz="2800" dirty="0">
              <a:latin typeface="Arial" panose="020B0604020202020204" pitchFamily="34" charset="0"/>
            </a:endParaRPr>
          </a:p>
          <a:p>
            <a:pPr>
              <a:lnSpc>
                <a:spcPct val="8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800" dirty="0">
              <a:latin typeface="Arial" panose="020B0604020202020204" pitchFamily="34" charset="0"/>
            </a:endParaRPr>
          </a:p>
          <a:p>
            <a:pPr>
              <a:lnSpc>
                <a:spcPct val="8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cs-CZ" sz="2800" dirty="0" err="1">
                <a:latin typeface="Arial" panose="020B0604020202020204" pitchFamily="34" charset="0"/>
              </a:rPr>
              <a:t>Jsou</a:t>
            </a:r>
            <a:r>
              <a:rPr lang="en-GB" altLang="cs-CZ" sz="2800" dirty="0">
                <a:latin typeface="Arial" panose="020B0604020202020204" pitchFamily="34" charset="0"/>
              </a:rPr>
              <a:t> </a:t>
            </a:r>
            <a:r>
              <a:rPr lang="en-GB" altLang="cs-CZ" sz="2800" dirty="0" err="1">
                <a:latin typeface="Arial" panose="020B0604020202020204" pitchFamily="34" charset="0"/>
              </a:rPr>
              <a:t>detekovány</a:t>
            </a:r>
            <a:r>
              <a:rPr lang="en-GB" altLang="cs-CZ" sz="2800" dirty="0">
                <a:latin typeface="Arial" panose="020B0604020202020204" pitchFamily="34" charset="0"/>
              </a:rPr>
              <a:t> </a:t>
            </a:r>
            <a:r>
              <a:rPr lang="en-GB" altLang="cs-CZ" sz="2800" dirty="0" err="1">
                <a:latin typeface="Arial" panose="020B0604020202020204" pitchFamily="34" charset="0"/>
              </a:rPr>
              <a:t>při</a:t>
            </a:r>
            <a:r>
              <a:rPr lang="en-GB" altLang="cs-CZ" sz="2800" dirty="0">
                <a:latin typeface="Arial" panose="020B0604020202020204" pitchFamily="34" charset="0"/>
              </a:rPr>
              <a:t> </a:t>
            </a:r>
            <a:r>
              <a:rPr lang="en-GB" altLang="cs-CZ" sz="2800" dirty="0" err="1">
                <a:latin typeface="Arial" panose="020B0604020202020204" pitchFamily="34" charset="0"/>
              </a:rPr>
              <a:t>isoelektrické</a:t>
            </a:r>
            <a:r>
              <a:rPr lang="en-GB" altLang="cs-CZ" sz="2800" dirty="0">
                <a:latin typeface="Arial" panose="020B0604020202020204" pitchFamily="34" charset="0"/>
              </a:rPr>
              <a:t> </a:t>
            </a:r>
            <a:r>
              <a:rPr lang="en-GB" altLang="cs-CZ" sz="2800" dirty="0" err="1">
                <a:latin typeface="Arial" panose="020B0604020202020204" pitchFamily="34" charset="0"/>
              </a:rPr>
              <a:t>fokusaci</a:t>
            </a:r>
            <a:r>
              <a:rPr lang="en-GB" altLang="cs-CZ" sz="2800" dirty="0">
                <a:latin typeface="Arial" panose="020B0604020202020204" pitchFamily="34" charset="0"/>
              </a:rPr>
              <a:t> </a:t>
            </a:r>
            <a:r>
              <a:rPr lang="en-GB" altLang="cs-CZ" sz="2800" dirty="0" err="1">
                <a:latin typeface="Arial" panose="020B0604020202020204" pitchFamily="34" charset="0"/>
              </a:rPr>
              <a:t>jako</a:t>
            </a:r>
            <a:r>
              <a:rPr lang="en-GB" altLang="cs-CZ" sz="2800" dirty="0">
                <a:latin typeface="Arial" panose="020B0604020202020204" pitchFamily="34" charset="0"/>
              </a:rPr>
              <a:t> </a:t>
            </a:r>
            <a:r>
              <a:rPr lang="en-GB" altLang="cs-CZ" sz="2800" dirty="0" err="1">
                <a:latin typeface="Arial" panose="020B0604020202020204" pitchFamily="34" charset="0"/>
              </a:rPr>
              <a:t>proužky</a:t>
            </a:r>
            <a:r>
              <a:rPr lang="en-GB" altLang="cs-CZ" sz="2800" dirty="0">
                <a:latin typeface="Arial" panose="020B0604020202020204" pitchFamily="34" charset="0"/>
              </a:rPr>
              <a:t> </a:t>
            </a:r>
            <a:r>
              <a:rPr lang="en-GB" altLang="cs-CZ" sz="2800" dirty="0" err="1">
                <a:latin typeface="Arial" panose="020B0604020202020204" pitchFamily="34" charset="0"/>
              </a:rPr>
              <a:t>nepřítomné</a:t>
            </a:r>
            <a:r>
              <a:rPr lang="en-GB" altLang="cs-CZ" sz="2800" dirty="0">
                <a:latin typeface="Arial" panose="020B0604020202020204" pitchFamily="34" charset="0"/>
              </a:rPr>
              <a:t> v </a:t>
            </a:r>
            <a:r>
              <a:rPr lang="en-GB" altLang="cs-CZ" sz="2800" dirty="0" err="1">
                <a:latin typeface="Arial" panose="020B0604020202020204" pitchFamily="34" charset="0"/>
              </a:rPr>
              <a:t>séru</a:t>
            </a:r>
            <a:endParaRPr lang="en-GB" altLang="cs-CZ" sz="2800" dirty="0">
              <a:latin typeface="Arial" panose="020B0604020202020204" pitchFamily="34" charset="0"/>
            </a:endParaRPr>
          </a:p>
          <a:p>
            <a:pPr>
              <a:lnSpc>
                <a:spcPct val="8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800" dirty="0">
              <a:latin typeface="Arial" panose="020B0604020202020204" pitchFamily="34" charset="0"/>
            </a:endParaRPr>
          </a:p>
          <a:p>
            <a:pPr>
              <a:lnSpc>
                <a:spcPct val="8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cs-CZ" sz="2800" dirty="0" err="1">
                <a:latin typeface="Arial" panose="020B0604020202020204" pitchFamily="34" charset="0"/>
              </a:rPr>
              <a:t>Vyskytují</a:t>
            </a:r>
            <a:r>
              <a:rPr lang="en-GB" altLang="cs-CZ" sz="2800" dirty="0">
                <a:latin typeface="Arial" panose="020B0604020202020204" pitchFamily="34" charset="0"/>
              </a:rPr>
              <a:t> se </a:t>
            </a:r>
            <a:r>
              <a:rPr lang="en-GB" altLang="cs-CZ" sz="2800" dirty="0" err="1">
                <a:latin typeface="Arial" panose="020B0604020202020204" pitchFamily="34" charset="0"/>
              </a:rPr>
              <a:t>při</a:t>
            </a:r>
            <a:r>
              <a:rPr lang="en-GB" altLang="cs-CZ" sz="2800" dirty="0">
                <a:latin typeface="Arial" panose="020B0604020202020204" pitchFamily="34" charset="0"/>
              </a:rPr>
              <a:t> </a:t>
            </a:r>
            <a:r>
              <a:rPr lang="en-GB" altLang="cs-CZ" sz="2800" dirty="0" err="1">
                <a:latin typeface="Arial" panose="020B0604020202020204" pitchFamily="34" charset="0"/>
              </a:rPr>
              <a:t>infekčním</a:t>
            </a:r>
            <a:r>
              <a:rPr lang="en-GB" altLang="cs-CZ" sz="2800" dirty="0">
                <a:latin typeface="Arial" panose="020B0604020202020204" pitchFamily="34" charset="0"/>
              </a:rPr>
              <a:t> </a:t>
            </a:r>
            <a:r>
              <a:rPr lang="en-GB" altLang="cs-CZ" sz="2800" dirty="0" err="1">
                <a:latin typeface="Arial" panose="020B0604020202020204" pitchFamily="34" charset="0"/>
              </a:rPr>
              <a:t>nebo</a:t>
            </a:r>
            <a:r>
              <a:rPr lang="en-GB" altLang="cs-CZ" sz="2800" dirty="0">
                <a:latin typeface="Arial" panose="020B0604020202020204" pitchFamily="34" charset="0"/>
              </a:rPr>
              <a:t> </a:t>
            </a:r>
            <a:r>
              <a:rPr lang="en-GB" altLang="cs-CZ" sz="2800" dirty="0" err="1">
                <a:latin typeface="Arial" panose="020B0604020202020204" pitchFamily="34" charset="0"/>
              </a:rPr>
              <a:t>autoimunním</a:t>
            </a:r>
            <a:r>
              <a:rPr lang="en-GB" altLang="cs-CZ" sz="2800" dirty="0">
                <a:latin typeface="Arial" panose="020B0604020202020204" pitchFamily="34" charset="0"/>
              </a:rPr>
              <a:t> </a:t>
            </a:r>
            <a:r>
              <a:rPr lang="en-GB" altLang="cs-CZ" sz="2800" dirty="0" err="1">
                <a:latin typeface="Arial" panose="020B0604020202020204" pitchFamily="34" charset="0"/>
              </a:rPr>
              <a:t>onemocnění</a:t>
            </a:r>
            <a:r>
              <a:rPr lang="en-GB" altLang="cs-CZ" sz="2800" dirty="0">
                <a:latin typeface="Arial" panose="020B0604020202020204" pitchFamily="34" charset="0"/>
              </a:rPr>
              <a:t> CNS</a:t>
            </a:r>
            <a:r>
              <a:rPr lang="cs-CZ" altLang="cs-CZ" sz="2800" dirty="0">
                <a:latin typeface="Arial" panose="020B0604020202020204" pitchFamily="34" charset="0"/>
              </a:rPr>
              <a:t>, mají velmi významnou úlohu při diagnostice RS</a:t>
            </a:r>
            <a:endParaRPr lang="en-GB" altLang="cs-CZ" sz="2800" dirty="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CEAE87F-528D-401B-94A6-875CB63B58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068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CB667141-7E39-44C1-B4D3-9C94BB1495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9012" cy="1263650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cs-CZ" altLang="cs-CZ"/>
              <a:t>Strukturální proteiny CNS</a:t>
            </a:r>
            <a:endParaRPr lang="en-GB" altLang="cs-CZ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DBF073CA-4A9E-4A3C-BCD6-CEFA642E1E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2525" cy="4937125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800">
                <a:latin typeface="Arial" panose="020B0604020202020204" pitchFamily="34" charset="0"/>
              </a:rPr>
              <a:t>Syntetizovány v CNS, pro nízkou koncentraci nazývány „trace proteins“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altLang="cs-CZ" sz="28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l-GR" altLang="cs-CZ" sz="280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cs-CZ" altLang="cs-CZ" sz="2800">
                <a:latin typeface="Arial" panose="020B0604020202020204" pitchFamily="34" charset="0"/>
              </a:rPr>
              <a:t>-trace protein, </a:t>
            </a:r>
            <a:r>
              <a:rPr lang="el-GR" altLang="cs-CZ" sz="280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-trace protein</a:t>
            </a:r>
            <a:endParaRPr lang="en-GB" altLang="cs-CZ" sz="28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8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800">
                <a:latin typeface="Arial" panose="020B0604020202020204" pitchFamily="34" charset="0"/>
              </a:rPr>
              <a:t>Bazický protein myelinu</a:t>
            </a:r>
            <a:endParaRPr lang="en-GB" altLang="cs-CZ" sz="28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8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800">
                <a:latin typeface="Arial" panose="020B0604020202020204" pitchFamily="34" charset="0"/>
              </a:rPr>
              <a:t>Tau protein – intraneuronální protein axonů, výrazné zvýšení u degenerací – Alzheimerova choroba, Creutzfeld-Jakobova nemoc, vaskulární demence</a:t>
            </a:r>
            <a:endParaRPr lang="en-GB" altLang="cs-CZ" sz="2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6629E7F-04E5-4365-A973-984AF2F91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759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82B7F341-871D-4D49-8427-4E8B418A32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9012" cy="1263650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cs-CZ" altLang="cs-CZ"/>
              <a:t>Spektrofotometrie likvoru</a:t>
            </a:r>
            <a:endParaRPr lang="en-GB" altLang="cs-CZ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8BF58E4D-2906-40F0-BFCF-A391A5FB9C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2525" cy="4937125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400">
                <a:latin typeface="Arial" panose="020B0604020202020204" pitchFamily="34" charset="0"/>
              </a:rPr>
              <a:t>Detekuje hematogenní pigmenty likvoru, význam u hemorhagických iktů, krvácení subarach., intraparenchymového i tumorózního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4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400">
                <a:latin typeface="Arial" panose="020B0604020202020204" pitchFamily="34" charset="0"/>
              </a:rPr>
              <a:t>Oblast VIS, detekujeme oxyhemoglobin, methemoglobin, bilirubin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altLang="cs-CZ" sz="24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400" u="sng">
                <a:latin typeface="Arial" panose="020B0604020202020204" pitchFamily="34" charset="0"/>
              </a:rPr>
              <a:t>Oxyhemoglobin</a:t>
            </a:r>
            <a:r>
              <a:rPr lang="cs-CZ" altLang="cs-CZ" sz="2400">
                <a:latin typeface="Arial" panose="020B0604020202020204" pitchFamily="34" charset="0"/>
              </a:rPr>
              <a:t> – max 415 nm, značí čerstvé krvácení do likvorových cest</a:t>
            </a:r>
            <a:endParaRPr lang="en-GB" altLang="cs-CZ" sz="24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4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400" u="sng">
                <a:latin typeface="Arial" panose="020B0604020202020204" pitchFamily="34" charset="0"/>
              </a:rPr>
              <a:t>Methemoglobin</a:t>
            </a:r>
            <a:r>
              <a:rPr lang="cs-CZ" altLang="cs-CZ" sz="2400">
                <a:latin typeface="Arial" panose="020B0604020202020204" pitchFamily="34" charset="0"/>
              </a:rPr>
              <a:t> – 407 nm, vzácně izolovaně, krvácení do ohraničených prostor CNS, epidurál, subdurál, intraparench. </a:t>
            </a:r>
            <a:endParaRPr lang="en-GB" altLang="cs-CZ" sz="24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4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400" u="sng">
                <a:latin typeface="Arial" panose="020B0604020202020204" pitchFamily="34" charset="0"/>
              </a:rPr>
              <a:t>Bilirubin</a:t>
            </a:r>
            <a:r>
              <a:rPr lang="cs-CZ" altLang="cs-CZ" sz="2400">
                <a:latin typeface="Arial" panose="020B0604020202020204" pitchFamily="34" charset="0"/>
              </a:rPr>
              <a:t> – 430-460 nm, staré krvácení, je vstřebáváno</a:t>
            </a:r>
            <a:endParaRPr lang="en-GB" altLang="cs-CZ" sz="24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50F4E63-8530-4A86-9992-49557CD185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397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1E2BAEE0-C520-4B98-BF4A-ABBA3CA01A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9012" cy="1263650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cs-CZ"/>
              <a:t>Extrahumánní genom</a:t>
            </a: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36F0D50B-AD22-4249-BFD8-62DDC8B2C3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2525" cy="4937125"/>
          </a:xfrm>
          <a:ln/>
        </p:spPr>
        <p:txBody>
          <a:bodyPr/>
          <a:lstStyle/>
          <a:p>
            <a:pPr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cs-CZ">
                <a:latin typeface="Arial" panose="020B0604020202020204" pitchFamily="34" charset="0"/>
              </a:rPr>
              <a:t>Vyšetření na přítomnost extrahumánního genomu pomocí technik PCR umožňuje rychlou diagnostiku infekčních onemocnění z likvoru.</a:t>
            </a:r>
          </a:p>
          <a:p>
            <a:pPr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altLang="cs-CZ">
              <a:latin typeface="Arial" panose="020B0604020202020204" pitchFamily="34" charset="0"/>
            </a:endParaRPr>
          </a:p>
          <a:p>
            <a:pPr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cs-CZ">
                <a:latin typeface="Arial" panose="020B0604020202020204" pitchFamily="34" charset="0"/>
              </a:rPr>
              <a:t>Výhodně se doplňuje s vyšetřením mikroskopickým a kultivačním.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601D6CF-E783-4BA2-AE28-CE019FE073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35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8CD5B5D6-F233-49DC-8743-387EE786E8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9012" cy="1263650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cs-CZ" altLang="cs-CZ"/>
              <a:t>Cytologie likvoru</a:t>
            </a:r>
            <a:endParaRPr lang="en-GB" altLang="cs-CZ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9D88F098-664C-4207-8650-8A83B43FC8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2525" cy="4937125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400">
                <a:latin typeface="Arial" panose="020B0604020202020204" pitchFamily="34" charset="0"/>
              </a:rPr>
              <a:t>Významná součást likvorové diagnostiky, buňky jsou z krve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4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400">
                <a:latin typeface="Arial" panose="020B0604020202020204" pitchFamily="34" charset="0"/>
              </a:rPr>
              <a:t>Počítání ve Fuchs-Rosenthalově komůrce nebo analyzátorem (počítáme ery, polynukleáry a mononukleáry)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altLang="cs-CZ" sz="24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400">
                <a:latin typeface="Arial" panose="020B0604020202020204" pitchFamily="34" charset="0"/>
              </a:rPr>
              <a:t>Oligocytóza (do 10/</a:t>
            </a:r>
            <a:r>
              <a:rPr lang="el-GR" altLang="cs-CZ" sz="240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l) – patologická oligocytóza</a:t>
            </a:r>
            <a:r>
              <a:rPr lang="cs-CZ" altLang="cs-CZ" sz="2400">
                <a:latin typeface="Arial" panose="020B0604020202020204" pitchFamily="34" charset="0"/>
              </a:rPr>
              <a:t> - pleocytóza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4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400">
                <a:latin typeface="Arial" panose="020B0604020202020204" pitchFamily="34" charset="0"/>
              </a:rPr>
              <a:t>Příprava trvalého preparátu cytocentrifugací, sedimentací nebo filtrací</a:t>
            </a:r>
            <a:endParaRPr lang="en-GB" altLang="cs-CZ" sz="24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4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400">
                <a:latin typeface="Arial" panose="020B0604020202020204" pitchFamily="34" charset="0"/>
              </a:rPr>
              <a:t>Barvení standardní hematologické (May-Gr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ü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nwald-Giemsa), mnoho speciálních…</a:t>
            </a:r>
            <a:endParaRPr lang="en-US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4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altLang="cs-CZ" sz="24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3F05907-FD6C-4889-BDE8-D18312C4E1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396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2971A9B5-EB1D-4806-8CC9-8C7B4F5462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9012" cy="1263650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cs-CZ" altLang="cs-CZ"/>
              <a:t>Morfologie elementů</a:t>
            </a:r>
            <a:endParaRPr lang="en-GB" altLang="cs-CZ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F54D8304-C10C-4E33-882A-A21DB467B9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2525" cy="4937125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800">
                <a:latin typeface="Arial" panose="020B0604020202020204" pitchFamily="34" charset="0"/>
              </a:rPr>
              <a:t>Fyziologicky pouze mononukleáry (80% lymfocyty, 20% monocyty), početně oligocytóza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altLang="cs-CZ" sz="28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800">
                <a:latin typeface="Arial" panose="020B0604020202020204" pitchFamily="34" charset="0"/>
              </a:rPr>
              <a:t>Polynukleáry (mikrofágy, v krvi nazývané segmenty) – fagocytují bakterie, úvodní zánět</a:t>
            </a:r>
            <a:endParaRPr lang="en-GB" altLang="cs-CZ" sz="28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8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800">
                <a:latin typeface="Arial" panose="020B0604020202020204" pitchFamily="34" charset="0"/>
              </a:rPr>
              <a:t>Monocyty (po aktivaci makrofágy) – intracelulární agens, tkáňové poškození</a:t>
            </a:r>
            <a:endParaRPr lang="en-GB" altLang="cs-CZ" sz="28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8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800">
                <a:latin typeface="Arial" panose="020B0604020202020204" pitchFamily="34" charset="0"/>
              </a:rPr>
              <a:t>Lymfocyty – subakutní a chronické procesy</a:t>
            </a:r>
            <a:endParaRPr lang="en-GB" altLang="cs-CZ" sz="2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D3BA86D-B350-433C-9467-B5024E867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211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6CD13B62-6960-4A36-9543-81A664EC31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9012" cy="1263650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cs-CZ"/>
              <a:t>Cerebrospinální mok</a:t>
            </a:r>
            <a:r>
              <a:rPr lang="cs-CZ" altLang="cs-CZ"/>
              <a:t> (CSF) - anatomie</a:t>
            </a:r>
            <a:endParaRPr lang="en-GB" altLang="cs-CZ"/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F591EED4-9591-406F-992E-761A05EA84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2525" cy="4937125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400">
                <a:latin typeface="Arial" panose="020B0604020202020204" pitchFamily="34" charset="0"/>
              </a:rPr>
              <a:t>mozek a mícha jsou obaleny 3 plenami – dura mater, arachnoidea a pia mater, v mozku je dutý komorový systém a volně přiléhající arachnoidea tvoří řadu cisteren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4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400">
                <a:latin typeface="Arial" panose="020B0604020202020204" pitchFamily="34" charset="0"/>
              </a:rPr>
              <a:t>CSF j</a:t>
            </a:r>
            <a:r>
              <a:rPr lang="en-GB" altLang="cs-CZ" sz="2400">
                <a:latin typeface="Arial" panose="020B0604020202020204" pitchFamily="34" charset="0"/>
              </a:rPr>
              <a:t>e přítomen ve ventrikulárním</a:t>
            </a:r>
            <a:r>
              <a:rPr lang="cs-CZ" altLang="cs-CZ" sz="2400">
                <a:latin typeface="Arial" panose="020B0604020202020204" pitchFamily="34" charset="0"/>
              </a:rPr>
              <a:t> (komorovém) a </a:t>
            </a:r>
            <a:r>
              <a:rPr lang="en-GB" altLang="cs-CZ" sz="2400">
                <a:latin typeface="Arial" panose="020B0604020202020204" pitchFamily="34" charset="0"/>
              </a:rPr>
              <a:t>subarachnoideálním</a:t>
            </a:r>
            <a:r>
              <a:rPr lang="cs-CZ" altLang="cs-CZ" sz="2400">
                <a:latin typeface="Arial" panose="020B0604020202020204" pitchFamily="34" charset="0"/>
              </a:rPr>
              <a:t> (mezi arachnoe a pia mater)</a:t>
            </a:r>
            <a:r>
              <a:rPr lang="en-GB" altLang="cs-CZ" sz="2400">
                <a:latin typeface="Arial" panose="020B0604020202020204" pitchFamily="34" charset="0"/>
              </a:rPr>
              <a:t> prostoru, celkem cca 140 ml</a:t>
            </a:r>
            <a:endParaRPr lang="cs-CZ" altLang="cs-CZ" sz="24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4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400">
                <a:latin typeface="Arial" panose="020B0604020202020204" pitchFamily="34" charset="0"/>
              </a:rPr>
              <a:t>funkce CSF:</a:t>
            </a:r>
          </a:p>
          <a:p>
            <a:pPr lvl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000">
                <a:latin typeface="Arial" panose="020B0604020202020204" pitchFamily="34" charset="0"/>
              </a:rPr>
              <a:t>mechanická ochrana před otřesy</a:t>
            </a:r>
          </a:p>
          <a:p>
            <a:pPr lvl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000">
                <a:latin typeface="Arial" panose="020B0604020202020204" pitchFamily="34" charset="0"/>
              </a:rPr>
              <a:t>vyrovnává tlakové poměry</a:t>
            </a:r>
          </a:p>
          <a:p>
            <a:pPr lvl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000">
                <a:latin typeface="Arial" panose="020B0604020202020204" pitchFamily="34" charset="0"/>
              </a:rPr>
              <a:t>podílí se na metamolismu buněk a odstraňuje katabolity</a:t>
            </a:r>
          </a:p>
          <a:p>
            <a:pPr lvl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000">
                <a:latin typeface="Arial" panose="020B0604020202020204" pitchFamily="34" charset="0"/>
              </a:rPr>
              <a:t>imunologická ochrana CNS</a:t>
            </a:r>
          </a:p>
          <a:p>
            <a:pPr lvl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0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altLang="cs-CZ" sz="24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altLang="cs-CZ" sz="24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A510A2C-B7F1-4D11-ADF2-36D644243D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149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0543B9B3-C006-4612-A392-0E4C24BF38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9012" cy="1263650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cs-CZ" altLang="cs-CZ"/>
              <a:t>Maligní elementy</a:t>
            </a:r>
            <a:endParaRPr lang="en-GB" altLang="cs-CZ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1E7BB807-E285-4BDD-8D80-D595E7268A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2525" cy="4937125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8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800">
                <a:latin typeface="Arial" panose="020B0604020202020204" pitchFamily="34" charset="0"/>
              </a:rPr>
              <a:t>V případě lokalizace primárního nebo sekundárního (meta) tumoru v blízkosti likvorových cest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altLang="cs-CZ" sz="28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800">
                <a:latin typeface="Arial" panose="020B0604020202020204" pitchFamily="34" charset="0"/>
              </a:rPr>
              <a:t>Maligní meningeální infiltrace u leukémií a lymfomů</a:t>
            </a:r>
            <a:endParaRPr lang="en-GB" altLang="cs-CZ" sz="28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8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800">
                <a:latin typeface="Arial" panose="020B0604020202020204" pitchFamily="34" charset="0"/>
              </a:rPr>
              <a:t>Diagnostiku dělá patolog</a:t>
            </a:r>
            <a:endParaRPr lang="en-GB" altLang="cs-CZ" sz="28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800">
              <a:latin typeface="Arial" panose="020B0604020202020204" pitchFamily="34" charset="0"/>
            </a:endParaRPr>
          </a:p>
          <a:p>
            <a:pPr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altLang="cs-CZ" sz="2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1EA4359-C29C-4877-B8A7-7A3F8523E3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457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3EBBF77C-F925-47D9-A3A3-B841974721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9012" cy="1263650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cs-CZ"/>
              <a:t>Cerebrospinální mok</a:t>
            </a:r>
            <a:r>
              <a:rPr lang="cs-CZ" altLang="cs-CZ"/>
              <a:t> (CSF) - fyziologie</a:t>
            </a:r>
            <a:endParaRPr lang="en-GB" altLang="cs-CZ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1BF6B3DA-163E-4762-82DE-4EF1351D8C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2525" cy="4937125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400">
                <a:latin typeface="Arial" panose="020B0604020202020204" pitchFamily="34" charset="0"/>
              </a:rPr>
              <a:t>Z 50% je ultrafiltrátem plasmy (intersticiální tekutina CNS), z 50% aktivním sekretem chorioideálních plexů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4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400">
                <a:latin typeface="Arial" panose="020B0604020202020204" pitchFamily="34" charset="0"/>
              </a:rPr>
              <a:t>Resorpce v Pacchionských granulacích a durálních sinech, přechází do venózního (80%)  i lymfatického (20%) systému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altLang="cs-CZ" sz="24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cs-CZ" sz="2400">
                <a:latin typeface="Arial" panose="020B0604020202020204" pitchFamily="34" charset="0"/>
              </a:rPr>
              <a:t>Každou hodinu se vymění cca 14% likvoru</a:t>
            </a:r>
            <a:r>
              <a:rPr lang="cs-CZ" altLang="cs-CZ" sz="2400">
                <a:latin typeface="Arial" panose="020B0604020202020204" pitchFamily="34" charset="0"/>
              </a:rPr>
              <a:t> (denní produkce cca 500 ml), průtok cestami kolem 0,3 ml/hod</a:t>
            </a:r>
            <a:endParaRPr lang="en-GB" altLang="cs-CZ" sz="24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4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cs-CZ" sz="2400">
                <a:latin typeface="Arial" panose="020B0604020202020204" pitchFamily="34" charset="0"/>
              </a:rPr>
              <a:t>Získáván nejčastěji lumb</a:t>
            </a:r>
            <a:r>
              <a:rPr lang="cs-CZ" altLang="cs-CZ" sz="2400">
                <a:latin typeface="Arial" panose="020B0604020202020204" pitchFamily="34" charset="0"/>
              </a:rPr>
              <a:t>ální punkcí (v místě cauda equina, nikoliv míchy)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altLang="cs-CZ" sz="24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66A90BF-7F3B-4B61-AB0C-B2DEF4D0A0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348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04850A0-17DA-4837-A041-CEB1C38070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9012" cy="1263650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cs-CZ" altLang="cs-CZ"/>
              <a:t>Bariérové systémy</a:t>
            </a:r>
            <a:endParaRPr lang="en-GB" altLang="cs-CZ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31FDCDD4-61A8-4694-998D-5665EF70DC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2525" cy="4937125"/>
          </a:xfrm>
          <a:ln/>
        </p:spPr>
        <p:txBody>
          <a:bodyPr/>
          <a:lstStyle/>
          <a:p>
            <a:pPr>
              <a:lnSpc>
                <a:spcPct val="8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400">
                <a:latin typeface="Arial" panose="020B0604020202020204" pitchFamily="34" charset="0"/>
              </a:rPr>
              <a:t>V nervové tkáni jsou tyto kompartmenty:</a:t>
            </a:r>
          </a:p>
          <a:p>
            <a:pPr lvl="1">
              <a:lnSpc>
                <a:spcPct val="8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000">
                <a:latin typeface="Arial" panose="020B0604020202020204" pitchFamily="34" charset="0"/>
              </a:rPr>
              <a:t>Intravaskulární</a:t>
            </a:r>
          </a:p>
          <a:p>
            <a:pPr lvl="1">
              <a:lnSpc>
                <a:spcPct val="8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000">
                <a:latin typeface="Arial" panose="020B0604020202020204" pitchFamily="34" charset="0"/>
              </a:rPr>
              <a:t>Intracelulární</a:t>
            </a:r>
          </a:p>
          <a:p>
            <a:pPr lvl="1">
              <a:lnSpc>
                <a:spcPct val="8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000">
                <a:latin typeface="Arial" panose="020B0604020202020204" pitchFamily="34" charset="0"/>
              </a:rPr>
              <a:t>Extracelulární (otevřený směrem k likvorovému kompartmentu)</a:t>
            </a:r>
          </a:p>
          <a:p>
            <a:pPr lvl="1">
              <a:lnSpc>
                <a:spcPct val="8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000">
                <a:latin typeface="Arial" panose="020B0604020202020204" pitchFamily="34" charset="0"/>
              </a:rPr>
              <a:t>Likvorový</a:t>
            </a:r>
          </a:p>
          <a:p>
            <a:pPr lvl="1">
              <a:lnSpc>
                <a:spcPct val="8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000">
              <a:latin typeface="Arial" panose="020B0604020202020204" pitchFamily="34" charset="0"/>
            </a:endParaRPr>
          </a:p>
          <a:p>
            <a:pPr>
              <a:lnSpc>
                <a:spcPct val="8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400">
                <a:latin typeface="Arial" panose="020B0604020202020204" pitchFamily="34" charset="0"/>
              </a:rPr>
              <a:t>Mezi kompartmenty jsou tyto bariéry:</a:t>
            </a:r>
          </a:p>
          <a:p>
            <a:pPr lvl="1">
              <a:lnSpc>
                <a:spcPct val="8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000">
                <a:latin typeface="Arial" panose="020B0604020202020204" pitchFamily="34" charset="0"/>
              </a:rPr>
              <a:t>Hematoencefalická (tvořená pevným spojením endotelií kapilár)</a:t>
            </a:r>
          </a:p>
          <a:p>
            <a:pPr lvl="1">
              <a:lnSpc>
                <a:spcPct val="8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000">
                <a:latin typeface="Arial" panose="020B0604020202020204" pitchFamily="34" charset="0"/>
              </a:rPr>
              <a:t>Hematolikvorová (hlavní role kapilár chor. plexu)</a:t>
            </a:r>
          </a:p>
          <a:p>
            <a:pPr lvl="1">
              <a:lnSpc>
                <a:spcPct val="8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000">
                <a:latin typeface="Arial" panose="020B0604020202020204" pitchFamily="34" charset="0"/>
              </a:rPr>
              <a:t>Intra vs. extracelulární</a:t>
            </a:r>
            <a:endParaRPr lang="en-GB" altLang="cs-CZ" sz="2000">
              <a:latin typeface="Arial" panose="020B0604020202020204" pitchFamily="34" charset="0"/>
            </a:endParaRPr>
          </a:p>
          <a:p>
            <a:pPr>
              <a:lnSpc>
                <a:spcPct val="8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400">
              <a:latin typeface="Arial" panose="020B0604020202020204" pitchFamily="34" charset="0"/>
            </a:endParaRPr>
          </a:p>
          <a:p>
            <a:pPr>
              <a:lnSpc>
                <a:spcPct val="8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400">
                <a:latin typeface="Arial" panose="020B0604020202020204" pitchFamily="34" charset="0"/>
              </a:rPr>
              <a:t>Bariéry jsou fyzicky lipidové membrány, takže lipofilní látky (např. anestetika) dobře procházejí </a:t>
            </a:r>
          </a:p>
          <a:p>
            <a:pPr>
              <a:lnSpc>
                <a:spcPct val="8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altLang="cs-CZ" sz="2400">
              <a:latin typeface="Arial" panose="020B0604020202020204" pitchFamily="34" charset="0"/>
            </a:endParaRPr>
          </a:p>
          <a:p>
            <a:pPr>
              <a:lnSpc>
                <a:spcPct val="8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400">
                <a:latin typeface="Arial" panose="020B0604020202020204" pitchFamily="34" charset="0"/>
              </a:rPr>
              <a:t>Krevní proteiny procházejí mechanismem pasivní difuze, tvoří tedy koncentrační „spád“ =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koncentrační kvocient Q</a:t>
            </a:r>
            <a:r>
              <a:rPr lang="cs-CZ" altLang="cs-CZ" sz="2400">
                <a:latin typeface="Arial" panose="020B0604020202020204" pitchFamily="34" charset="0"/>
              </a:rPr>
              <a:t> (koncentrace v CSF / koncentrace v séru) </a:t>
            </a:r>
            <a:endParaRPr lang="en-GB" altLang="cs-CZ" sz="24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2B7CDB6-FD35-4922-8267-3AB052609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855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F21EBB5B-37BC-44DB-8D82-EC3FD14B00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9012" cy="1263650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cs-CZ"/>
              <a:t>Cerebrospinální mok</a:t>
            </a:r>
            <a:r>
              <a:rPr lang="cs-CZ" altLang="cs-CZ"/>
              <a:t> (CSF) - vyšetření</a:t>
            </a:r>
            <a:endParaRPr lang="en-GB" altLang="cs-CZ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21488652-9E71-45BF-B1C7-778727FC41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2525" cy="4937125"/>
          </a:xfrm>
          <a:ln/>
        </p:spPr>
        <p:txBody>
          <a:bodyPr/>
          <a:lstStyle/>
          <a:p>
            <a:pPr>
              <a:lnSpc>
                <a:spcPct val="8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400" dirty="0">
                <a:latin typeface="Arial" panose="020B0604020202020204" pitchFamily="34" charset="0"/>
              </a:rPr>
              <a:t>Akutní (krvácení, meningitidy, …) – popis, glukóza, celková bílkovina, albumin, laktát, cytologie</a:t>
            </a:r>
          </a:p>
          <a:p>
            <a:pPr>
              <a:lnSpc>
                <a:spcPct val="8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altLang="cs-CZ" sz="2400" dirty="0">
              <a:latin typeface="Arial" panose="020B0604020202020204" pitchFamily="34" charset="0"/>
            </a:endParaRPr>
          </a:p>
          <a:p>
            <a:pPr>
              <a:lnSpc>
                <a:spcPct val="8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400" dirty="0">
                <a:latin typeface="Arial" panose="020B0604020202020204" pitchFamily="34" charset="0"/>
              </a:rPr>
              <a:t>Základní - + imunoglobuliny, isoelektrická fokusace, protilátkové indexy u neuroinfekcí vč. </a:t>
            </a:r>
            <a:r>
              <a:rPr lang="cs-CZ" altLang="cs-CZ" sz="2400" dirty="0" err="1">
                <a:latin typeface="Arial" panose="020B0604020202020204" pitchFamily="34" charset="0"/>
              </a:rPr>
              <a:t>neurosyphilis</a:t>
            </a:r>
            <a:r>
              <a:rPr lang="cs-CZ" altLang="cs-CZ" sz="2400" dirty="0">
                <a:latin typeface="Arial" panose="020B0604020202020204" pitchFamily="34" charset="0"/>
              </a:rPr>
              <a:t>, spektrofotometrie, kultivace nebo přímá mikrobiologická mikroskopie</a:t>
            </a:r>
            <a:endParaRPr lang="en-GB" altLang="cs-CZ" sz="2400" dirty="0">
              <a:latin typeface="Arial" panose="020B0604020202020204" pitchFamily="34" charset="0"/>
            </a:endParaRPr>
          </a:p>
          <a:p>
            <a:pPr>
              <a:lnSpc>
                <a:spcPct val="8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400" dirty="0">
              <a:latin typeface="Arial" panose="020B0604020202020204" pitchFamily="34" charset="0"/>
            </a:endParaRPr>
          </a:p>
          <a:p>
            <a:pPr>
              <a:lnSpc>
                <a:spcPct val="8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400" dirty="0">
                <a:latin typeface="Arial" panose="020B0604020202020204" pitchFamily="34" charset="0"/>
              </a:rPr>
              <a:t>Rozšířené – </a:t>
            </a:r>
            <a:r>
              <a:rPr lang="cs-CZ" altLang="cs-CZ" sz="2400" dirty="0" err="1">
                <a:latin typeface="Arial" panose="020B0604020202020204" pitchFamily="34" charset="0"/>
              </a:rPr>
              <a:t>extrahumánní</a:t>
            </a:r>
            <a:r>
              <a:rPr lang="cs-CZ" altLang="cs-CZ" sz="2400" dirty="0">
                <a:latin typeface="Arial" panose="020B0604020202020204" pitchFamily="34" charset="0"/>
              </a:rPr>
              <a:t> PCR (viry, bakterie, prvoci), tumorové </a:t>
            </a:r>
            <a:r>
              <a:rPr lang="cs-CZ" altLang="cs-CZ" sz="2400" dirty="0" err="1">
                <a:latin typeface="Arial" panose="020B0604020202020204" pitchFamily="34" charset="0"/>
              </a:rPr>
              <a:t>markery</a:t>
            </a:r>
            <a:r>
              <a:rPr lang="cs-CZ" altLang="cs-CZ" sz="2400" dirty="0">
                <a:latin typeface="Arial" panose="020B0604020202020204" pitchFamily="34" charset="0"/>
              </a:rPr>
              <a:t> (CEA, </a:t>
            </a:r>
            <a:r>
              <a:rPr lang="el-GR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cs-CZ" altLang="cs-CZ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-mikroglobulin,…), specifické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neuroproteiny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altLang="cs-CZ" sz="2400" dirty="0">
              <a:latin typeface="Arial" panose="020B0604020202020204" pitchFamily="34" charset="0"/>
            </a:endParaRPr>
          </a:p>
          <a:p>
            <a:pPr>
              <a:lnSpc>
                <a:spcPct val="8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cs-CZ" sz="2400" dirty="0" err="1">
                <a:latin typeface="Arial" panose="020B0604020202020204" pitchFamily="34" charset="0"/>
              </a:rPr>
              <a:t>Biochemie</a:t>
            </a:r>
            <a:r>
              <a:rPr lang="en-GB" altLang="cs-CZ" sz="2400" dirty="0">
                <a:latin typeface="Arial" panose="020B0604020202020204" pitchFamily="34" charset="0"/>
              </a:rPr>
              <a:t> je </a:t>
            </a:r>
            <a:r>
              <a:rPr lang="en-GB" altLang="cs-CZ" sz="2400" dirty="0" err="1">
                <a:latin typeface="Arial" panose="020B0604020202020204" pitchFamily="34" charset="0"/>
              </a:rPr>
              <a:t>součástí</a:t>
            </a:r>
            <a:r>
              <a:rPr lang="en-GB" altLang="cs-CZ" sz="2400" dirty="0">
                <a:latin typeface="Arial" panose="020B0604020202020204" pitchFamily="34" charset="0"/>
              </a:rPr>
              <a:t> </a:t>
            </a:r>
            <a:r>
              <a:rPr lang="en-GB" altLang="cs-CZ" sz="2400" dirty="0" err="1">
                <a:latin typeface="Arial" panose="020B0604020202020204" pitchFamily="34" charset="0"/>
              </a:rPr>
              <a:t>komplexního</a:t>
            </a:r>
            <a:r>
              <a:rPr lang="en-GB" altLang="cs-CZ" sz="2400" dirty="0">
                <a:latin typeface="Arial" panose="020B0604020202020204" pitchFamily="34" charset="0"/>
              </a:rPr>
              <a:t> </a:t>
            </a:r>
            <a:r>
              <a:rPr lang="en-GB" altLang="cs-CZ" sz="2400" dirty="0" err="1">
                <a:latin typeface="Arial" panose="020B0604020202020204" pitchFamily="34" charset="0"/>
              </a:rPr>
              <a:t>vyšetření</a:t>
            </a:r>
            <a:r>
              <a:rPr lang="en-GB" altLang="cs-CZ" sz="2400" dirty="0">
                <a:latin typeface="Arial" panose="020B0604020202020204" pitchFamily="34" charset="0"/>
              </a:rPr>
              <a:t> </a:t>
            </a:r>
            <a:r>
              <a:rPr lang="en-GB" altLang="cs-CZ" sz="2400" dirty="0" err="1">
                <a:latin typeface="Arial" panose="020B0604020202020204" pitchFamily="34" charset="0"/>
              </a:rPr>
              <a:t>likvoru</a:t>
            </a:r>
            <a:r>
              <a:rPr lang="en-GB" altLang="cs-CZ" sz="2400" dirty="0">
                <a:latin typeface="Arial" panose="020B0604020202020204" pitchFamily="34" charset="0"/>
              </a:rPr>
              <a:t> </a:t>
            </a:r>
            <a:r>
              <a:rPr lang="en-GB" altLang="cs-CZ" sz="2400" dirty="0" err="1">
                <a:latin typeface="Arial" panose="020B0604020202020204" pitchFamily="34" charset="0"/>
              </a:rPr>
              <a:t>spolu</a:t>
            </a:r>
            <a:r>
              <a:rPr lang="en-GB" altLang="cs-CZ" sz="2400" dirty="0">
                <a:latin typeface="Arial" panose="020B0604020202020204" pitchFamily="34" charset="0"/>
              </a:rPr>
              <a:t> s </a:t>
            </a:r>
            <a:r>
              <a:rPr lang="en-GB" altLang="cs-CZ" sz="2400" dirty="0" err="1">
                <a:latin typeface="Arial" panose="020B0604020202020204" pitchFamily="34" charset="0"/>
              </a:rPr>
              <a:t>cytologií</a:t>
            </a:r>
            <a:r>
              <a:rPr lang="cs-CZ" altLang="cs-CZ" sz="2400" dirty="0">
                <a:latin typeface="Arial" panose="020B0604020202020204" pitchFamily="34" charset="0"/>
              </a:rPr>
              <a:t> (hematolog i patolog)</a:t>
            </a:r>
            <a:r>
              <a:rPr lang="en-GB" altLang="cs-CZ" sz="2400" dirty="0">
                <a:latin typeface="Arial" panose="020B0604020202020204" pitchFamily="34" charset="0"/>
              </a:rPr>
              <a:t>, </a:t>
            </a:r>
            <a:r>
              <a:rPr lang="en-GB" altLang="cs-CZ" sz="2400" dirty="0" err="1">
                <a:latin typeface="Arial" panose="020B0604020202020204" pitchFamily="34" charset="0"/>
              </a:rPr>
              <a:t>mikrobiologií</a:t>
            </a:r>
            <a:r>
              <a:rPr lang="en-GB" altLang="cs-CZ" sz="2400" dirty="0">
                <a:latin typeface="Arial" panose="020B0604020202020204" pitchFamily="34" charset="0"/>
              </a:rPr>
              <a:t>, </a:t>
            </a:r>
            <a:r>
              <a:rPr lang="en-GB" altLang="cs-CZ" sz="2400" dirty="0" err="1">
                <a:latin typeface="Arial" panose="020B0604020202020204" pitchFamily="34" charset="0"/>
              </a:rPr>
              <a:t>sérologií</a:t>
            </a:r>
            <a:r>
              <a:rPr lang="en-GB" altLang="cs-CZ" sz="2400" dirty="0">
                <a:latin typeface="Arial" panose="020B0604020202020204" pitchFamily="34" charset="0"/>
              </a:rPr>
              <a:t> a </a:t>
            </a:r>
            <a:r>
              <a:rPr lang="en-GB" altLang="cs-CZ" sz="2400" dirty="0" err="1">
                <a:latin typeface="Arial" panose="020B0604020202020204" pitchFamily="34" charset="0"/>
              </a:rPr>
              <a:t>molekulární</a:t>
            </a:r>
            <a:r>
              <a:rPr lang="en-GB" altLang="cs-CZ" sz="2400" dirty="0">
                <a:latin typeface="Arial" panose="020B0604020202020204" pitchFamily="34" charset="0"/>
              </a:rPr>
              <a:t> </a:t>
            </a:r>
            <a:r>
              <a:rPr lang="en-GB" altLang="cs-CZ" sz="2400" dirty="0" err="1">
                <a:latin typeface="Arial" panose="020B0604020202020204" pitchFamily="34" charset="0"/>
              </a:rPr>
              <a:t>biologií</a:t>
            </a:r>
            <a:endParaRPr lang="en-GB" altLang="cs-CZ" sz="2400" dirty="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F25FFB0-95BF-4E74-A810-90F0CCC178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503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9EC40B1B-3CB1-4284-95FC-CCB4F36818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9012" cy="1263650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cs-CZ" altLang="cs-CZ"/>
              <a:t>Obecné chemické složení</a:t>
            </a:r>
            <a:endParaRPr lang="en-GB" altLang="cs-CZ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1AC10715-1AB4-444E-8165-BB59FCA6AB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2525" cy="4937125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8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800">
                <a:latin typeface="Arial" panose="020B0604020202020204" pitchFamily="34" charset="0"/>
              </a:rPr>
              <a:t>Tekutina isoosmolární, hypoonkotická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8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800">
                <a:latin typeface="Arial" panose="020B0604020202020204" pitchFamily="34" charset="0"/>
              </a:rPr>
              <a:t>Minerálové složení lehce odlišné proti séru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8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800">
                <a:latin typeface="Arial" panose="020B0604020202020204" pitchFamily="34" charset="0"/>
              </a:rPr>
              <a:t>200x méně proteinů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8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800">
                <a:latin typeface="Arial" panose="020B0604020202020204" pitchFamily="34" charset="0"/>
              </a:rPr>
              <a:t>Iontové složení je stálé a mění se velmi málo a pomalu i při výrazném kolísání sérových koncentrací</a:t>
            </a:r>
            <a:endParaRPr lang="en-GB" altLang="cs-CZ" sz="2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A739201-E085-400B-A7A1-9C21B5E932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76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E3D7E152-5363-4C13-BB88-B61BA1914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9012" cy="1263650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cs-CZ"/>
              <a:t>Glukóza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485689D2-D349-416E-BD7A-15347EA0B5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2525" cy="4937125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cs-CZ" sz="2400">
                <a:latin typeface="Arial" panose="020B0604020202020204" pitchFamily="34" charset="0"/>
              </a:rPr>
              <a:t>Je fyziologicky přítomna v koncentraci okolo 2/3 plasmatické koncentrace</a:t>
            </a:r>
            <a:endParaRPr lang="cs-CZ" altLang="cs-CZ" sz="24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altLang="cs-CZ" sz="24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cs-CZ" sz="2400">
                <a:latin typeface="Arial" panose="020B0604020202020204" pitchFamily="34" charset="0"/>
              </a:rPr>
              <a:t>Při hyperglykémii dochází k pomalejšímu nárůstu a stejně tak pomalejšímu poklesu koncentrace glukózy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4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cs-CZ" sz="2400">
                <a:latin typeface="Arial" panose="020B0604020202020204" pitchFamily="34" charset="0"/>
              </a:rPr>
              <a:t>Při meningitidě (bakteriální i virové) dochází ke snížení koncentrace</a:t>
            </a:r>
            <a:r>
              <a:rPr lang="cs-CZ" altLang="cs-CZ" sz="2400">
                <a:latin typeface="Arial" panose="020B0604020202020204" pitchFamily="34" charset="0"/>
              </a:rPr>
              <a:t> (metabolizace leukocyty). K metabolizaci glukózy může docházet i ex vivo – při delším transportu může být glu pod detekční limit.</a:t>
            </a:r>
            <a:endParaRPr lang="en-GB" altLang="cs-CZ" sz="24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BE25DE7-16C0-47DF-8F52-908CF6827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981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F7EAB778-D6C7-4402-841C-E531245973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9012" cy="1263650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cs-CZ"/>
              <a:t>Chloridy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3450660A-01E0-4F3A-B81D-00E81C471C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2525" cy="4937125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cs-CZ" sz="2800">
                <a:latin typeface="Arial" panose="020B0604020202020204" pitchFamily="34" charset="0"/>
              </a:rPr>
              <a:t>Fyziologicky je v koncentraci 1,2 násobku plasmatické koncentrace</a:t>
            </a:r>
            <a:r>
              <a:rPr lang="cs-CZ" altLang="cs-CZ" sz="2800">
                <a:latin typeface="Arial" panose="020B0604020202020204" pitchFamily="34" charset="0"/>
              </a:rPr>
              <a:t>, protože jako aniont kompenzuje nízký albumin i bikarbonát</a:t>
            </a:r>
            <a:endParaRPr lang="en-GB" altLang="cs-CZ" sz="28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altLang="cs-CZ" sz="28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cs-CZ" sz="2800">
                <a:latin typeface="Arial" panose="020B0604020202020204" pitchFamily="34" charset="0"/>
              </a:rPr>
              <a:t>Při memingitidách se  koncentrace snižuje k plasmatickým koncentracím</a:t>
            </a:r>
            <a:r>
              <a:rPr lang="cs-CZ" altLang="cs-CZ" sz="2800">
                <a:latin typeface="Arial" panose="020B0604020202020204" pitchFamily="34" charset="0"/>
              </a:rPr>
              <a:t> (porucha HE bariéry)</a:t>
            </a:r>
            <a:endParaRPr lang="en-GB" altLang="cs-CZ" sz="2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0548DB3-1B1F-4D83-B021-8CEA26D78A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744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E11882A0-0F31-4C77-830B-BC97E6D505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9012" cy="1263650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cs-CZ"/>
              <a:t>Laktát</a:t>
            </a:r>
            <a:r>
              <a:rPr lang="cs-CZ" altLang="cs-CZ"/>
              <a:t> – klíčový akutní parametr</a:t>
            </a:r>
            <a:endParaRPr lang="en-GB" altLang="cs-CZ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0475853D-ED5F-4C49-A4DA-416D0F1929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2525" cy="4937125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cs-CZ" sz="2800">
                <a:latin typeface="Arial" panose="020B0604020202020204" pitchFamily="34" charset="0"/>
              </a:rPr>
              <a:t>Fyziologicky </a:t>
            </a:r>
            <a:r>
              <a:rPr lang="cs-CZ" altLang="cs-CZ" sz="2800">
                <a:latin typeface="Arial" panose="020B0604020202020204" pitchFamily="34" charset="0"/>
              </a:rPr>
              <a:t>lehce </a:t>
            </a:r>
            <a:r>
              <a:rPr lang="en-GB" altLang="cs-CZ" sz="2800">
                <a:latin typeface="Arial" panose="020B0604020202020204" pitchFamily="34" charset="0"/>
              </a:rPr>
              <a:t>vyšší koncentace než v plasmě</a:t>
            </a:r>
            <a:r>
              <a:rPr lang="cs-CZ" altLang="cs-CZ" sz="2800">
                <a:latin typeface="Arial" panose="020B0604020202020204" pitchFamily="34" charset="0"/>
              </a:rPr>
              <a:t>, nepřechází přes HE bariéru z periferie, z CSF se odsouvá velmi pomalu</a:t>
            </a:r>
            <a:endParaRPr lang="en-GB" altLang="cs-CZ" sz="2800">
              <a:latin typeface="Arial" panose="020B0604020202020204" pitchFamily="34" charset="0"/>
            </a:endParaRPr>
          </a:p>
          <a:p>
            <a:pPr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altLang="cs-CZ" sz="28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cs-CZ" sz="2800">
                <a:latin typeface="Arial" panose="020B0604020202020204" pitchFamily="34" charset="0"/>
              </a:rPr>
              <a:t>Virová meningitida koncentraci příliš neovlivňuje</a:t>
            </a:r>
          </a:p>
          <a:p>
            <a:pPr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altLang="cs-CZ" sz="28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cs-CZ" sz="2800">
                <a:latin typeface="Arial" panose="020B0604020202020204" pitchFamily="34" charset="0"/>
              </a:rPr>
              <a:t>Při bakteriální meningitidě dochází k prudkému vzestupu vzhledem k produkci laktátu bakteriemi a bílými krvinkami</a:t>
            </a:r>
            <a:r>
              <a:rPr lang="cs-CZ" altLang="cs-CZ" sz="2800">
                <a:latin typeface="Arial" panose="020B0604020202020204" pitchFamily="34" charset="0"/>
              </a:rPr>
              <a:t>, cut-off 4 mmol/l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altLang="cs-CZ" sz="2800">
              <a:latin typeface="Arial" panose="020B0604020202020204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altLang="cs-CZ" sz="2800">
                <a:latin typeface="Arial" panose="020B0604020202020204" pitchFamily="34" charset="0"/>
              </a:rPr>
              <a:t>Nejčasnější marker, indikuje potřebu urgentní ATB terapie</a:t>
            </a:r>
            <a:endParaRPr lang="en-GB" altLang="cs-CZ" sz="2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1F26FF2-2227-4635-BBE3-1F7FF6FB0D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233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1083</Words>
  <Application>Microsoft Office PowerPoint</Application>
  <PresentationFormat>Vlastní</PresentationFormat>
  <Paragraphs>160</Paragraphs>
  <Slides>20</Slides>
  <Notes>19</Notes>
  <HiddenSlides>0</HiddenSlides>
  <MMClips>20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Times New Roman</vt:lpstr>
      <vt:lpstr>Arial</vt:lpstr>
      <vt:lpstr>StarSymbol</vt:lpstr>
      <vt:lpstr>Symbol</vt:lpstr>
      <vt:lpstr>Výchozí návrh</vt:lpstr>
      <vt:lpstr>Vybrané parametry  vyšetření likvoru</vt:lpstr>
      <vt:lpstr>Cerebrospinální mok (CSF) - anatomie</vt:lpstr>
      <vt:lpstr>Cerebrospinální mok (CSF) - fyziologie</vt:lpstr>
      <vt:lpstr>Bariérové systémy</vt:lpstr>
      <vt:lpstr>Cerebrospinální mok (CSF) - vyšetření</vt:lpstr>
      <vt:lpstr>Obecné chemické složení</vt:lpstr>
      <vt:lpstr>Glukóza</vt:lpstr>
      <vt:lpstr>Chloridy</vt:lpstr>
      <vt:lpstr>Laktát – klíčový akutní parametr</vt:lpstr>
      <vt:lpstr>Celkový protein</vt:lpstr>
      <vt:lpstr>Biochemické likvorové syndromy</vt:lpstr>
      <vt:lpstr>Albumin</vt:lpstr>
      <vt:lpstr>Imunoglobuliny</vt:lpstr>
      <vt:lpstr>Oligoklonální IgG</vt:lpstr>
      <vt:lpstr>Strukturální proteiny CNS</vt:lpstr>
      <vt:lpstr>Spektrofotometrie likvoru</vt:lpstr>
      <vt:lpstr>Extrahumánní genom</vt:lpstr>
      <vt:lpstr>Cytologie likvoru</vt:lpstr>
      <vt:lpstr>Morfologie elementů</vt:lpstr>
      <vt:lpstr>Maligní elementy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Vybrané parametry biochemického vyšetření likvoru</dc:title>
  <dc:creator>Hyšpler Radomír</dc:creator>
  <cp:lastModifiedBy>Hyšpler, Radomír</cp:lastModifiedBy>
  <cp:revision>9</cp:revision>
  <dcterms:modified xsi:type="dcterms:W3CDTF">2020-10-31T18:19:38Z</dcterms:modified>
</cp:coreProperties>
</file>