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DD15B0-967D-45E2-9529-120F86D470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FDFF746-89FF-498D-BCF5-534B736A5A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4C20FB-B54A-48A5-B366-768BC77EC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C19D-41DA-4A6E-8458-12865F220760}" type="datetimeFigureOut">
              <a:rPr lang="cs-CZ" smtClean="0"/>
              <a:t>02.10.2022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2CFB0E-4A2C-43DC-974D-0D9176E83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BF2526-C7A4-40C1-96A1-B9A8725B2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7CE6-220D-4FC4-8B26-0838F17C7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159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4A9D76-55C9-4582-AFB1-807F52B5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E691BE5-DF3E-477F-98D3-A3FC3568A2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E2F3C5-D44F-4D4B-87CD-1BEDCEDFA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C19D-41DA-4A6E-8458-12865F220760}" type="datetimeFigureOut">
              <a:rPr lang="cs-CZ" smtClean="0"/>
              <a:t>02.10.2022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FB41F5-5BEC-4034-9FCA-93F733F27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476F17-B6CF-4B65-9F35-6DEE8B120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7CE6-220D-4FC4-8B26-0838F17C7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99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8A3E768-3835-40B0-B886-AE9722654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00FEDD8-DD94-4DFC-943F-EDF6A5EF89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7EA98A-507F-4D45-A998-DDE2B40E4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C19D-41DA-4A6E-8458-12865F220760}" type="datetimeFigureOut">
              <a:rPr lang="cs-CZ" smtClean="0"/>
              <a:t>02.10.2022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18B9BB-15DC-4795-AEA7-26F2FDA3F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05C42A-A1B1-4C9F-BA5D-5E16E931C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7CE6-220D-4FC4-8B26-0838F17C7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740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1A5708-C704-4CAC-9C95-F86977720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D45F46-653F-4F2A-9690-50BBA6B57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AAE54E-9325-498F-8845-93187D030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C19D-41DA-4A6E-8458-12865F220760}" type="datetimeFigureOut">
              <a:rPr lang="cs-CZ" smtClean="0"/>
              <a:t>02.10.2022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3B6B4C-7FBC-4F3D-9ED5-0462BAE86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C8F534-7F99-4B66-8447-695B11382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7CE6-220D-4FC4-8B26-0838F17C7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87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358E2-743B-4E8D-9900-D778906E6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E79178E-22F9-4C42-BE4A-CC847919A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35AB02-8756-4BE2-A78C-606DE1408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C19D-41DA-4A6E-8458-12865F220760}" type="datetimeFigureOut">
              <a:rPr lang="cs-CZ" smtClean="0"/>
              <a:t>02.10.2022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118AC7-70E9-4D1F-B17B-EFF62B1B3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8C9EBB-B9C1-4188-BC46-C4A8CCD87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7CE6-220D-4FC4-8B26-0838F17C7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314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F4C71A-4FC5-42A0-ADC2-C3DBC3DD9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662315-679E-4000-B1FB-C992D3593E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5FD8C12-B753-4919-B064-448C9E76E0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3F83FD6-48AE-419C-BDEF-61E39F002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C19D-41DA-4A6E-8458-12865F220760}" type="datetimeFigureOut">
              <a:rPr lang="cs-CZ" smtClean="0"/>
              <a:t>02.10.2022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DA651FB-D75F-4BF2-AC88-3351F1977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5C8851D-21C6-41D5-9F40-8F0DC89F4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7CE6-220D-4FC4-8B26-0838F17C7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088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4AA5FD-64DC-4712-B6F8-169E296FB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46B152D-940B-4BDD-B90B-526E86324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85811A1-9A09-4934-AFAA-70631A699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12374C0-894E-4262-BA2B-2B96DC05B5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FC1AABD-71DB-451D-8FAB-233B544B9B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D3B4627-8273-4682-9721-58896B35D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C19D-41DA-4A6E-8458-12865F220760}" type="datetimeFigureOut">
              <a:rPr lang="cs-CZ" smtClean="0"/>
              <a:t>02.10.2022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D581393-9791-449B-884D-B3E098A14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1F35D7C-7E38-4FC1-AD3E-8A5846962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7CE6-220D-4FC4-8B26-0838F17C7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56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2D95BD-6CE6-4A35-9A33-46EEA89FA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41C147C-B31E-4D50-AB7F-335994282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C19D-41DA-4A6E-8458-12865F220760}" type="datetimeFigureOut">
              <a:rPr lang="cs-CZ" smtClean="0"/>
              <a:t>02.10.2022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D3A3D83-30DF-4153-8F15-BA7C12BD1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5382248-5D01-4CDB-85DE-0899EE992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7CE6-220D-4FC4-8B26-0838F17C7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476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942E0EC-CC72-486A-953D-45190F44E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C19D-41DA-4A6E-8458-12865F220760}" type="datetimeFigureOut">
              <a:rPr lang="cs-CZ" smtClean="0"/>
              <a:t>02.10.2022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B0029D8-2555-4CA9-A801-AEDD058E4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89F68D5-C08B-4F8C-8B65-56B020D46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7CE6-220D-4FC4-8B26-0838F17C7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109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D26A99-206E-4F45-ACE5-83AD2B084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2B6387-5B4F-47E1-AD34-B6BB0FA04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2F27CA3-88B5-4890-8680-68A4FCDDB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16672C4-B8A4-472C-8CF9-E25F148EF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C19D-41DA-4A6E-8458-12865F220760}" type="datetimeFigureOut">
              <a:rPr lang="cs-CZ" smtClean="0"/>
              <a:t>02.10.2022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6A86C38-C07D-4B84-9724-97FFC1E96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61C7B0-73A5-4D36-BB98-0BFBC8C83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7CE6-220D-4FC4-8B26-0838F17C7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198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C8CBFA-807E-4A5C-A567-42E2C33D8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D79A33D-3290-4709-B81A-4ACAD2B90F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8B92805-188A-4EFD-9861-CDD2E61743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AD3D0D5-BFF7-4486-9937-EFDE50EFF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C19D-41DA-4A6E-8458-12865F220760}" type="datetimeFigureOut">
              <a:rPr lang="cs-CZ" smtClean="0"/>
              <a:t>02.10.2022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42C60FF-A552-420C-AF1A-2ED772CD0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8CC19B1-F98C-4943-9E59-ACF0705CC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7CE6-220D-4FC4-8B26-0838F17C7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570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A427C7F-7C82-44A7-8921-364482869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055E16-813F-49D4-B94C-19AC2A9BE6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118913-4ED9-45BE-8BC2-7693B293C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3C19D-41DA-4A6E-8458-12865F220760}" type="datetimeFigureOut">
              <a:rPr lang="cs-CZ" smtClean="0"/>
              <a:t>02.10.2022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0DACC6-60AE-441B-A9CC-90C874956E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00372B-5F97-4913-B8D6-6DBD90C988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27CE6-220D-4FC4-8B26-0838F17C7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707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l1.cuni.cz/course/view.php?id=1089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nuscriptorium.com/" TargetMode="External"/><Relationship Id="rId2" Type="http://schemas.openxmlformats.org/officeDocument/2006/relationships/hyperlink" Target="https://sources.cms.flu.cas.cz/src/index.ph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958D45-80B0-4A04-9CE6-77B1FE2BEF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Seminář k českým středověkým dějinám</a:t>
            </a:r>
            <a:b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3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A10720B-FF14-42C6-92CB-EFC8CD97B6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Jaroslav Svátek</a:t>
            </a:r>
          </a:p>
          <a:p>
            <a:r>
              <a:rPr lang="cs-CZ" dirty="0"/>
              <a:t>jaroslav.svatek@ff.cuni.cz</a:t>
            </a:r>
          </a:p>
          <a:p>
            <a:r>
              <a:rPr lang="cs-CZ"/>
              <a:t>Zimní semestr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2632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734577-BA7A-41A9-A645-DAA44A42B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E2A379-CF51-4ABB-9EBB-650E33A2A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Seminář (cvičení) vs. Kursovní přednáška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Požadavky na atestaci: </a:t>
            </a:r>
          </a:p>
          <a:p>
            <a:r>
              <a:rPr lang="cs-CZ" dirty="0"/>
              <a:t>prezence je nezbytná (3 neodůvodněné absence možné)</a:t>
            </a:r>
          </a:p>
          <a:p>
            <a:r>
              <a:rPr lang="cs-CZ" dirty="0"/>
              <a:t>aktivní prezentace (referát, komentář)</a:t>
            </a:r>
          </a:p>
          <a:p>
            <a:r>
              <a:rPr lang="cs-CZ" dirty="0"/>
              <a:t>účast na diskusi</a:t>
            </a:r>
          </a:p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písemný esej na vybrané téma z probírané látky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9034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7C42A5-F4C7-4580-918B-7F6D25743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Moodle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4BF03A-9247-4072-9A78-10680C703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https://dl1.cuni.cz/course/view.php?id=10892</a:t>
            </a:r>
            <a:endParaRPr lang="cs-CZ" dirty="0"/>
          </a:p>
          <a:p>
            <a:r>
              <a:rPr lang="cs-CZ" dirty="0"/>
              <a:t>zde všechny texty (prameny), které budeme analyzovat</a:t>
            </a:r>
          </a:p>
          <a:p>
            <a:r>
              <a:rPr lang="cs-CZ"/>
              <a:t>možnost stahovat úryvky</a:t>
            </a:r>
            <a:endParaRPr lang="cs-CZ" dirty="0"/>
          </a:p>
          <a:p>
            <a:r>
              <a:rPr lang="cs-CZ" dirty="0"/>
              <a:t>z</a:t>
            </a:r>
            <a:r>
              <a:rPr lang="cs-CZ"/>
              <a:t>ápis </a:t>
            </a:r>
            <a:r>
              <a:rPr lang="cs-CZ" dirty="0"/>
              <a:t>do </a:t>
            </a:r>
            <a:r>
              <a:rPr lang="cs-CZ" dirty="0" err="1"/>
              <a:t>Moodlu</a:t>
            </a:r>
            <a:r>
              <a:rPr lang="cs-CZ" dirty="0"/>
              <a:t> je proto nezbytný</a:t>
            </a:r>
          </a:p>
        </p:txBody>
      </p:sp>
    </p:spTree>
    <p:extLst>
      <p:ext uri="{BB962C8B-B14F-4D97-AF65-F5344CB8AC3E}">
        <p14:creationId xmlns:p14="http://schemas.microsoft.com/office/powerpoint/2010/main" val="2144627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96AEAA-EE3C-496B-812F-940041FA6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– rozpis, program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973C04-C5A8-4778-8695-B71593186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Viz </a:t>
            </a:r>
            <a:r>
              <a:rPr lang="cs-CZ" dirty="0" err="1"/>
              <a:t>Moodle</a:t>
            </a:r>
            <a:endParaRPr lang="cs-CZ" dirty="0"/>
          </a:p>
          <a:p>
            <a:r>
              <a:rPr lang="cs-CZ" dirty="0"/>
              <a:t>Rozdělení prezentací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096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D46B67-CA42-47EF-BB3D-9B6C78B22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 úryvku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9B85DA-6ACF-4B5B-8116-83D245E43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Na 15-20 min. (ne více!)</a:t>
            </a:r>
          </a:p>
          <a:p>
            <a:r>
              <a:rPr lang="cs-CZ" b="1" dirty="0"/>
              <a:t>Postup:</a:t>
            </a:r>
            <a:r>
              <a:rPr lang="cs-CZ" dirty="0"/>
              <a:t> stáhnout si text z </a:t>
            </a:r>
            <a:r>
              <a:rPr lang="cs-CZ" dirty="0" err="1"/>
              <a:t>Moodlu</a:t>
            </a:r>
            <a:r>
              <a:rPr lang="cs-CZ" dirty="0"/>
              <a:t> a přečíst (všichni)</a:t>
            </a:r>
          </a:p>
          <a:p>
            <a:r>
              <a:rPr lang="cs-CZ" b="1" dirty="0"/>
              <a:t>Úvod: </a:t>
            </a:r>
            <a:r>
              <a:rPr lang="cs-CZ" dirty="0"/>
              <a:t>situovat text (typologicky zařadit) a stručně jednou větou převyprávět, o čem pojednává; u listiny tzv. regest</a:t>
            </a:r>
          </a:p>
          <a:p>
            <a:r>
              <a:rPr lang="cs-CZ" b="1" dirty="0"/>
              <a:t>Historická analýza: </a:t>
            </a:r>
            <a:r>
              <a:rPr lang="cs-CZ" dirty="0"/>
              <a:t>historické okolnosti produkce tohoto textu, např. u listiny proč, kde a kým byla vydána; např. u kroniky otázka autorství; </a:t>
            </a:r>
            <a:r>
              <a:rPr lang="cs-CZ"/>
              <a:t>rukopisné dochování…</a:t>
            </a:r>
            <a:endParaRPr lang="cs-CZ" dirty="0"/>
          </a:p>
          <a:p>
            <a:r>
              <a:rPr lang="cs-CZ" b="1" dirty="0"/>
              <a:t>Problematika textu </a:t>
            </a:r>
            <a:r>
              <a:rPr lang="cs-CZ" dirty="0"/>
              <a:t>– nejdůležitější část: vyhledat několik dílčích témat v textu k rozebrání, nemělo by to být převyprávění textu popořadě</a:t>
            </a:r>
            <a:r>
              <a:rPr lang="cs-CZ"/>
              <a:t>; témata </a:t>
            </a:r>
            <a:r>
              <a:rPr lang="cs-CZ" dirty="0"/>
              <a:t>bývají napříč textem; důležitý je VÁŠ způsob čtení a interpretace, ne to, co si o něm přečtete</a:t>
            </a:r>
          </a:p>
        </p:txBody>
      </p:sp>
    </p:spTree>
    <p:extLst>
      <p:ext uri="{BB962C8B-B14F-4D97-AF65-F5344CB8AC3E}">
        <p14:creationId xmlns:p14="http://schemas.microsoft.com/office/powerpoint/2010/main" val="3911604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38C0EA-328C-40F6-A946-831F0FB2B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 úryvku – rady do života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9582F9-5D9D-48BC-B9CA-99B02A88D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Dodržovat čas</a:t>
            </a:r>
          </a:p>
          <a:p>
            <a:r>
              <a:rPr lang="cs-CZ" dirty="0"/>
              <a:t>Rozlišit a) látku, tzn</a:t>
            </a:r>
            <a:r>
              <a:rPr lang="cs-CZ"/>
              <a:t>. předmět zájmu neboli </a:t>
            </a:r>
            <a:r>
              <a:rPr lang="cs-CZ" dirty="0"/>
              <a:t>věc, o které se pojednává</a:t>
            </a:r>
            <a:r>
              <a:rPr lang="cs-CZ"/>
              <a:t>; </a:t>
            </a:r>
          </a:p>
          <a:p>
            <a:pPr marL="0" indent="0">
              <a:buNone/>
            </a:pPr>
            <a:r>
              <a:rPr lang="cs-CZ"/>
              <a:t>b</a:t>
            </a:r>
            <a:r>
              <a:rPr lang="cs-CZ" dirty="0"/>
              <a:t>) vyprávění – proces; c) text/pramen = výsledek</a:t>
            </a:r>
          </a:p>
          <a:p>
            <a:r>
              <a:rPr lang="cs-CZ" dirty="0"/>
              <a:t>Mluvit jasně a zřetelně</a:t>
            </a:r>
          </a:p>
          <a:p>
            <a:r>
              <a:rPr lang="cs-CZ" dirty="0"/>
              <a:t>Powerpoint je možný, nikoli nezbytný – texty máme všichni před sebou</a:t>
            </a:r>
          </a:p>
          <a:p>
            <a:r>
              <a:rPr lang="cs-CZ" dirty="0"/>
              <a:t>Vysvětlit termíny, cizí slova</a:t>
            </a:r>
          </a:p>
          <a:p>
            <a:r>
              <a:rPr lang="cs-CZ"/>
              <a:t>Rozdělte </a:t>
            </a:r>
            <a:r>
              <a:rPr lang="cs-CZ" dirty="0"/>
              <a:t>si text na </a:t>
            </a:r>
            <a:r>
              <a:rPr lang="cs-CZ"/>
              <a:t>řádky (případně odstavce) a </a:t>
            </a:r>
            <a:r>
              <a:rPr lang="cs-CZ" dirty="0"/>
              <a:t>citujte z textu s jejich pomocí</a:t>
            </a:r>
          </a:p>
          <a:p>
            <a:r>
              <a:rPr lang="cs-CZ" dirty="0"/>
              <a:t>Hlavně</a:t>
            </a:r>
            <a:r>
              <a:rPr lang="cs-CZ"/>
              <a:t>: soustřeďte </a:t>
            </a:r>
            <a:r>
              <a:rPr lang="cs-CZ" dirty="0"/>
              <a:t>se výhradně na text – co v něm není, příliš nerozebírejte</a:t>
            </a:r>
          </a:p>
          <a:p>
            <a:r>
              <a:rPr lang="cs-CZ" dirty="0"/>
              <a:t>(někdy budou na </a:t>
            </a:r>
            <a:r>
              <a:rPr lang="cs-CZ" dirty="0" err="1"/>
              <a:t>Moodlu</a:t>
            </a:r>
            <a:r>
              <a:rPr lang="cs-CZ" dirty="0"/>
              <a:t> zformulované základní otázky k textu – VŠICHNI si na ně připraví odpověď)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472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903496-BAA9-4C00-B3B1-D092F218A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Písemný esej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129D11-92CF-4033-9CD7-158DFE955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2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rozsah 4-5 tiskových stran (tj. velikost 12, řádkování 1,5)</a:t>
            </a:r>
            <a:endParaRPr lang="cs-CZ" sz="22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2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zdroje citací a dalších poznatků v pozn. pod čarou (bibliografická norma libovolná, avšak v rámci eseje konzistentní)</a:t>
            </a:r>
            <a:endParaRPr lang="cs-CZ" sz="22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200" b="1">
                <a:effectLst/>
                <a:ea typeface="Calibri" panose="020F0502020204030204" pitchFamily="34" charset="0"/>
              </a:rPr>
              <a:t>termín odevzdání: na konci prvního výukového týdnu v lednu</a:t>
            </a:r>
          </a:p>
          <a:p>
            <a:endParaRPr lang="cs-CZ" sz="2200" b="1"/>
          </a:p>
          <a:p>
            <a:r>
              <a:rPr lang="cs-CZ" sz="2200" b="1"/>
              <a:t>Položte si otázku; zformulujte problém, který budete rozebírat (nikoli suchý popis toho, co se stalo)</a:t>
            </a:r>
          </a:p>
          <a:p>
            <a:r>
              <a:rPr lang="cs-CZ" sz="2200" b="1"/>
              <a:t>Na konci se pokuste na otázku odpovědět</a:t>
            </a:r>
          </a:p>
          <a:p>
            <a:r>
              <a:rPr lang="cs-CZ" sz="2200" b="1"/>
              <a:t>Struktura textu je důležitá</a:t>
            </a:r>
          </a:p>
          <a:p>
            <a:r>
              <a:rPr lang="cs-CZ" sz="2200"/>
              <a:t>DOPORUČUJI PŘEČÍST na konci po sobě a opravit chyby (překlepy, pravopis, gramatika, stylistika, interpunkce…)</a:t>
            </a:r>
          </a:p>
        </p:txBody>
      </p:sp>
    </p:spTree>
    <p:extLst>
      <p:ext uri="{BB962C8B-B14F-4D97-AF65-F5344CB8AC3E}">
        <p14:creationId xmlns:p14="http://schemas.microsoft.com/office/powerpoint/2010/main" val="2235048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5F7549-9066-4C3C-B4F0-063D5BCDA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8AF4BC-D39D-4C5B-8091-61F7821EE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Úryvky dostupné na </a:t>
            </a:r>
            <a:r>
              <a:rPr lang="cs-CZ" dirty="0" err="1"/>
              <a:t>Moodlu</a:t>
            </a:r>
            <a:endParaRPr lang="cs-CZ" dirty="0"/>
          </a:p>
          <a:p>
            <a:r>
              <a:rPr lang="cs-CZ" dirty="0"/>
              <a:t>V případě zavření knihoven dobře funguje </a:t>
            </a: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FB skupina „Svépomocná historická knihovna“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/>
              <a:t>Celé prameny on-line k českým dějinám zde:  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Czech Medieval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Sources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on-line – 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https://sources.cms.flu.cas.cz/src/index.php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Originální podoba rukopisů: </a:t>
            </a:r>
            <a:r>
              <a:rPr lang="cs-CZ" sz="2800" b="1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www.manuscriptorium.com</a:t>
            </a:r>
            <a:endParaRPr lang="cs-CZ" b="1" u="sng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(známe-li signaturu rkp., dá se podle toho vyhledat)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2938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43CE23-2A6A-4BD0-A79B-036B4B383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Ukázkový úryvek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30BB37-0BCE-4FBF-A47D-39C9EC033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Četba pramene: </a:t>
            </a:r>
            <a:r>
              <a:rPr lang="cs-CZ" dirty="0" err="1"/>
              <a:t>Guillebert</a:t>
            </a:r>
            <a:r>
              <a:rPr lang="cs-CZ" dirty="0"/>
              <a:t> de </a:t>
            </a:r>
            <a:r>
              <a:rPr lang="cs-CZ" dirty="0" err="1"/>
              <a:t>Lannoy</a:t>
            </a:r>
            <a:r>
              <a:rPr lang="cs-CZ" dirty="0"/>
              <a:t>, 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Cesty a poselstva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J. Svátek et al., Praha 2009, s. 154-156 (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Guillebertova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návštěva Čech)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71257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528</Words>
  <Application>Microsoft Office PowerPoint</Application>
  <PresentationFormat>Širokoúhlá obrazovka</PresentationFormat>
  <Paragraphs>53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Seminář k českým středověkým dějinám </vt:lpstr>
      <vt:lpstr>Prezentace aplikace PowerPoint</vt:lpstr>
      <vt:lpstr>Moodle</vt:lpstr>
      <vt:lpstr>Témata – rozpis, program</vt:lpstr>
      <vt:lpstr>Prezentace úryvku</vt:lpstr>
      <vt:lpstr>Prezentace úryvku – rady do života</vt:lpstr>
      <vt:lpstr>Písemný esej </vt:lpstr>
      <vt:lpstr>Literatura</vt:lpstr>
      <vt:lpstr>Ukázkový úryvek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k českým středověkým dějinám </dc:title>
  <dc:creator>Jaroslav Svátek</dc:creator>
  <cp:lastModifiedBy>Jaroslav Svátek</cp:lastModifiedBy>
  <cp:revision>4</cp:revision>
  <dcterms:created xsi:type="dcterms:W3CDTF">2020-10-06T07:27:51Z</dcterms:created>
  <dcterms:modified xsi:type="dcterms:W3CDTF">2022-10-02T09:36:04Z</dcterms:modified>
</cp:coreProperties>
</file>