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89" r:id="rId3"/>
    <p:sldId id="295" r:id="rId4"/>
    <p:sldId id="288" r:id="rId5"/>
    <p:sldId id="290" r:id="rId6"/>
    <p:sldId id="291" r:id="rId7"/>
    <p:sldId id="292" r:id="rId8"/>
    <p:sldId id="287" r:id="rId9"/>
    <p:sldId id="270" r:id="rId10"/>
    <p:sldId id="272" r:id="rId11"/>
    <p:sldId id="273" r:id="rId12"/>
    <p:sldId id="286" r:id="rId13"/>
    <p:sldId id="293" r:id="rId14"/>
    <p:sldId id="294" r:id="rId15"/>
    <p:sldId id="296" r:id="rId16"/>
  </p:sldIdLst>
  <p:sldSz cx="9144000" cy="5143500" type="screen16x9"/>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D"/>
    <a:srgbClr val="003E74"/>
    <a:srgbClr val="0085CA"/>
    <a:srgbClr val="0025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62" d="100"/>
          <a:sy n="162" d="100"/>
        </p:scale>
        <p:origin x="144" y="14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1" d="100"/>
          <a:sy n="91" d="100"/>
        </p:scale>
        <p:origin x="3804"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r>
              <a:rPr lang="en-US" b="1">
                <a:solidFill>
                  <a:srgbClr val="003E74"/>
                </a:solidFill>
              </a:rPr>
              <a:t>Research Integrity</a:t>
            </a:r>
            <a:endParaRPr lang="en-US" b="1" dirty="0">
              <a:solidFill>
                <a:srgbClr val="003E74"/>
              </a:solidFill>
            </a:endParaRPr>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r>
              <a:rPr lang="en-GB">
                <a:solidFill>
                  <a:srgbClr val="003E74"/>
                </a:solidFill>
              </a:rPr>
              <a:t>24 October, 2019</a:t>
            </a:r>
            <a:endParaRPr lang="en-US" dirty="0">
              <a:solidFill>
                <a:srgbClr val="003E74"/>
              </a:solidFill>
            </a:endParaRPr>
          </a:p>
        </p:txBody>
      </p:sp>
    </p:spTree>
    <p:extLst>
      <p:ext uri="{BB962C8B-B14F-4D97-AF65-F5344CB8AC3E}">
        <p14:creationId xmlns:p14="http://schemas.microsoft.com/office/powerpoint/2010/main" val="3306949037"/>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b="1">
                <a:solidFill>
                  <a:srgbClr val="003E74"/>
                </a:solidFill>
              </a:defRPr>
            </a:lvl1pPr>
          </a:lstStyle>
          <a:p>
            <a:r>
              <a:rPr lang="en-US"/>
              <a:t>Research Integrity</a:t>
            </a:r>
            <a:endParaRPr lang="en-US" dirty="0"/>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solidFill>
                  <a:srgbClr val="003E74"/>
                </a:solidFill>
              </a:defRPr>
            </a:lvl1pPr>
          </a:lstStyle>
          <a:p>
            <a:r>
              <a:rPr lang="en-GB"/>
              <a:t>24 October, 2019</a:t>
            </a:r>
            <a:endParaRPr lang="en-US" dirty="0"/>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2133265648"/>
      </p:ext>
    </p:extLst>
  </p:cSld>
  <p:clrMap bg1="lt1" tx1="dk1" bg2="lt2" tx2="dk2" accent1="accent1" accent2="accent2" accent3="accent3" accent4="accent4" accent5="accent5" accent6="accent6" hlink="hlink" folHlink="folHlink"/>
  <p:hf sldNum="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en-GB"/>
          </a:p>
        </p:txBody>
      </p:sp>
      <p:sp>
        <p:nvSpPr>
          <p:cNvPr id="6" name="Date Placeholder 5">
            <a:extLst>
              <a:ext uri="{FF2B5EF4-FFF2-40B4-BE49-F238E27FC236}">
                <a16:creationId xmlns:a16="http://schemas.microsoft.com/office/drawing/2014/main" id="{59F6B939-8726-47EC-A67D-70F4B1C2D3B8}"/>
              </a:ext>
            </a:extLst>
          </p:cNvPr>
          <p:cNvSpPr>
            <a:spLocks noGrp="1"/>
          </p:cNvSpPr>
          <p:nvPr>
            <p:ph type="dt" idx="1"/>
          </p:nvPr>
        </p:nvSpPr>
        <p:spPr/>
        <p:txBody>
          <a:bodyPr/>
          <a:lstStyle/>
          <a:p>
            <a:r>
              <a:rPr lang="en-GB"/>
              <a:t>24 October, 2019</a:t>
            </a:r>
            <a:endParaRPr lang="en-US" dirty="0"/>
          </a:p>
        </p:txBody>
      </p:sp>
      <p:sp>
        <p:nvSpPr>
          <p:cNvPr id="7" name="Header Placeholder 6">
            <a:extLst>
              <a:ext uri="{FF2B5EF4-FFF2-40B4-BE49-F238E27FC236}">
                <a16:creationId xmlns:a16="http://schemas.microsoft.com/office/drawing/2014/main" id="{4D8843ED-042F-46F2-A49B-0BF42B1621FB}"/>
              </a:ext>
            </a:extLst>
          </p:cNvPr>
          <p:cNvSpPr>
            <a:spLocks noGrp="1"/>
          </p:cNvSpPr>
          <p:nvPr>
            <p:ph type="hdr" sz="quarter"/>
          </p:nvPr>
        </p:nvSpPr>
        <p:spPr/>
        <p:txBody>
          <a:bodyPr/>
          <a:lstStyle/>
          <a:p>
            <a:r>
              <a:rPr lang="en-US"/>
              <a:t>Research Integrity</a:t>
            </a:r>
            <a:endParaRPr lang="en-US" dirty="0"/>
          </a:p>
        </p:txBody>
      </p:sp>
    </p:spTree>
    <p:extLst>
      <p:ext uri="{BB962C8B-B14F-4D97-AF65-F5344CB8AC3E}">
        <p14:creationId xmlns:p14="http://schemas.microsoft.com/office/powerpoint/2010/main" val="1506873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en-GB"/>
          </a:p>
        </p:txBody>
      </p:sp>
      <p:sp>
        <p:nvSpPr>
          <p:cNvPr id="6" name="Date Placeholder 5">
            <a:extLst>
              <a:ext uri="{FF2B5EF4-FFF2-40B4-BE49-F238E27FC236}">
                <a16:creationId xmlns:a16="http://schemas.microsoft.com/office/drawing/2014/main" id="{877091A5-1106-48E3-923E-73545843ED14}"/>
              </a:ext>
            </a:extLst>
          </p:cNvPr>
          <p:cNvSpPr>
            <a:spLocks noGrp="1"/>
          </p:cNvSpPr>
          <p:nvPr>
            <p:ph type="dt" idx="1"/>
          </p:nvPr>
        </p:nvSpPr>
        <p:spPr/>
        <p:txBody>
          <a:bodyPr/>
          <a:lstStyle/>
          <a:p>
            <a:r>
              <a:rPr lang="en-GB"/>
              <a:t>24 October, 2019</a:t>
            </a:r>
            <a:endParaRPr lang="en-US" dirty="0"/>
          </a:p>
        </p:txBody>
      </p:sp>
      <p:sp>
        <p:nvSpPr>
          <p:cNvPr id="7" name="Header Placeholder 6">
            <a:extLst>
              <a:ext uri="{FF2B5EF4-FFF2-40B4-BE49-F238E27FC236}">
                <a16:creationId xmlns:a16="http://schemas.microsoft.com/office/drawing/2014/main" id="{616FD302-5BE0-490B-851B-3C4BE2D588A8}"/>
              </a:ext>
            </a:extLst>
          </p:cNvPr>
          <p:cNvSpPr>
            <a:spLocks noGrp="1"/>
          </p:cNvSpPr>
          <p:nvPr>
            <p:ph type="hdr" sz="quarter"/>
          </p:nvPr>
        </p:nvSpPr>
        <p:spPr/>
        <p:txBody>
          <a:bodyPr/>
          <a:lstStyle/>
          <a:p>
            <a:r>
              <a:rPr lang="en-US"/>
              <a:t>Research Integrity</a:t>
            </a:r>
            <a:endParaRPr lang="en-US" dirty="0"/>
          </a:p>
        </p:txBody>
      </p:sp>
    </p:spTree>
    <p:extLst>
      <p:ext uri="{BB962C8B-B14F-4D97-AF65-F5344CB8AC3E}">
        <p14:creationId xmlns:p14="http://schemas.microsoft.com/office/powerpoint/2010/main" val="772396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en-GB"/>
          </a:p>
        </p:txBody>
      </p:sp>
      <p:sp>
        <p:nvSpPr>
          <p:cNvPr id="6" name="Date Placeholder 5">
            <a:extLst>
              <a:ext uri="{FF2B5EF4-FFF2-40B4-BE49-F238E27FC236}">
                <a16:creationId xmlns:a16="http://schemas.microsoft.com/office/drawing/2014/main" id="{8394F919-ED7F-4B2F-B118-2EF6B34CD3A8}"/>
              </a:ext>
            </a:extLst>
          </p:cNvPr>
          <p:cNvSpPr>
            <a:spLocks noGrp="1"/>
          </p:cNvSpPr>
          <p:nvPr>
            <p:ph type="dt" idx="1"/>
          </p:nvPr>
        </p:nvSpPr>
        <p:spPr/>
        <p:txBody>
          <a:bodyPr/>
          <a:lstStyle/>
          <a:p>
            <a:r>
              <a:rPr lang="en-GB"/>
              <a:t>24 October, 2019</a:t>
            </a:r>
            <a:endParaRPr lang="en-US" dirty="0"/>
          </a:p>
        </p:txBody>
      </p:sp>
      <p:sp>
        <p:nvSpPr>
          <p:cNvPr id="7" name="Header Placeholder 6">
            <a:extLst>
              <a:ext uri="{FF2B5EF4-FFF2-40B4-BE49-F238E27FC236}">
                <a16:creationId xmlns:a16="http://schemas.microsoft.com/office/drawing/2014/main" id="{9F479995-B3BF-426B-93EA-1C8962F8626B}"/>
              </a:ext>
            </a:extLst>
          </p:cNvPr>
          <p:cNvSpPr>
            <a:spLocks noGrp="1"/>
          </p:cNvSpPr>
          <p:nvPr>
            <p:ph type="hdr" sz="quarter"/>
          </p:nvPr>
        </p:nvSpPr>
        <p:spPr/>
        <p:txBody>
          <a:bodyPr/>
          <a:lstStyle/>
          <a:p>
            <a:r>
              <a:rPr lang="en-US"/>
              <a:t>Research Integrity</a:t>
            </a:r>
            <a:endParaRPr lang="en-US" dirty="0"/>
          </a:p>
        </p:txBody>
      </p:sp>
    </p:spTree>
    <p:extLst>
      <p:ext uri="{BB962C8B-B14F-4D97-AF65-F5344CB8AC3E}">
        <p14:creationId xmlns:p14="http://schemas.microsoft.com/office/powerpoint/2010/main" val="14392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en-GB"/>
          </a:p>
        </p:txBody>
      </p:sp>
      <p:sp>
        <p:nvSpPr>
          <p:cNvPr id="6" name="Date Placeholder 5">
            <a:extLst>
              <a:ext uri="{FF2B5EF4-FFF2-40B4-BE49-F238E27FC236}">
                <a16:creationId xmlns:a16="http://schemas.microsoft.com/office/drawing/2014/main" id="{4F6C6D74-BC6A-4AD7-B6D5-FB22F7D8A084}"/>
              </a:ext>
            </a:extLst>
          </p:cNvPr>
          <p:cNvSpPr>
            <a:spLocks noGrp="1"/>
          </p:cNvSpPr>
          <p:nvPr>
            <p:ph type="dt" idx="1"/>
          </p:nvPr>
        </p:nvSpPr>
        <p:spPr/>
        <p:txBody>
          <a:bodyPr/>
          <a:lstStyle/>
          <a:p>
            <a:r>
              <a:rPr lang="en-GB"/>
              <a:t>24 October, 2019</a:t>
            </a:r>
            <a:endParaRPr lang="en-US" dirty="0"/>
          </a:p>
        </p:txBody>
      </p:sp>
      <p:sp>
        <p:nvSpPr>
          <p:cNvPr id="7" name="Header Placeholder 6">
            <a:extLst>
              <a:ext uri="{FF2B5EF4-FFF2-40B4-BE49-F238E27FC236}">
                <a16:creationId xmlns:a16="http://schemas.microsoft.com/office/drawing/2014/main" id="{A8916AC1-6F13-440F-A729-EC916939935C}"/>
              </a:ext>
            </a:extLst>
          </p:cNvPr>
          <p:cNvSpPr>
            <a:spLocks noGrp="1"/>
          </p:cNvSpPr>
          <p:nvPr>
            <p:ph type="hdr" sz="quarter"/>
          </p:nvPr>
        </p:nvSpPr>
        <p:spPr/>
        <p:txBody>
          <a:bodyPr/>
          <a:lstStyle/>
          <a:p>
            <a:r>
              <a:rPr lang="en-US"/>
              <a:t>Research Integrity</a:t>
            </a:r>
            <a:endParaRPr lang="en-US" dirty="0"/>
          </a:p>
        </p:txBody>
      </p:sp>
    </p:spTree>
    <p:extLst>
      <p:ext uri="{BB962C8B-B14F-4D97-AF65-F5344CB8AC3E}">
        <p14:creationId xmlns:p14="http://schemas.microsoft.com/office/powerpoint/2010/main" val="171156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en-GB"/>
          </a:p>
        </p:txBody>
      </p:sp>
      <p:sp>
        <p:nvSpPr>
          <p:cNvPr id="6" name="Date Placeholder 5">
            <a:extLst>
              <a:ext uri="{FF2B5EF4-FFF2-40B4-BE49-F238E27FC236}">
                <a16:creationId xmlns:a16="http://schemas.microsoft.com/office/drawing/2014/main" id="{21789EE6-51C7-4380-A0C8-5C1B9EC092C1}"/>
              </a:ext>
            </a:extLst>
          </p:cNvPr>
          <p:cNvSpPr>
            <a:spLocks noGrp="1"/>
          </p:cNvSpPr>
          <p:nvPr>
            <p:ph type="dt" idx="1"/>
          </p:nvPr>
        </p:nvSpPr>
        <p:spPr/>
        <p:txBody>
          <a:bodyPr/>
          <a:lstStyle/>
          <a:p>
            <a:r>
              <a:rPr lang="en-GB"/>
              <a:t>24 October, 2019</a:t>
            </a:r>
            <a:endParaRPr lang="en-US" dirty="0"/>
          </a:p>
        </p:txBody>
      </p:sp>
      <p:sp>
        <p:nvSpPr>
          <p:cNvPr id="7" name="Header Placeholder 6">
            <a:extLst>
              <a:ext uri="{FF2B5EF4-FFF2-40B4-BE49-F238E27FC236}">
                <a16:creationId xmlns:a16="http://schemas.microsoft.com/office/drawing/2014/main" id="{0B228597-CBE0-4533-89D5-1F0286A8BB42}"/>
              </a:ext>
            </a:extLst>
          </p:cNvPr>
          <p:cNvSpPr>
            <a:spLocks noGrp="1"/>
          </p:cNvSpPr>
          <p:nvPr>
            <p:ph type="hdr" sz="quarter"/>
          </p:nvPr>
        </p:nvSpPr>
        <p:spPr/>
        <p:txBody>
          <a:bodyPr/>
          <a:lstStyle/>
          <a:p>
            <a:r>
              <a:rPr lang="en-US"/>
              <a:t>Research Integrity</a:t>
            </a:r>
            <a:endParaRPr lang="en-US" dirty="0"/>
          </a:p>
        </p:txBody>
      </p:sp>
    </p:spTree>
    <p:extLst>
      <p:ext uri="{BB962C8B-B14F-4D97-AF65-F5344CB8AC3E}">
        <p14:creationId xmlns:p14="http://schemas.microsoft.com/office/powerpoint/2010/main" val="2206056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en-GB"/>
          </a:p>
        </p:txBody>
      </p:sp>
      <p:sp>
        <p:nvSpPr>
          <p:cNvPr id="6" name="Date Placeholder 5">
            <a:extLst>
              <a:ext uri="{FF2B5EF4-FFF2-40B4-BE49-F238E27FC236}">
                <a16:creationId xmlns:a16="http://schemas.microsoft.com/office/drawing/2014/main" id="{4748AA10-0619-49EB-BA05-562911DED4A2}"/>
              </a:ext>
            </a:extLst>
          </p:cNvPr>
          <p:cNvSpPr>
            <a:spLocks noGrp="1"/>
          </p:cNvSpPr>
          <p:nvPr>
            <p:ph type="dt" idx="1"/>
          </p:nvPr>
        </p:nvSpPr>
        <p:spPr/>
        <p:txBody>
          <a:bodyPr/>
          <a:lstStyle/>
          <a:p>
            <a:r>
              <a:rPr lang="en-GB"/>
              <a:t>24 October, 2019</a:t>
            </a:r>
            <a:endParaRPr lang="en-US" dirty="0"/>
          </a:p>
        </p:txBody>
      </p:sp>
      <p:sp>
        <p:nvSpPr>
          <p:cNvPr id="7" name="Header Placeholder 6">
            <a:extLst>
              <a:ext uri="{FF2B5EF4-FFF2-40B4-BE49-F238E27FC236}">
                <a16:creationId xmlns:a16="http://schemas.microsoft.com/office/drawing/2014/main" id="{32FBC951-3275-4B86-A7E7-EACBB5671680}"/>
              </a:ext>
            </a:extLst>
          </p:cNvPr>
          <p:cNvSpPr>
            <a:spLocks noGrp="1"/>
          </p:cNvSpPr>
          <p:nvPr>
            <p:ph type="hdr" sz="quarter"/>
          </p:nvPr>
        </p:nvSpPr>
        <p:spPr/>
        <p:txBody>
          <a:bodyPr/>
          <a:lstStyle/>
          <a:p>
            <a:r>
              <a:rPr lang="en-US"/>
              <a:t>Research Integrity</a:t>
            </a:r>
            <a:endParaRPr lang="en-US" dirty="0"/>
          </a:p>
        </p:txBody>
      </p:sp>
    </p:spTree>
    <p:extLst>
      <p:ext uri="{BB962C8B-B14F-4D97-AF65-F5344CB8AC3E}">
        <p14:creationId xmlns:p14="http://schemas.microsoft.com/office/powerpoint/2010/main" val="3018629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en-GB"/>
          </a:p>
        </p:txBody>
      </p:sp>
      <p:sp>
        <p:nvSpPr>
          <p:cNvPr id="6" name="Date Placeholder 5">
            <a:extLst>
              <a:ext uri="{FF2B5EF4-FFF2-40B4-BE49-F238E27FC236}">
                <a16:creationId xmlns:a16="http://schemas.microsoft.com/office/drawing/2014/main" id="{1917F1F2-9119-43E6-A8FD-08D1FABFEC37}"/>
              </a:ext>
            </a:extLst>
          </p:cNvPr>
          <p:cNvSpPr>
            <a:spLocks noGrp="1"/>
          </p:cNvSpPr>
          <p:nvPr>
            <p:ph type="dt" idx="1"/>
          </p:nvPr>
        </p:nvSpPr>
        <p:spPr/>
        <p:txBody>
          <a:bodyPr/>
          <a:lstStyle/>
          <a:p>
            <a:r>
              <a:rPr lang="en-GB"/>
              <a:t>24 October, 2019</a:t>
            </a:r>
            <a:endParaRPr lang="en-US" dirty="0"/>
          </a:p>
        </p:txBody>
      </p:sp>
      <p:sp>
        <p:nvSpPr>
          <p:cNvPr id="7" name="Header Placeholder 6">
            <a:extLst>
              <a:ext uri="{FF2B5EF4-FFF2-40B4-BE49-F238E27FC236}">
                <a16:creationId xmlns:a16="http://schemas.microsoft.com/office/drawing/2014/main" id="{3D64A90E-2594-4642-9233-15371B0A48AB}"/>
              </a:ext>
            </a:extLst>
          </p:cNvPr>
          <p:cNvSpPr>
            <a:spLocks noGrp="1"/>
          </p:cNvSpPr>
          <p:nvPr>
            <p:ph type="hdr" sz="quarter"/>
          </p:nvPr>
        </p:nvSpPr>
        <p:spPr/>
        <p:txBody>
          <a:bodyPr/>
          <a:lstStyle/>
          <a:p>
            <a:r>
              <a:rPr lang="en-US"/>
              <a:t>Research Integrity</a:t>
            </a:r>
            <a:endParaRPr lang="en-US" dirty="0"/>
          </a:p>
        </p:txBody>
      </p:sp>
    </p:spTree>
    <p:extLst>
      <p:ext uri="{BB962C8B-B14F-4D97-AF65-F5344CB8AC3E}">
        <p14:creationId xmlns:p14="http://schemas.microsoft.com/office/powerpoint/2010/main" val="313010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en-GB"/>
          </a:p>
        </p:txBody>
      </p:sp>
      <p:sp>
        <p:nvSpPr>
          <p:cNvPr id="6" name="Date Placeholder 5">
            <a:extLst>
              <a:ext uri="{FF2B5EF4-FFF2-40B4-BE49-F238E27FC236}">
                <a16:creationId xmlns:a16="http://schemas.microsoft.com/office/drawing/2014/main" id="{F08A1095-B208-4483-802C-05C7007BD7BC}"/>
              </a:ext>
            </a:extLst>
          </p:cNvPr>
          <p:cNvSpPr>
            <a:spLocks noGrp="1"/>
          </p:cNvSpPr>
          <p:nvPr>
            <p:ph type="dt" idx="1"/>
          </p:nvPr>
        </p:nvSpPr>
        <p:spPr/>
        <p:txBody>
          <a:bodyPr/>
          <a:lstStyle/>
          <a:p>
            <a:r>
              <a:rPr lang="en-GB"/>
              <a:t>24 October, 2019</a:t>
            </a:r>
            <a:endParaRPr lang="en-US" dirty="0"/>
          </a:p>
        </p:txBody>
      </p:sp>
      <p:sp>
        <p:nvSpPr>
          <p:cNvPr id="7" name="Header Placeholder 6">
            <a:extLst>
              <a:ext uri="{FF2B5EF4-FFF2-40B4-BE49-F238E27FC236}">
                <a16:creationId xmlns:a16="http://schemas.microsoft.com/office/drawing/2014/main" id="{1CA69BB8-25A2-48F2-8116-071900BD4ADF}"/>
              </a:ext>
            </a:extLst>
          </p:cNvPr>
          <p:cNvSpPr>
            <a:spLocks noGrp="1"/>
          </p:cNvSpPr>
          <p:nvPr>
            <p:ph type="hdr" sz="quarter"/>
          </p:nvPr>
        </p:nvSpPr>
        <p:spPr/>
        <p:txBody>
          <a:bodyPr/>
          <a:lstStyle/>
          <a:p>
            <a:r>
              <a:rPr lang="en-US"/>
              <a:t>Research Integrity</a:t>
            </a:r>
            <a:endParaRPr lang="en-US" dirty="0"/>
          </a:p>
        </p:txBody>
      </p:sp>
    </p:spTree>
    <p:extLst>
      <p:ext uri="{BB962C8B-B14F-4D97-AF65-F5344CB8AC3E}">
        <p14:creationId xmlns:p14="http://schemas.microsoft.com/office/powerpoint/2010/main" val="1421157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en-GB"/>
          </a:p>
        </p:txBody>
      </p:sp>
      <p:sp>
        <p:nvSpPr>
          <p:cNvPr id="6" name="Date Placeholder 5">
            <a:extLst>
              <a:ext uri="{FF2B5EF4-FFF2-40B4-BE49-F238E27FC236}">
                <a16:creationId xmlns:a16="http://schemas.microsoft.com/office/drawing/2014/main" id="{AB010011-DA75-41D3-8ED6-34A86510D0E8}"/>
              </a:ext>
            </a:extLst>
          </p:cNvPr>
          <p:cNvSpPr>
            <a:spLocks noGrp="1"/>
          </p:cNvSpPr>
          <p:nvPr>
            <p:ph type="dt" idx="1"/>
          </p:nvPr>
        </p:nvSpPr>
        <p:spPr/>
        <p:txBody>
          <a:bodyPr/>
          <a:lstStyle/>
          <a:p>
            <a:r>
              <a:rPr lang="en-GB"/>
              <a:t>24 October, 2019</a:t>
            </a:r>
            <a:endParaRPr lang="en-US" dirty="0"/>
          </a:p>
        </p:txBody>
      </p:sp>
      <p:sp>
        <p:nvSpPr>
          <p:cNvPr id="7" name="Header Placeholder 6">
            <a:extLst>
              <a:ext uri="{FF2B5EF4-FFF2-40B4-BE49-F238E27FC236}">
                <a16:creationId xmlns:a16="http://schemas.microsoft.com/office/drawing/2014/main" id="{0B9816D9-0E69-4285-8C15-1AC19C0A806B}"/>
              </a:ext>
            </a:extLst>
          </p:cNvPr>
          <p:cNvSpPr>
            <a:spLocks noGrp="1"/>
          </p:cNvSpPr>
          <p:nvPr>
            <p:ph type="hdr" sz="quarter"/>
          </p:nvPr>
        </p:nvSpPr>
        <p:spPr/>
        <p:txBody>
          <a:bodyPr/>
          <a:lstStyle/>
          <a:p>
            <a:r>
              <a:rPr lang="en-US"/>
              <a:t>Research Integrity</a:t>
            </a:r>
            <a:endParaRPr lang="en-US" dirty="0"/>
          </a:p>
        </p:txBody>
      </p:sp>
    </p:spTree>
    <p:extLst>
      <p:ext uri="{BB962C8B-B14F-4D97-AF65-F5344CB8AC3E}">
        <p14:creationId xmlns:p14="http://schemas.microsoft.com/office/powerpoint/2010/main" val="880599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en-GB"/>
          </a:p>
        </p:txBody>
      </p:sp>
      <p:sp>
        <p:nvSpPr>
          <p:cNvPr id="6" name="Date Placeholder 5">
            <a:extLst>
              <a:ext uri="{FF2B5EF4-FFF2-40B4-BE49-F238E27FC236}">
                <a16:creationId xmlns:a16="http://schemas.microsoft.com/office/drawing/2014/main" id="{8CBEF415-3F7F-4186-ACB9-2EB7CA9872EC}"/>
              </a:ext>
            </a:extLst>
          </p:cNvPr>
          <p:cNvSpPr>
            <a:spLocks noGrp="1"/>
          </p:cNvSpPr>
          <p:nvPr>
            <p:ph type="dt" idx="1"/>
          </p:nvPr>
        </p:nvSpPr>
        <p:spPr/>
        <p:txBody>
          <a:bodyPr/>
          <a:lstStyle/>
          <a:p>
            <a:r>
              <a:rPr lang="en-GB"/>
              <a:t>24 October, 2019</a:t>
            </a:r>
            <a:endParaRPr lang="en-US" dirty="0"/>
          </a:p>
        </p:txBody>
      </p:sp>
      <p:sp>
        <p:nvSpPr>
          <p:cNvPr id="7" name="Header Placeholder 6">
            <a:extLst>
              <a:ext uri="{FF2B5EF4-FFF2-40B4-BE49-F238E27FC236}">
                <a16:creationId xmlns:a16="http://schemas.microsoft.com/office/drawing/2014/main" id="{C3B93752-D4D4-4F84-B71C-D1C812DCAD62}"/>
              </a:ext>
            </a:extLst>
          </p:cNvPr>
          <p:cNvSpPr>
            <a:spLocks noGrp="1"/>
          </p:cNvSpPr>
          <p:nvPr>
            <p:ph type="hdr" sz="quarter"/>
          </p:nvPr>
        </p:nvSpPr>
        <p:spPr/>
        <p:txBody>
          <a:bodyPr/>
          <a:lstStyle/>
          <a:p>
            <a:r>
              <a:rPr lang="en-US"/>
              <a:t>Research Integrity</a:t>
            </a:r>
            <a:endParaRPr lang="en-US" dirty="0"/>
          </a:p>
        </p:txBody>
      </p:sp>
    </p:spTree>
    <p:extLst>
      <p:ext uri="{BB962C8B-B14F-4D97-AF65-F5344CB8AC3E}">
        <p14:creationId xmlns:p14="http://schemas.microsoft.com/office/powerpoint/2010/main" val="3367987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en-GB"/>
          </a:p>
        </p:txBody>
      </p:sp>
      <p:sp>
        <p:nvSpPr>
          <p:cNvPr id="6" name="Date Placeholder 5">
            <a:extLst>
              <a:ext uri="{FF2B5EF4-FFF2-40B4-BE49-F238E27FC236}">
                <a16:creationId xmlns:a16="http://schemas.microsoft.com/office/drawing/2014/main" id="{EE2BA62C-3576-46B8-AE1F-D8B26DE92A45}"/>
              </a:ext>
            </a:extLst>
          </p:cNvPr>
          <p:cNvSpPr>
            <a:spLocks noGrp="1"/>
          </p:cNvSpPr>
          <p:nvPr>
            <p:ph type="dt" idx="1"/>
          </p:nvPr>
        </p:nvSpPr>
        <p:spPr/>
        <p:txBody>
          <a:bodyPr/>
          <a:lstStyle/>
          <a:p>
            <a:r>
              <a:rPr lang="en-GB"/>
              <a:t>24 October, 2019</a:t>
            </a:r>
            <a:endParaRPr lang="en-US" dirty="0"/>
          </a:p>
        </p:txBody>
      </p:sp>
      <p:sp>
        <p:nvSpPr>
          <p:cNvPr id="7" name="Header Placeholder 6">
            <a:extLst>
              <a:ext uri="{FF2B5EF4-FFF2-40B4-BE49-F238E27FC236}">
                <a16:creationId xmlns:a16="http://schemas.microsoft.com/office/drawing/2014/main" id="{7BA86587-4394-4AB2-99C3-3C52D0E5AFC4}"/>
              </a:ext>
            </a:extLst>
          </p:cNvPr>
          <p:cNvSpPr>
            <a:spLocks noGrp="1"/>
          </p:cNvSpPr>
          <p:nvPr>
            <p:ph type="hdr" sz="quarter"/>
          </p:nvPr>
        </p:nvSpPr>
        <p:spPr/>
        <p:txBody>
          <a:bodyPr/>
          <a:lstStyle/>
          <a:p>
            <a:r>
              <a:rPr lang="en-US"/>
              <a:t>Research Integrity</a:t>
            </a:r>
            <a:endParaRPr lang="en-US" dirty="0"/>
          </a:p>
        </p:txBody>
      </p:sp>
    </p:spTree>
    <p:extLst>
      <p:ext uri="{BB962C8B-B14F-4D97-AF65-F5344CB8AC3E}">
        <p14:creationId xmlns:p14="http://schemas.microsoft.com/office/powerpoint/2010/main" val="209672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en-GB"/>
          </a:p>
        </p:txBody>
      </p:sp>
      <p:sp>
        <p:nvSpPr>
          <p:cNvPr id="6" name="Date Placeholder 5">
            <a:extLst>
              <a:ext uri="{FF2B5EF4-FFF2-40B4-BE49-F238E27FC236}">
                <a16:creationId xmlns:a16="http://schemas.microsoft.com/office/drawing/2014/main" id="{0CB28E65-0754-4DBC-B405-12C55963D416}"/>
              </a:ext>
            </a:extLst>
          </p:cNvPr>
          <p:cNvSpPr>
            <a:spLocks noGrp="1"/>
          </p:cNvSpPr>
          <p:nvPr>
            <p:ph type="dt" idx="1"/>
          </p:nvPr>
        </p:nvSpPr>
        <p:spPr/>
        <p:txBody>
          <a:bodyPr/>
          <a:lstStyle/>
          <a:p>
            <a:r>
              <a:rPr lang="en-GB"/>
              <a:t>24 October, 2019</a:t>
            </a:r>
            <a:endParaRPr lang="en-US" dirty="0"/>
          </a:p>
        </p:txBody>
      </p:sp>
      <p:sp>
        <p:nvSpPr>
          <p:cNvPr id="7" name="Header Placeholder 6">
            <a:extLst>
              <a:ext uri="{FF2B5EF4-FFF2-40B4-BE49-F238E27FC236}">
                <a16:creationId xmlns:a16="http://schemas.microsoft.com/office/drawing/2014/main" id="{BC924A7E-BD74-4FEC-BF6B-6E014460A8C1}"/>
              </a:ext>
            </a:extLst>
          </p:cNvPr>
          <p:cNvSpPr>
            <a:spLocks noGrp="1"/>
          </p:cNvSpPr>
          <p:nvPr>
            <p:ph type="hdr" sz="quarter"/>
          </p:nvPr>
        </p:nvSpPr>
        <p:spPr/>
        <p:txBody>
          <a:bodyPr/>
          <a:lstStyle/>
          <a:p>
            <a:r>
              <a:rPr lang="en-US"/>
              <a:t>Research Integrity</a:t>
            </a:r>
            <a:endParaRPr lang="en-US" dirty="0"/>
          </a:p>
        </p:txBody>
      </p:sp>
    </p:spTree>
    <p:extLst>
      <p:ext uri="{BB962C8B-B14F-4D97-AF65-F5344CB8AC3E}">
        <p14:creationId xmlns:p14="http://schemas.microsoft.com/office/powerpoint/2010/main" val="232016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en-GB"/>
          </a:p>
        </p:txBody>
      </p:sp>
      <p:sp>
        <p:nvSpPr>
          <p:cNvPr id="6" name="Date Placeholder 5">
            <a:extLst>
              <a:ext uri="{FF2B5EF4-FFF2-40B4-BE49-F238E27FC236}">
                <a16:creationId xmlns:a16="http://schemas.microsoft.com/office/drawing/2014/main" id="{42F94B39-3DBD-4970-BD00-03CEABDF4626}"/>
              </a:ext>
            </a:extLst>
          </p:cNvPr>
          <p:cNvSpPr>
            <a:spLocks noGrp="1"/>
          </p:cNvSpPr>
          <p:nvPr>
            <p:ph type="dt" idx="1"/>
          </p:nvPr>
        </p:nvSpPr>
        <p:spPr/>
        <p:txBody>
          <a:bodyPr/>
          <a:lstStyle/>
          <a:p>
            <a:r>
              <a:rPr lang="en-GB"/>
              <a:t>24 October, 2019</a:t>
            </a:r>
            <a:endParaRPr lang="en-US" dirty="0"/>
          </a:p>
        </p:txBody>
      </p:sp>
      <p:sp>
        <p:nvSpPr>
          <p:cNvPr id="7" name="Header Placeholder 6">
            <a:extLst>
              <a:ext uri="{FF2B5EF4-FFF2-40B4-BE49-F238E27FC236}">
                <a16:creationId xmlns:a16="http://schemas.microsoft.com/office/drawing/2014/main" id="{53E85556-46AA-4004-B8A4-27267D50FDB3}"/>
              </a:ext>
            </a:extLst>
          </p:cNvPr>
          <p:cNvSpPr>
            <a:spLocks noGrp="1"/>
          </p:cNvSpPr>
          <p:nvPr>
            <p:ph type="hdr" sz="quarter"/>
          </p:nvPr>
        </p:nvSpPr>
        <p:spPr/>
        <p:txBody>
          <a:bodyPr/>
          <a:lstStyle/>
          <a:p>
            <a:r>
              <a:rPr lang="en-US"/>
              <a:t>Research Integrity</a:t>
            </a:r>
            <a:endParaRPr lang="en-US" dirty="0"/>
          </a:p>
        </p:txBody>
      </p:sp>
    </p:spTree>
    <p:extLst>
      <p:ext uri="{BB962C8B-B14F-4D97-AF65-F5344CB8AC3E}">
        <p14:creationId xmlns:p14="http://schemas.microsoft.com/office/powerpoint/2010/main" val="2524032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en-GB"/>
          </a:p>
        </p:txBody>
      </p:sp>
      <p:sp>
        <p:nvSpPr>
          <p:cNvPr id="6" name="Date Placeholder 5">
            <a:extLst>
              <a:ext uri="{FF2B5EF4-FFF2-40B4-BE49-F238E27FC236}">
                <a16:creationId xmlns:a16="http://schemas.microsoft.com/office/drawing/2014/main" id="{B0F87968-7A10-4E45-A619-237D264D96A7}"/>
              </a:ext>
            </a:extLst>
          </p:cNvPr>
          <p:cNvSpPr>
            <a:spLocks noGrp="1"/>
          </p:cNvSpPr>
          <p:nvPr>
            <p:ph type="dt" idx="1"/>
          </p:nvPr>
        </p:nvSpPr>
        <p:spPr/>
        <p:txBody>
          <a:bodyPr/>
          <a:lstStyle/>
          <a:p>
            <a:r>
              <a:rPr lang="en-GB"/>
              <a:t>24 October, 2019</a:t>
            </a:r>
            <a:endParaRPr lang="en-US" dirty="0"/>
          </a:p>
        </p:txBody>
      </p:sp>
      <p:sp>
        <p:nvSpPr>
          <p:cNvPr id="7" name="Header Placeholder 6">
            <a:extLst>
              <a:ext uri="{FF2B5EF4-FFF2-40B4-BE49-F238E27FC236}">
                <a16:creationId xmlns:a16="http://schemas.microsoft.com/office/drawing/2014/main" id="{94C5A26D-FF6B-4B8A-8898-9E0E0B863824}"/>
              </a:ext>
            </a:extLst>
          </p:cNvPr>
          <p:cNvSpPr>
            <a:spLocks noGrp="1"/>
          </p:cNvSpPr>
          <p:nvPr>
            <p:ph type="hdr" sz="quarter"/>
          </p:nvPr>
        </p:nvSpPr>
        <p:spPr/>
        <p:txBody>
          <a:bodyPr/>
          <a:lstStyle/>
          <a:p>
            <a:r>
              <a:rPr lang="en-US"/>
              <a:t>Research Integrity</a:t>
            </a:r>
            <a:endParaRPr lang="en-US" dirty="0"/>
          </a:p>
        </p:txBody>
      </p:sp>
    </p:spTree>
    <p:extLst>
      <p:ext uri="{BB962C8B-B14F-4D97-AF65-F5344CB8AC3E}">
        <p14:creationId xmlns:p14="http://schemas.microsoft.com/office/powerpoint/2010/main" val="269735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en-GB"/>
          </a:p>
        </p:txBody>
      </p:sp>
      <p:sp>
        <p:nvSpPr>
          <p:cNvPr id="6" name="Date Placeholder 5">
            <a:extLst>
              <a:ext uri="{FF2B5EF4-FFF2-40B4-BE49-F238E27FC236}">
                <a16:creationId xmlns:a16="http://schemas.microsoft.com/office/drawing/2014/main" id="{9DE1ED30-1E23-4CC7-AEAC-10450998F9F8}"/>
              </a:ext>
            </a:extLst>
          </p:cNvPr>
          <p:cNvSpPr>
            <a:spLocks noGrp="1"/>
          </p:cNvSpPr>
          <p:nvPr>
            <p:ph type="dt" idx="1"/>
          </p:nvPr>
        </p:nvSpPr>
        <p:spPr/>
        <p:txBody>
          <a:bodyPr/>
          <a:lstStyle/>
          <a:p>
            <a:r>
              <a:rPr lang="en-GB"/>
              <a:t>24 October, 2019</a:t>
            </a:r>
            <a:endParaRPr lang="en-US" dirty="0"/>
          </a:p>
        </p:txBody>
      </p:sp>
      <p:sp>
        <p:nvSpPr>
          <p:cNvPr id="7" name="Header Placeholder 6">
            <a:extLst>
              <a:ext uri="{FF2B5EF4-FFF2-40B4-BE49-F238E27FC236}">
                <a16:creationId xmlns:a16="http://schemas.microsoft.com/office/drawing/2014/main" id="{9B0BA170-1813-4DDC-AD42-A902F8A3E70D}"/>
              </a:ext>
            </a:extLst>
          </p:cNvPr>
          <p:cNvSpPr>
            <a:spLocks noGrp="1"/>
          </p:cNvSpPr>
          <p:nvPr>
            <p:ph type="hdr" sz="quarter"/>
          </p:nvPr>
        </p:nvSpPr>
        <p:spPr/>
        <p:txBody>
          <a:bodyPr/>
          <a:lstStyle/>
          <a:p>
            <a:r>
              <a:rPr lang="en-US"/>
              <a:t>Research Integrity</a:t>
            </a:r>
            <a:endParaRPr lang="en-US" dirty="0"/>
          </a:p>
        </p:txBody>
      </p:sp>
    </p:spTree>
    <p:extLst>
      <p:ext uri="{BB962C8B-B14F-4D97-AF65-F5344CB8AC3E}">
        <p14:creationId xmlns:p14="http://schemas.microsoft.com/office/powerpoint/2010/main" val="36978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no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957124"/>
            <a:ext cx="6400800" cy="453385"/>
          </a:xfrm>
        </p:spPr>
        <p:txBody>
          <a:bodyPr/>
          <a:lstStyle>
            <a:lvl1pPr marL="0" indent="0" algn="l">
              <a:buNone/>
              <a:defRPr sz="24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3" name="Title 12"/>
          <p:cNvSpPr>
            <a:spLocks noGrp="1"/>
          </p:cNvSpPr>
          <p:nvPr>
            <p:ph type="title"/>
          </p:nvPr>
        </p:nvSpPr>
        <p:spPr>
          <a:xfrm>
            <a:off x="457200" y="1572517"/>
            <a:ext cx="8229600" cy="857250"/>
          </a:xfrm>
        </p:spPr>
        <p:txBody>
          <a:bodyPr/>
          <a:lstStyle>
            <a:lvl1pPr algn="l">
              <a:defRPr sz="4000" b="0">
                <a:solidFill>
                  <a:srgbClr val="003E74"/>
                </a:solidFill>
              </a:defRPr>
            </a:lvl1pPr>
          </a:lstStyle>
          <a:p>
            <a:r>
              <a:rPr lang="en-GB" dirty="0"/>
              <a:t>Click to edit Master title style</a:t>
            </a:r>
            <a:endParaRPr lang="en-US" dirty="0"/>
          </a:p>
        </p:txBody>
      </p:sp>
      <p:sp>
        <p:nvSpPr>
          <p:cNvPr id="10" name="Text Placeholder 9"/>
          <p:cNvSpPr>
            <a:spLocks noGrp="1"/>
          </p:cNvSpPr>
          <p:nvPr>
            <p:ph type="body" sz="quarter" idx="11" hasCustomPrompt="1"/>
          </p:nvPr>
        </p:nvSpPr>
        <p:spPr>
          <a:xfrm>
            <a:off x="457200" y="3955186"/>
            <a:ext cx="6400800" cy="254858"/>
          </a:xfrm>
        </p:spPr>
        <p:txBody>
          <a:bodyPr/>
          <a:lstStyle>
            <a:lvl1pPr marL="0" indent="0" algn="l">
              <a:buNone/>
              <a:defRPr sz="1200" baseline="0">
                <a:solidFill>
                  <a:srgbClr val="9D9D9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author name</a:t>
            </a:r>
            <a:endParaRPr lang="en-US" dirty="0"/>
          </a:p>
        </p:txBody>
      </p:sp>
      <p:sp>
        <p:nvSpPr>
          <p:cNvPr id="9"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3718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27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082581"/>
            <a:ext cx="3711608" cy="718386"/>
          </a:xfrm>
        </p:spPr>
        <p:txBody>
          <a:bodyPr/>
          <a:lstStyle>
            <a:lvl1pPr marL="0" indent="0" algn="l">
              <a:buNone/>
              <a:defRPr sz="24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Title 12"/>
          <p:cNvSpPr>
            <a:spLocks noGrp="1"/>
          </p:cNvSpPr>
          <p:nvPr>
            <p:ph type="title"/>
          </p:nvPr>
        </p:nvSpPr>
        <p:spPr>
          <a:xfrm>
            <a:off x="457200" y="1159487"/>
            <a:ext cx="3711608" cy="1615001"/>
          </a:xfrm>
        </p:spPr>
        <p:txBody>
          <a:bodyPr/>
          <a:lstStyle>
            <a:lvl1pPr>
              <a:defRPr sz="4000" b="0">
                <a:solidFill>
                  <a:srgbClr val="003E74"/>
                </a:solidFill>
              </a:defRPr>
            </a:lvl1pPr>
          </a:lstStyle>
          <a:p>
            <a:r>
              <a:rPr lang="en-GB" dirty="0"/>
              <a:t>Click to edit Master title style</a:t>
            </a:r>
            <a:endParaRPr lang="en-US" dirty="0"/>
          </a:p>
        </p:txBody>
      </p:sp>
      <p:sp>
        <p:nvSpPr>
          <p:cNvPr id="5" name="Text Placeholder 9"/>
          <p:cNvSpPr>
            <a:spLocks noGrp="1"/>
          </p:cNvSpPr>
          <p:nvPr>
            <p:ph type="body" sz="quarter" idx="11" hasCustomPrompt="1"/>
          </p:nvPr>
        </p:nvSpPr>
        <p:spPr>
          <a:xfrm>
            <a:off x="457200" y="4118513"/>
            <a:ext cx="3601176" cy="254858"/>
          </a:xfrm>
        </p:spPr>
        <p:txBody>
          <a:bodyPr/>
          <a:lstStyle>
            <a:lvl1pPr marL="0" indent="0" algn="l">
              <a:buNone/>
              <a:defRPr sz="1200" baseline="0">
                <a:solidFill>
                  <a:srgbClr val="9D9D9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author name</a:t>
            </a:r>
            <a:endParaRPr lang="en-US" dirty="0"/>
          </a:p>
        </p:txBody>
      </p:sp>
      <p:sp>
        <p:nvSpPr>
          <p:cNvPr id="7" name="Picture Placeholder 6"/>
          <p:cNvSpPr>
            <a:spLocks noGrp="1"/>
          </p:cNvSpPr>
          <p:nvPr>
            <p:ph type="pic" sz="quarter" idx="12"/>
          </p:nvPr>
        </p:nvSpPr>
        <p:spPr>
          <a:xfrm>
            <a:off x="4756151" y="1159669"/>
            <a:ext cx="3930650" cy="3213702"/>
          </a:xfrm>
        </p:spPr>
        <p:txBody>
          <a:bodyPr/>
          <a:lstStyle>
            <a:lvl1pPr>
              <a:buClr>
                <a:srgbClr val="0085CA"/>
              </a:buClr>
              <a:defRPr/>
            </a:lvl1pPr>
          </a:lstStyle>
          <a:p>
            <a:endParaRPr lang="en-US" dirty="0"/>
          </a:p>
        </p:txBody>
      </p:sp>
      <p:sp>
        <p:nvSpPr>
          <p:cNvPr id="11"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2" name="Text Placeholder 3"/>
          <p:cNvSpPr>
            <a:spLocks noGrp="1"/>
          </p:cNvSpPr>
          <p:nvPr>
            <p:ph type="body" sz="quarter" idx="13"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37203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GB" dirty="0"/>
              <a:t>Click to edit Master title style</a:t>
            </a:r>
            <a:endParaRPr lang="en-US" dirty="0"/>
          </a:p>
        </p:txBody>
      </p:sp>
      <p:sp>
        <p:nvSpPr>
          <p:cNvPr id="3" name="Content Placeholder 2"/>
          <p:cNvSpPr>
            <a:spLocks noGrp="1"/>
          </p:cNvSpPr>
          <p:nvPr>
            <p:ph idx="1"/>
          </p:nvPr>
        </p:nvSpPr>
        <p:spPr>
          <a:xfrm>
            <a:off x="457200" y="1759936"/>
            <a:ext cx="8229600" cy="2613435"/>
          </a:xfrm>
        </p:spPr>
        <p:txBody>
          <a:bodyPr/>
          <a:lstStyle>
            <a:lvl1pPr>
              <a:buClr>
                <a:srgbClr val="0085CA"/>
              </a:buClr>
              <a:defRPr/>
            </a:lvl1pPr>
            <a:lvl2pPr>
              <a:buClr>
                <a:srgbClr val="0085CA"/>
              </a:buClr>
              <a:defRPr/>
            </a:lvl2pPr>
            <a:lvl3pPr>
              <a:buClr>
                <a:srgbClr val="0085CA"/>
              </a:buClr>
              <a:defRPr sz="1200"/>
            </a:lvl3pPr>
            <a:lvl4pPr>
              <a:buClr>
                <a:srgbClr val="0085CA"/>
              </a:buClr>
              <a:defRPr sz="1200"/>
            </a:lvl4pPr>
            <a:lvl5pPr>
              <a:buClr>
                <a:srgbClr val="0085CA"/>
              </a:buClr>
              <a:defRPr sz="1200">
                <a:latin typeface="+mn-lt"/>
              </a:defRPr>
            </a:lvl5pPr>
            <a:lvl6pPr marL="2286000" indent="0">
              <a:buNone/>
              <a:defRPr sz="1400" baseline="0">
                <a:latin typeface="+mn-lt"/>
              </a:defRPr>
            </a:lvl6pPr>
            <a:lvl7pPr>
              <a:defRPr/>
            </a:lvl7pPr>
            <a:lvl8pPr>
              <a:defRPr/>
            </a:lvl8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9"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56925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457200" y="1759936"/>
            <a:ext cx="3950877" cy="2613435"/>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p:cNvSpPr>
            <a:spLocks noGrp="1"/>
          </p:cNvSpPr>
          <p:nvPr>
            <p:ph type="title"/>
          </p:nvPr>
        </p:nvSpPr>
        <p:spPr/>
        <p:txBody>
          <a:bodyPr/>
          <a:lstStyle>
            <a:lvl1pPr>
              <a:defRPr sz="2400"/>
            </a:lvl1pPr>
          </a:lstStyle>
          <a:p>
            <a:r>
              <a:rPr lang="en-GB" dirty="0"/>
              <a:t>Click to edit Master title style</a:t>
            </a:r>
            <a:endParaRPr lang="en-US" dirty="0"/>
          </a:p>
        </p:txBody>
      </p:sp>
      <p:sp>
        <p:nvSpPr>
          <p:cNvPr id="12" name="Content Placeholder 2"/>
          <p:cNvSpPr>
            <a:spLocks noGrp="1"/>
          </p:cNvSpPr>
          <p:nvPr>
            <p:ph idx="12"/>
          </p:nvPr>
        </p:nvSpPr>
        <p:spPr>
          <a:xfrm>
            <a:off x="4735923" y="1759936"/>
            <a:ext cx="3950878" cy="2613435"/>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4" name="Text Placeholder 3"/>
          <p:cNvSpPr>
            <a:spLocks noGrp="1"/>
          </p:cNvSpPr>
          <p:nvPr>
            <p:ph type="body" sz="quarter" idx="13"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262275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quot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200" y="1759936"/>
            <a:ext cx="3950877" cy="2613435"/>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457200" y="1115931"/>
            <a:ext cx="8229600" cy="380667"/>
          </a:xfrm>
        </p:spPr>
        <p:txBody>
          <a:bodyPr/>
          <a:lstStyle>
            <a:lvl1pPr>
              <a:defRPr sz="2400"/>
            </a:lvl1pPr>
          </a:lstStyle>
          <a:p>
            <a:r>
              <a:rPr lang="en-GB" dirty="0"/>
              <a:t>Click to edit Master title style</a:t>
            </a:r>
            <a:endParaRPr lang="en-US" dirty="0"/>
          </a:p>
        </p:txBody>
      </p:sp>
      <p:sp>
        <p:nvSpPr>
          <p:cNvPr id="6" name="Content Placeholder 2"/>
          <p:cNvSpPr>
            <a:spLocks noGrp="1"/>
          </p:cNvSpPr>
          <p:nvPr>
            <p:ph idx="12" hasCustomPrompt="1"/>
          </p:nvPr>
        </p:nvSpPr>
        <p:spPr>
          <a:xfrm>
            <a:off x="4735923" y="1759936"/>
            <a:ext cx="3950878" cy="1948997"/>
          </a:xfrm>
        </p:spPr>
        <p:txBody>
          <a:bodyPr/>
          <a:lstStyle>
            <a:lvl1pPr marL="0" indent="0">
              <a:buClr>
                <a:srgbClr val="0085CA"/>
              </a:buClr>
              <a:buNone/>
              <a:defRPr sz="2800" b="0" i="1" baseline="0">
                <a:solidFill>
                  <a:srgbClr val="003E74"/>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add a quote”</a:t>
            </a:r>
            <a:endParaRPr lang="en-US" dirty="0"/>
          </a:p>
        </p:txBody>
      </p:sp>
      <p:sp>
        <p:nvSpPr>
          <p:cNvPr id="8" name="Text Placeholder 12"/>
          <p:cNvSpPr>
            <a:spLocks noGrp="1"/>
          </p:cNvSpPr>
          <p:nvPr>
            <p:ph type="body" sz="quarter" idx="14" hasCustomPrompt="1"/>
          </p:nvPr>
        </p:nvSpPr>
        <p:spPr>
          <a:xfrm>
            <a:off x="4735514" y="3890251"/>
            <a:ext cx="3951287" cy="483120"/>
          </a:xfrm>
        </p:spPr>
        <p:txBody>
          <a:bodyPr/>
          <a:lstStyle>
            <a:lvl1pPr marL="0" marR="0" indent="0" algn="l" defTabSz="457200" rtl="0" eaLnBrk="1" fontAlgn="auto" latinLnBrk="0" hangingPunct="1">
              <a:lnSpc>
                <a:spcPct val="100000"/>
              </a:lnSpc>
              <a:spcBef>
                <a:spcPct val="20000"/>
              </a:spcBef>
              <a:spcAft>
                <a:spcPts val="0"/>
              </a:spcAft>
              <a:buClr>
                <a:srgbClr val="0085CA"/>
              </a:buClr>
              <a:buSzTx/>
              <a:buFont typeface="Arial"/>
              <a:buNone/>
              <a:tabLst/>
              <a:defRPr sz="1200" baseline="0">
                <a:solidFill>
                  <a:srgbClr val="0085CA"/>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
                <a:srgbClr val="0085CA"/>
              </a:buClr>
              <a:buSzTx/>
              <a:buFont typeface="Arial"/>
              <a:buNone/>
              <a:tabLst/>
              <a:defRPr/>
            </a:pPr>
            <a:r>
              <a:rPr lang="en-GB" dirty="0"/>
              <a:t>Click to add quote attribution</a:t>
            </a:r>
            <a:endParaRPr lang="en-US" dirty="0"/>
          </a:p>
        </p:txBody>
      </p:sp>
      <p:sp>
        <p:nvSpPr>
          <p:cNvPr id="10"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5"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312802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200" y="1759936"/>
            <a:ext cx="3950877" cy="2613435"/>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457200" y="1115931"/>
            <a:ext cx="8229600" cy="380667"/>
          </a:xfrm>
        </p:spPr>
        <p:txBody>
          <a:bodyPr/>
          <a:lstStyle>
            <a:lvl1pPr>
              <a:defRPr sz="2400"/>
            </a:lvl1pPr>
          </a:lstStyle>
          <a:p>
            <a:r>
              <a:rPr lang="en-GB" dirty="0"/>
              <a:t>Click to edit Master title style</a:t>
            </a:r>
            <a:endParaRPr lang="en-US" dirty="0"/>
          </a:p>
        </p:txBody>
      </p:sp>
      <p:sp>
        <p:nvSpPr>
          <p:cNvPr id="9" name="Picture Placeholder 8"/>
          <p:cNvSpPr>
            <a:spLocks noGrp="1"/>
          </p:cNvSpPr>
          <p:nvPr>
            <p:ph type="pic" sz="quarter" idx="13"/>
          </p:nvPr>
        </p:nvSpPr>
        <p:spPr>
          <a:xfrm>
            <a:off x="4735514" y="1759937"/>
            <a:ext cx="3951287" cy="1976608"/>
          </a:xfrm>
        </p:spPr>
        <p:txBody>
          <a:bodyPr/>
          <a:lstStyle>
            <a:lvl1pPr>
              <a:buClr>
                <a:srgbClr val="0085CA"/>
              </a:buClr>
              <a:defRPr/>
            </a:lvl1pPr>
          </a:lstStyle>
          <a:p>
            <a:endParaRPr lang="en-US" dirty="0"/>
          </a:p>
        </p:txBody>
      </p:sp>
      <p:sp>
        <p:nvSpPr>
          <p:cNvPr id="13" name="Text Placeholder 12"/>
          <p:cNvSpPr>
            <a:spLocks noGrp="1"/>
          </p:cNvSpPr>
          <p:nvPr>
            <p:ph type="body" sz="quarter" idx="14" hasCustomPrompt="1"/>
          </p:nvPr>
        </p:nvSpPr>
        <p:spPr>
          <a:xfrm>
            <a:off x="4735514" y="3942710"/>
            <a:ext cx="3951287" cy="427906"/>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8"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84725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image/media and caption">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457200" y="1115931"/>
            <a:ext cx="8229601" cy="2639020"/>
          </a:xfrm>
        </p:spPr>
        <p:txBody>
          <a:bodyPr/>
          <a:lstStyle>
            <a:lvl1pPr>
              <a:buClr>
                <a:srgbClr val="0085CA"/>
              </a:buClr>
              <a:defRPr/>
            </a:lvl1pPr>
          </a:lstStyle>
          <a:p>
            <a:endParaRPr lang="en-US" dirty="0"/>
          </a:p>
        </p:txBody>
      </p:sp>
      <p:sp>
        <p:nvSpPr>
          <p:cNvPr id="9"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
        <p:nvSpPr>
          <p:cNvPr id="12" name="Text Placeholder 12"/>
          <p:cNvSpPr>
            <a:spLocks noGrp="1"/>
          </p:cNvSpPr>
          <p:nvPr>
            <p:ph type="body" sz="quarter" idx="14" hasCustomPrompt="1"/>
          </p:nvPr>
        </p:nvSpPr>
        <p:spPr>
          <a:xfrm>
            <a:off x="457200" y="3945465"/>
            <a:ext cx="3951287" cy="427906"/>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Tree>
    <p:extLst>
      <p:ext uri="{BB962C8B-B14F-4D97-AF65-F5344CB8AC3E}">
        <p14:creationId xmlns:p14="http://schemas.microsoft.com/office/powerpoint/2010/main" val="392955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ple images/media and caption">
    <p:spTree>
      <p:nvGrpSpPr>
        <p:cNvPr id="1" name=""/>
        <p:cNvGrpSpPr/>
        <p:nvPr/>
      </p:nvGrpSpPr>
      <p:grpSpPr>
        <a:xfrm>
          <a:off x="0" y="0"/>
          <a:ext cx="0" cy="0"/>
          <a:chOff x="0" y="0"/>
          <a:chExt cx="0" cy="0"/>
        </a:xfrm>
      </p:grpSpPr>
      <p:sp>
        <p:nvSpPr>
          <p:cNvPr id="5" name="Picture Placeholder 8"/>
          <p:cNvSpPr>
            <a:spLocks noGrp="1"/>
          </p:cNvSpPr>
          <p:nvPr>
            <p:ph type="pic" sz="quarter" idx="13"/>
          </p:nvPr>
        </p:nvSpPr>
        <p:spPr>
          <a:xfrm>
            <a:off x="457200" y="1115931"/>
            <a:ext cx="3951287" cy="2611410"/>
          </a:xfrm>
        </p:spPr>
        <p:txBody>
          <a:bodyPr/>
          <a:lstStyle>
            <a:lvl1pPr>
              <a:buClr>
                <a:srgbClr val="0085CA"/>
              </a:buClr>
              <a:defRPr/>
            </a:lvl1pPr>
          </a:lstStyle>
          <a:p>
            <a:endParaRPr lang="en-US" dirty="0"/>
          </a:p>
        </p:txBody>
      </p:sp>
      <p:sp>
        <p:nvSpPr>
          <p:cNvPr id="6" name="Text Placeholder 12"/>
          <p:cNvSpPr>
            <a:spLocks noGrp="1"/>
          </p:cNvSpPr>
          <p:nvPr>
            <p:ph type="body" sz="quarter" idx="14" hasCustomPrompt="1"/>
          </p:nvPr>
        </p:nvSpPr>
        <p:spPr>
          <a:xfrm>
            <a:off x="457200" y="3945465"/>
            <a:ext cx="3951287" cy="427906"/>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7" name="Picture Placeholder 8"/>
          <p:cNvSpPr>
            <a:spLocks noGrp="1"/>
          </p:cNvSpPr>
          <p:nvPr>
            <p:ph type="pic" sz="quarter" idx="15"/>
          </p:nvPr>
        </p:nvSpPr>
        <p:spPr>
          <a:xfrm>
            <a:off x="4735514" y="1115932"/>
            <a:ext cx="3951287" cy="1479401"/>
          </a:xfrm>
        </p:spPr>
        <p:txBody>
          <a:bodyPr/>
          <a:lstStyle>
            <a:lvl1pPr>
              <a:buClr>
                <a:srgbClr val="0085CA"/>
              </a:buClr>
              <a:defRPr/>
            </a:lvl1pPr>
          </a:lstStyle>
          <a:p>
            <a:endParaRPr lang="en-US" dirty="0"/>
          </a:p>
        </p:txBody>
      </p:sp>
      <p:sp>
        <p:nvSpPr>
          <p:cNvPr id="9" name="Picture Placeholder 8"/>
          <p:cNvSpPr>
            <a:spLocks noGrp="1"/>
          </p:cNvSpPr>
          <p:nvPr>
            <p:ph type="pic" sz="quarter" idx="16"/>
          </p:nvPr>
        </p:nvSpPr>
        <p:spPr>
          <a:xfrm>
            <a:off x="4735514" y="2816214"/>
            <a:ext cx="3951287" cy="1557158"/>
          </a:xfrm>
        </p:spPr>
        <p:txBody>
          <a:bodyPr/>
          <a:lstStyle>
            <a:lvl1pPr>
              <a:buClr>
                <a:srgbClr val="0085CA"/>
              </a:buClr>
              <a:defRPr/>
            </a:lvl1pPr>
          </a:lstStyle>
          <a:p>
            <a:endParaRPr lang="en-US" dirty="0"/>
          </a:p>
        </p:txBody>
      </p:sp>
      <p:sp>
        <p:nvSpPr>
          <p:cNvPr id="8"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1"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25034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6553925" y="497144"/>
            <a:ext cx="2132875" cy="234218"/>
          </a:xfrm>
        </p:spPr>
        <p:txBody>
          <a:bodyPr/>
          <a:lstStyle>
            <a:lvl1pPr marL="0" indent="0" algn="r">
              <a:buNone/>
              <a:defRPr sz="10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7" name="Text Placeholder 3"/>
          <p:cNvSpPr>
            <a:spLocks noGrp="1"/>
          </p:cNvSpPr>
          <p:nvPr>
            <p:ph type="body" sz="quarter" idx="12" hasCustomPrompt="1"/>
          </p:nvPr>
        </p:nvSpPr>
        <p:spPr>
          <a:xfrm>
            <a:off x="7239941" y="738262"/>
            <a:ext cx="1446859" cy="192881"/>
          </a:xfrm>
        </p:spPr>
        <p:txBody>
          <a:bodyPr/>
          <a:lstStyle>
            <a:lvl1pPr marL="0" indent="0" algn="r">
              <a:buNone/>
              <a:defRPr sz="10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40672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College_Powerpoint_Background_16-9.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3" name="Text Placeholder 2"/>
          <p:cNvSpPr>
            <a:spLocks noGrp="1"/>
          </p:cNvSpPr>
          <p:nvPr>
            <p:ph type="body" idx="1"/>
          </p:nvPr>
        </p:nvSpPr>
        <p:spPr>
          <a:xfrm>
            <a:off x="457200" y="1759936"/>
            <a:ext cx="8229600" cy="26134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Placeholder 1"/>
          <p:cNvSpPr>
            <a:spLocks noGrp="1"/>
          </p:cNvSpPr>
          <p:nvPr>
            <p:ph type="title"/>
          </p:nvPr>
        </p:nvSpPr>
        <p:spPr>
          <a:xfrm>
            <a:off x="457200" y="1115931"/>
            <a:ext cx="8229600" cy="380667"/>
          </a:xfrm>
          <a:prstGeom prst="rect">
            <a:avLst/>
          </a:prstGeom>
        </p:spPr>
        <p:txBody>
          <a:bodyPr vert="horz" lIns="0" tIns="45720" rIns="0" bIns="0" rtlCol="0" anchor="ctr">
            <a:noAutofit/>
          </a:bodyPr>
          <a:lstStyle/>
          <a:p>
            <a:r>
              <a:rPr lang="en-GB" dirty="0"/>
              <a:t>Click to edit Master title style</a:t>
            </a:r>
            <a:endParaRPr lang="en-US" dirty="0"/>
          </a:p>
        </p:txBody>
      </p:sp>
    </p:spTree>
    <p:extLst>
      <p:ext uri="{BB962C8B-B14F-4D97-AF65-F5344CB8AC3E}">
        <p14:creationId xmlns:p14="http://schemas.microsoft.com/office/powerpoint/2010/main" val="258537281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60" r:id="rId5"/>
    <p:sldLayoutId id="2147483657" r:id="rId6"/>
    <p:sldLayoutId id="2147483658" r:id="rId7"/>
    <p:sldLayoutId id="2147483659" r:id="rId8"/>
    <p:sldLayoutId id="2147483655" r:id="rId9"/>
    <p:sldLayoutId id="2147483662" r:id="rId10"/>
  </p:sldLayoutIdLst>
  <p:hf hdr="0"/>
  <p:txStyles>
    <p:titleStyle>
      <a:lvl1pPr algn="l" defTabSz="457200" rtl="0" eaLnBrk="1" latinLnBrk="0" hangingPunct="1">
        <a:spcBef>
          <a:spcPct val="0"/>
        </a:spcBef>
        <a:buNone/>
        <a:defRPr sz="2400" b="1" kern="1200">
          <a:solidFill>
            <a:srgbClr val="0085CA"/>
          </a:solidFill>
          <a:latin typeface="Arial"/>
          <a:ea typeface="+mj-ea"/>
          <a:cs typeface="Arial"/>
        </a:defRPr>
      </a:lvl1pPr>
    </p:titleStyle>
    <p:bodyStyle>
      <a:lvl1pPr marL="342900" indent="-34290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2.jp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principalspov.blogspot.com/2014/12/the-three-question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2143141"/>
            <a:ext cx="8368235" cy="453385"/>
          </a:xfrm>
        </p:spPr>
        <p:txBody>
          <a:bodyPr/>
          <a:lstStyle/>
          <a:p>
            <a:pPr algn="ctr"/>
            <a:r>
              <a:rPr lang="en-US" sz="2000" dirty="0">
                <a:latin typeface="+mn-lt"/>
                <a:ea typeface="Segoe UI" panose="020B0502040204020203" pitchFamily="34" charset="0"/>
                <a:cs typeface="Segoe UI" panose="020B0502040204020203" pitchFamily="34" charset="0"/>
              </a:rPr>
              <a:t>Is Research Misconduct a big problem?</a:t>
            </a:r>
          </a:p>
        </p:txBody>
      </p:sp>
      <p:sp>
        <p:nvSpPr>
          <p:cNvPr id="3" name="Title 2"/>
          <p:cNvSpPr>
            <a:spLocks noGrp="1"/>
          </p:cNvSpPr>
          <p:nvPr>
            <p:ph type="title"/>
          </p:nvPr>
        </p:nvSpPr>
        <p:spPr>
          <a:xfrm>
            <a:off x="457200" y="1269494"/>
            <a:ext cx="8229600" cy="857250"/>
          </a:xfrm>
        </p:spPr>
        <p:txBody>
          <a:bodyPr/>
          <a:lstStyle/>
          <a:p>
            <a:pPr algn="ctr"/>
            <a:r>
              <a:rPr lang="en-US" dirty="0">
                <a:latin typeface="+mn-lt"/>
                <a:ea typeface="Segoe UI" panose="020B0502040204020203" pitchFamily="34" charset="0"/>
                <a:cs typeface="Segoe UI" panose="020B0502040204020203" pitchFamily="34" charset="0"/>
              </a:rPr>
              <a:t>Research Integrity</a:t>
            </a:r>
          </a:p>
        </p:txBody>
      </p:sp>
      <p:sp>
        <p:nvSpPr>
          <p:cNvPr id="4" name="Text Placeholder 3"/>
          <p:cNvSpPr>
            <a:spLocks noGrp="1"/>
          </p:cNvSpPr>
          <p:nvPr>
            <p:ph type="body" sz="quarter" idx="11"/>
          </p:nvPr>
        </p:nvSpPr>
        <p:spPr>
          <a:xfrm>
            <a:off x="457200" y="3955185"/>
            <a:ext cx="1855347" cy="453385"/>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Lynne Cox</a:t>
            </a:r>
          </a:p>
          <a:p>
            <a:r>
              <a:rPr lang="en-US" dirty="0">
                <a:latin typeface="Segoe UI" panose="020B0502040204020203" pitchFamily="34" charset="0"/>
                <a:ea typeface="Segoe UI" panose="020B0502040204020203" pitchFamily="34" charset="0"/>
                <a:cs typeface="Segoe UI" panose="020B0502040204020203" pitchFamily="34" charset="0"/>
              </a:rPr>
              <a:t>Director, Research Office</a:t>
            </a:r>
          </a:p>
        </p:txBody>
      </p:sp>
      <p:sp>
        <p:nvSpPr>
          <p:cNvPr id="6" name="Text Placeholder 5"/>
          <p:cNvSpPr>
            <a:spLocks noGrp="1"/>
          </p:cNvSpPr>
          <p:nvPr>
            <p:ph type="body" sz="quarter" idx="12"/>
          </p:nvPr>
        </p:nvSpPr>
        <p:spPr/>
        <p:txBody>
          <a:bodyPr/>
          <a:lstStyle/>
          <a:p>
            <a:r>
              <a:rPr lang="en-US" dirty="0"/>
              <a:t>24</a:t>
            </a:r>
            <a:r>
              <a:rPr lang="en-US" baseline="30000" dirty="0"/>
              <a:t>th</a:t>
            </a:r>
            <a:r>
              <a:rPr lang="en-US" dirty="0"/>
              <a:t> October 2019</a:t>
            </a:r>
          </a:p>
        </p:txBody>
      </p:sp>
      <p:sp>
        <p:nvSpPr>
          <p:cNvPr id="5" name="TextBox 4">
            <a:extLst>
              <a:ext uri="{FF2B5EF4-FFF2-40B4-BE49-F238E27FC236}">
                <a16:creationId xmlns:a16="http://schemas.microsoft.com/office/drawing/2014/main" id="{FA311E30-90D4-4536-8CF9-26C81D25E7FA}"/>
              </a:ext>
            </a:extLst>
          </p:cNvPr>
          <p:cNvSpPr txBox="1"/>
          <p:nvPr/>
        </p:nvSpPr>
        <p:spPr>
          <a:xfrm>
            <a:off x="5828563" y="3675298"/>
            <a:ext cx="2784495" cy="646331"/>
          </a:xfrm>
          <a:prstGeom prst="rect">
            <a:avLst/>
          </a:prstGeom>
          <a:noFill/>
        </p:spPr>
        <p:txBody>
          <a:bodyPr wrap="square" rtlCol="0">
            <a:spAutoFit/>
          </a:bodyPr>
          <a:lstStyle/>
          <a:p>
            <a:r>
              <a:rPr lang="en-GB" dirty="0" err="1"/>
              <a:t>Dobré</a:t>
            </a:r>
            <a:r>
              <a:rPr lang="en-GB" dirty="0"/>
              <a:t> </a:t>
            </a:r>
            <a:r>
              <a:rPr lang="en-GB" dirty="0" err="1"/>
              <a:t>ráno</a:t>
            </a:r>
            <a:r>
              <a:rPr lang="en-GB" dirty="0"/>
              <a:t> </a:t>
            </a:r>
            <a:r>
              <a:rPr lang="en-GB" dirty="0" err="1"/>
              <a:t>kolegové</a:t>
            </a:r>
            <a:r>
              <a:rPr lang="en-GB" dirty="0"/>
              <a:t> </a:t>
            </a:r>
            <a:r>
              <a:rPr lang="en-GB" dirty="0" err="1"/>
              <a:t>na</a:t>
            </a:r>
            <a:r>
              <a:rPr lang="en-GB" dirty="0"/>
              <a:t> KARLOVĚ UNIVERZITĚ</a:t>
            </a:r>
          </a:p>
        </p:txBody>
      </p:sp>
    </p:spTree>
    <p:extLst>
      <p:ext uri="{BB962C8B-B14F-4D97-AF65-F5344CB8AC3E}">
        <p14:creationId xmlns:p14="http://schemas.microsoft.com/office/powerpoint/2010/main" val="405836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854894"/>
            <a:ext cx="8229600" cy="380667"/>
          </a:xfrm>
        </p:spPr>
        <p:txBody>
          <a:bodyPr/>
          <a:lstStyle/>
          <a:p>
            <a:pPr algn="ctr"/>
            <a:r>
              <a:rPr lang="en-GB" b="1" dirty="0">
                <a:latin typeface="+mn-lt"/>
                <a:ea typeface="Segoe UI" panose="020B0502040204020203" pitchFamily="34" charset="0"/>
                <a:cs typeface="Segoe UI" panose="020B0502040204020203" pitchFamily="34" charset="0"/>
              </a:rPr>
              <a:t>Why does it matter?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96598"/>
            <a:ext cx="4479365" cy="30963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5568" y="1496598"/>
            <a:ext cx="2052228" cy="3108193"/>
          </a:xfrm>
          <a:prstGeom prst="rect">
            <a:avLst/>
          </a:prstGeom>
        </p:spPr>
      </p:pic>
    </p:spTree>
    <p:extLst>
      <p:ext uri="{BB962C8B-B14F-4D97-AF65-F5344CB8AC3E}">
        <p14:creationId xmlns:p14="http://schemas.microsoft.com/office/powerpoint/2010/main" val="35664535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32549" y="948185"/>
            <a:ext cx="8463677" cy="478631"/>
          </a:xfrm>
        </p:spPr>
        <p:txBody>
          <a:bodyPr/>
          <a:lstStyle/>
          <a:p>
            <a:pPr algn="ctr"/>
            <a:r>
              <a:rPr lang="en-GB" b="1" dirty="0">
                <a:latin typeface="+mn-lt"/>
                <a:ea typeface="Segoe UI" panose="020B0502040204020203" pitchFamily="34" charset="0"/>
                <a:cs typeface="Segoe UI" panose="020B0502040204020203" pitchFamily="34" charset="0"/>
              </a:rPr>
              <a:t>Why does it matter?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29" y="1577361"/>
            <a:ext cx="3526904" cy="2976929"/>
          </a:xfrm>
          <a:prstGeom prst="rect">
            <a:avLst/>
          </a:prstGeom>
        </p:spPr>
      </p:pic>
      <p:pic>
        <p:nvPicPr>
          <p:cNvPr id="2" name="Content Placeholder 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345690" y="1653351"/>
            <a:ext cx="2981730" cy="2942544"/>
          </a:xfr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2481" y="1577361"/>
            <a:ext cx="2689290" cy="2995355"/>
          </a:xfrm>
          <a:prstGeom prst="rect">
            <a:avLst/>
          </a:prstGeom>
        </p:spPr>
      </p:pic>
    </p:spTree>
    <p:extLst>
      <p:ext uri="{BB962C8B-B14F-4D97-AF65-F5344CB8AC3E}">
        <p14:creationId xmlns:p14="http://schemas.microsoft.com/office/powerpoint/2010/main" val="85013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5597"/>
            <a:ext cx="8229600" cy="380667"/>
          </a:xfrm>
        </p:spPr>
        <p:txBody>
          <a:bodyPr/>
          <a:lstStyle/>
          <a:p>
            <a:pPr algn="ctr"/>
            <a:r>
              <a:rPr lang="en-GB" dirty="0">
                <a:latin typeface="+mn-lt"/>
                <a:ea typeface="Segoe UI" panose="020B0502040204020203" pitchFamily="34" charset="0"/>
                <a:cs typeface="Segoe UI" panose="020B0502040204020203" pitchFamily="34" charset="0"/>
              </a:rPr>
              <a:t>What does Imperial College do….</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2451" y="1716334"/>
            <a:ext cx="4724553" cy="2657229"/>
          </a:xfrm>
        </p:spPr>
      </p:pic>
      <p:pic>
        <p:nvPicPr>
          <p:cNvPr id="6" name="Picture 5"/>
          <p:cNvPicPr>
            <a:picLocks noChangeAspect="1"/>
          </p:cNvPicPr>
          <p:nvPr/>
        </p:nvPicPr>
        <p:blipFill>
          <a:blip r:embed="rId4"/>
          <a:stretch>
            <a:fillRect/>
          </a:stretch>
        </p:blipFill>
        <p:spPr>
          <a:xfrm>
            <a:off x="5334815" y="1546269"/>
            <a:ext cx="3351985" cy="2898255"/>
          </a:xfrm>
          <a:prstGeom prst="rect">
            <a:avLst/>
          </a:prstGeom>
          <a:ln w="3175">
            <a:solidFill>
              <a:schemeClr val="tx1"/>
            </a:solidFill>
          </a:ln>
        </p:spPr>
      </p:pic>
    </p:spTree>
    <p:extLst>
      <p:ext uri="{BB962C8B-B14F-4D97-AF65-F5344CB8AC3E}">
        <p14:creationId xmlns:p14="http://schemas.microsoft.com/office/powerpoint/2010/main" val="191048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4CB66-2EBF-4E17-8B67-C99ABFFDBDA6}"/>
              </a:ext>
            </a:extLst>
          </p:cNvPr>
          <p:cNvSpPr>
            <a:spLocks noGrp="1"/>
          </p:cNvSpPr>
          <p:nvPr>
            <p:ph type="title"/>
          </p:nvPr>
        </p:nvSpPr>
        <p:spPr>
          <a:xfrm>
            <a:off x="457199" y="1005271"/>
            <a:ext cx="8229600" cy="380667"/>
          </a:xfrm>
        </p:spPr>
        <p:txBody>
          <a:bodyPr/>
          <a:lstStyle/>
          <a:p>
            <a:pPr algn="ctr"/>
            <a:r>
              <a:rPr lang="en-GB" dirty="0"/>
              <a:t>Collaborating with Challenging Countries</a:t>
            </a:r>
            <a:br>
              <a:rPr lang="en-GB" dirty="0"/>
            </a:br>
            <a:r>
              <a:rPr lang="en-GB" dirty="0"/>
              <a:t>‘Dual Use’ – Protect your Research and Be Aware</a:t>
            </a:r>
          </a:p>
        </p:txBody>
      </p:sp>
      <p:sp>
        <p:nvSpPr>
          <p:cNvPr id="4" name="Rectangle 3"/>
          <p:cNvSpPr/>
          <p:nvPr/>
        </p:nvSpPr>
        <p:spPr>
          <a:xfrm>
            <a:off x="280218" y="1588855"/>
            <a:ext cx="8156797" cy="3046988"/>
          </a:xfrm>
          <a:prstGeom prst="rect">
            <a:avLst/>
          </a:prstGeom>
        </p:spPr>
        <p:txBody>
          <a:bodyPr wrap="square">
            <a:spAutoFit/>
          </a:bodyPr>
          <a:lstStyle/>
          <a:p>
            <a:r>
              <a:rPr lang="en-GB" sz="1600" dirty="0"/>
              <a:t>A Challenging country may:</a:t>
            </a:r>
          </a:p>
          <a:p>
            <a:pPr marL="285750" indent="-285750">
              <a:buFont typeface="Arial" panose="020B0604020202020204" pitchFamily="34" charset="0"/>
              <a:buChar char="•"/>
            </a:pPr>
            <a:r>
              <a:rPr lang="en-GB" sz="1600" dirty="0"/>
              <a:t>seek opportunities to increase its own economic advantage, in particular to develop a research and innovation base to increase military and technological advantage over other countries </a:t>
            </a:r>
          </a:p>
          <a:p>
            <a:pPr marL="285750" indent="-285750">
              <a:buFont typeface="Arial" panose="020B0604020202020204" pitchFamily="34" charset="0"/>
              <a:buChar char="•"/>
            </a:pPr>
            <a:r>
              <a:rPr lang="en-GB" sz="1600" dirty="0"/>
              <a:t>prioritise the stability of its regime and focus on preventing internal dissent or political opposition</a:t>
            </a:r>
          </a:p>
          <a:p>
            <a:pPr marL="285750" indent="-285750">
              <a:buFont typeface="Arial" panose="020B0604020202020204" pitchFamily="34" charset="0"/>
              <a:buChar char="•"/>
            </a:pPr>
            <a:r>
              <a:rPr lang="en-GB" sz="1600" dirty="0"/>
              <a:t>seek to deploy its technological and military advantages against its own people in order to maintain the stability of the regime </a:t>
            </a:r>
          </a:p>
          <a:p>
            <a:pPr marL="285750" indent="-285750">
              <a:buFont typeface="Arial" panose="020B0604020202020204" pitchFamily="34" charset="0"/>
              <a:buChar char="•"/>
            </a:pPr>
            <a:endParaRPr lang="en-GB" sz="1600" dirty="0"/>
          </a:p>
          <a:p>
            <a:r>
              <a:rPr lang="en-GB" sz="1600" dirty="0"/>
              <a:t>(Context) - terrorism, espionage, cyber threats and the proliferation of weapons of mass destruction. Dual use goods can have perfectly legitimate uses but may also may also have military applications.</a:t>
            </a:r>
            <a:endParaRPr lang="en-GB" sz="1600" dirty="0">
              <a:effectLst/>
            </a:endParaRPr>
          </a:p>
        </p:txBody>
      </p:sp>
    </p:spTree>
    <p:extLst>
      <p:ext uri="{BB962C8B-B14F-4D97-AF65-F5344CB8AC3E}">
        <p14:creationId xmlns:p14="http://schemas.microsoft.com/office/powerpoint/2010/main" val="5504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44C4-8489-4B57-89FB-4AE30ADE84EF}"/>
              </a:ext>
            </a:extLst>
          </p:cNvPr>
          <p:cNvSpPr>
            <a:spLocks noGrp="1"/>
          </p:cNvSpPr>
          <p:nvPr>
            <p:ph type="title"/>
          </p:nvPr>
        </p:nvSpPr>
        <p:spPr>
          <a:xfrm>
            <a:off x="457200" y="925597"/>
            <a:ext cx="8229600" cy="380667"/>
          </a:xfrm>
        </p:spPr>
        <p:txBody>
          <a:bodyPr/>
          <a:lstStyle/>
          <a:p>
            <a:pPr algn="ctr"/>
            <a:r>
              <a:rPr lang="en-GB" dirty="0"/>
              <a:t>Scenarios</a:t>
            </a:r>
            <a:br>
              <a:rPr lang="en-GB" dirty="0"/>
            </a:br>
            <a:r>
              <a:rPr lang="en-GB" sz="1600" dirty="0"/>
              <a:t>Which one offends the principles of research integrity the most?</a:t>
            </a:r>
            <a:endParaRPr lang="en-GB" dirty="0"/>
          </a:p>
        </p:txBody>
      </p:sp>
      <p:sp>
        <p:nvSpPr>
          <p:cNvPr id="3" name="Content Placeholder 2">
            <a:extLst>
              <a:ext uri="{FF2B5EF4-FFF2-40B4-BE49-F238E27FC236}">
                <a16:creationId xmlns:a16="http://schemas.microsoft.com/office/drawing/2014/main" id="{5DAAAF2A-6CB9-4225-AEEB-D55C81D29931}"/>
              </a:ext>
            </a:extLst>
          </p:cNvPr>
          <p:cNvSpPr>
            <a:spLocks noGrp="1"/>
          </p:cNvSpPr>
          <p:nvPr>
            <p:ph idx="1"/>
          </p:nvPr>
        </p:nvSpPr>
        <p:spPr/>
        <p:txBody>
          <a:bodyPr/>
          <a:lstStyle/>
          <a:p>
            <a:pPr>
              <a:buAutoNum type="arabicPeriod"/>
            </a:pPr>
            <a:r>
              <a:rPr lang="en-GB" dirty="0"/>
              <a:t>An ambitious immunologist working on an oncology drug candidate. Collaborators are ready to start a ‘first in humans’ trial. Very interesting discovery of clinically relevant cellular activity. And…..</a:t>
            </a:r>
          </a:p>
          <a:p>
            <a:pPr>
              <a:buAutoNum type="arabicPeriod"/>
            </a:pPr>
            <a:r>
              <a:rPr lang="en-GB" dirty="0"/>
              <a:t>Professor reviews PhD student’s draft paper for publication. He tells the student that he has amended her minor error in the calculation. And……</a:t>
            </a:r>
          </a:p>
          <a:p>
            <a:pPr>
              <a:buAutoNum type="arabicPeriod"/>
            </a:pPr>
            <a:r>
              <a:rPr lang="en-GB" dirty="0"/>
              <a:t>A Professor in Aeronautics is researching software solutions for active management of flight control surfaces to improve flight stability. He invites an international enthusiast to spend six months in his lab. And……</a:t>
            </a:r>
          </a:p>
          <a:p>
            <a:pPr>
              <a:buAutoNum type="arabicPeriod"/>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80028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9936"/>
            <a:ext cx="3648751" cy="2613435"/>
          </a:xfrm>
        </p:spPr>
        <p:txBody>
          <a:bodyPr/>
          <a:lstStyle/>
          <a:p>
            <a:pPr marL="0" indent="0">
              <a:buNone/>
            </a:pPr>
            <a:r>
              <a:rPr lang="en-GB" sz="2400" b="1" dirty="0">
                <a:solidFill>
                  <a:srgbClr val="0085CA"/>
                </a:solidFill>
              </a:rPr>
              <a:t>Thank you for listening</a:t>
            </a:r>
          </a:p>
          <a:p>
            <a:endParaRPr lang="en-GB" dirty="0"/>
          </a:p>
          <a:p>
            <a:pPr marL="0" indent="0">
              <a:buNone/>
            </a:pPr>
            <a:r>
              <a:rPr lang="en-GB" dirty="0"/>
              <a:t> Questions?????</a:t>
            </a:r>
          </a:p>
        </p:txBody>
      </p:sp>
      <p:pic>
        <p:nvPicPr>
          <p:cNvPr id="10" name="Picture 9">
            <a:extLst>
              <a:ext uri="{FF2B5EF4-FFF2-40B4-BE49-F238E27FC236}">
                <a16:creationId xmlns:a16="http://schemas.microsoft.com/office/drawing/2014/main" id="{1D4BA631-3674-44C7-8C8C-E4D71233EEC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73206" y="885364"/>
            <a:ext cx="2857500" cy="2428875"/>
          </a:xfrm>
          <a:prstGeom prst="rect">
            <a:avLst/>
          </a:prstGeom>
        </p:spPr>
      </p:pic>
    </p:spTree>
    <p:extLst>
      <p:ext uri="{BB962C8B-B14F-4D97-AF65-F5344CB8AC3E}">
        <p14:creationId xmlns:p14="http://schemas.microsoft.com/office/powerpoint/2010/main" val="427228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5635880-C540-49D6-A38B-DA74BBDF2FAC}"/>
              </a:ext>
            </a:extLst>
          </p:cNvPr>
          <p:cNvSpPr>
            <a:spLocks noGrp="1"/>
          </p:cNvSpPr>
          <p:nvPr>
            <p:ph type="title"/>
          </p:nvPr>
        </p:nvSpPr>
        <p:spPr>
          <a:xfrm>
            <a:off x="457200" y="752112"/>
            <a:ext cx="8229600" cy="380667"/>
          </a:xfrm>
        </p:spPr>
        <p:txBody>
          <a:bodyPr/>
          <a:lstStyle/>
          <a:p>
            <a:pPr algn="ctr"/>
            <a:r>
              <a:rPr lang="en-GB" dirty="0"/>
              <a:t>Integrity?</a:t>
            </a:r>
          </a:p>
        </p:txBody>
      </p:sp>
      <p:sp>
        <p:nvSpPr>
          <p:cNvPr id="9" name="Content Placeholder 8">
            <a:extLst>
              <a:ext uri="{FF2B5EF4-FFF2-40B4-BE49-F238E27FC236}">
                <a16:creationId xmlns:a16="http://schemas.microsoft.com/office/drawing/2014/main" id="{EBC20DD4-D398-4E25-B8FF-005E2FD24AF2}"/>
              </a:ext>
            </a:extLst>
          </p:cNvPr>
          <p:cNvSpPr>
            <a:spLocks noGrp="1"/>
          </p:cNvSpPr>
          <p:nvPr>
            <p:ph idx="1"/>
          </p:nvPr>
        </p:nvSpPr>
        <p:spPr>
          <a:xfrm>
            <a:off x="457200" y="1266888"/>
            <a:ext cx="8229600" cy="2739250"/>
          </a:xfrm>
        </p:spPr>
        <p:txBody>
          <a:bodyPr/>
          <a:lstStyle/>
          <a:p>
            <a:r>
              <a:rPr lang="en-GB" sz="1200" b="1" dirty="0"/>
              <a:t>Dictionary:</a:t>
            </a:r>
            <a:r>
              <a:rPr lang="en-GB" sz="1200" dirty="0"/>
              <a:t> Honesty</a:t>
            </a:r>
          </a:p>
          <a:p>
            <a:pPr marL="0" indent="0">
              <a:buNone/>
            </a:pPr>
            <a:endParaRPr lang="en-GB" sz="1200" dirty="0"/>
          </a:p>
          <a:p>
            <a:r>
              <a:rPr lang="en-GB" sz="1200" b="1" dirty="0"/>
              <a:t>Academic Research Integrity:</a:t>
            </a:r>
          </a:p>
          <a:p>
            <a:pPr marL="0" indent="0">
              <a:buNone/>
            </a:pPr>
            <a:r>
              <a:rPr lang="en-GB" sz="1200" dirty="0"/>
              <a:t>Rigour, Honesty and Integrity</a:t>
            </a:r>
          </a:p>
          <a:p>
            <a:pPr marL="0" indent="0">
              <a:buNone/>
            </a:pPr>
            <a:r>
              <a:rPr lang="en-GB" sz="1200" dirty="0"/>
              <a:t>Respect for Life, the Law, and the Public Good</a:t>
            </a:r>
          </a:p>
          <a:p>
            <a:pPr marL="0" indent="0">
              <a:buNone/>
            </a:pPr>
            <a:r>
              <a:rPr lang="en-GB" sz="1200" dirty="0"/>
              <a:t>Responsible Communications: Listening and Informing</a:t>
            </a:r>
          </a:p>
          <a:p>
            <a:pPr marL="0" indent="0">
              <a:buNone/>
            </a:pPr>
            <a:endParaRPr lang="en-GB" sz="1200" dirty="0"/>
          </a:p>
          <a:p>
            <a:pPr marL="0" indent="0">
              <a:buNone/>
            </a:pPr>
            <a:r>
              <a:rPr lang="en-GB" sz="1200" b="1" dirty="0"/>
              <a:t>In practice:</a:t>
            </a:r>
          </a:p>
          <a:p>
            <a:pPr marL="0" indent="0">
              <a:buNone/>
            </a:pPr>
            <a:r>
              <a:rPr lang="en-GB" sz="1200" dirty="0"/>
              <a:t>Do not plagiarise the work of others</a:t>
            </a:r>
          </a:p>
          <a:p>
            <a:pPr marL="0" indent="0">
              <a:buNone/>
            </a:pPr>
            <a:r>
              <a:rPr lang="en-GB" sz="1200" dirty="0"/>
              <a:t>Do not falsify results</a:t>
            </a:r>
          </a:p>
          <a:p>
            <a:pPr marL="0" indent="0">
              <a:buNone/>
            </a:pPr>
            <a:r>
              <a:rPr lang="en-GB" sz="1200" dirty="0"/>
              <a:t>Do not fabricate data</a:t>
            </a:r>
          </a:p>
          <a:p>
            <a:pPr marL="0" indent="0">
              <a:buNone/>
            </a:pPr>
            <a:r>
              <a:rPr lang="en-GB" sz="1200" dirty="0"/>
              <a:t>Do not manipulate images</a:t>
            </a:r>
          </a:p>
          <a:p>
            <a:pPr marL="0" indent="0">
              <a:buNone/>
            </a:pPr>
            <a:r>
              <a:rPr lang="en-GB" sz="1200" dirty="0"/>
              <a:t>Do not ‘gift’ authorship</a:t>
            </a:r>
          </a:p>
          <a:p>
            <a:pPr marL="0" indent="0">
              <a:buNone/>
            </a:pPr>
            <a:r>
              <a:rPr lang="en-GB" sz="1200" dirty="0"/>
              <a:t>Open Access -Publish your results (positive or negative)</a:t>
            </a:r>
          </a:p>
          <a:p>
            <a:pPr marL="0" indent="0">
              <a:buNone/>
            </a:pPr>
            <a:r>
              <a:rPr lang="en-GB" sz="1200" dirty="0"/>
              <a:t>Open Science – Make your data and methods available and reproducible </a:t>
            </a:r>
          </a:p>
          <a:p>
            <a:endParaRPr lang="en-GB" dirty="0"/>
          </a:p>
        </p:txBody>
      </p:sp>
    </p:spTree>
    <p:extLst>
      <p:ext uri="{BB962C8B-B14F-4D97-AF65-F5344CB8AC3E}">
        <p14:creationId xmlns:p14="http://schemas.microsoft.com/office/powerpoint/2010/main" val="324874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500"/>
                                        <p:tgtEl>
                                          <p:spTgt spid="9">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7" end="7"/>
                                            </p:txEl>
                                          </p:spTgt>
                                        </p:tgtEl>
                                        <p:attrNameLst>
                                          <p:attrName>style.visibility</p:attrName>
                                        </p:attrNameLst>
                                      </p:cBhvr>
                                      <p:to>
                                        <p:strVal val="visible"/>
                                      </p:to>
                                    </p:set>
                                    <p:animEffect transition="in" filter="fade">
                                      <p:cBhvr>
                                        <p:cTn id="26" dur="500"/>
                                        <p:tgtEl>
                                          <p:spTgt spid="9">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animEffect transition="in" filter="fade">
                                      <p:cBhvr>
                                        <p:cTn id="29" dur="500"/>
                                        <p:tgtEl>
                                          <p:spTgt spid="9">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fade">
                                      <p:cBhvr>
                                        <p:cTn id="32" dur="500"/>
                                        <p:tgtEl>
                                          <p:spTgt spid="9">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animEffect transition="in" filter="fade">
                                      <p:cBhvr>
                                        <p:cTn id="35" dur="500"/>
                                        <p:tgtEl>
                                          <p:spTgt spid="9">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11" end="11"/>
                                            </p:txEl>
                                          </p:spTgt>
                                        </p:tgtEl>
                                        <p:attrNameLst>
                                          <p:attrName>style.visibility</p:attrName>
                                        </p:attrNameLst>
                                      </p:cBhvr>
                                      <p:to>
                                        <p:strVal val="visible"/>
                                      </p:to>
                                    </p:set>
                                    <p:animEffect transition="in" filter="fade">
                                      <p:cBhvr>
                                        <p:cTn id="38" dur="500"/>
                                        <p:tgtEl>
                                          <p:spTgt spid="9">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9">
                                            <p:txEl>
                                              <p:pRg st="12" end="12"/>
                                            </p:txEl>
                                          </p:spTgt>
                                        </p:tgtEl>
                                        <p:attrNameLst>
                                          <p:attrName>style.visibility</p:attrName>
                                        </p:attrNameLst>
                                      </p:cBhvr>
                                      <p:to>
                                        <p:strVal val="visible"/>
                                      </p:to>
                                    </p:set>
                                    <p:animEffect transition="in" filter="fade">
                                      <p:cBhvr>
                                        <p:cTn id="41" dur="500"/>
                                        <p:tgtEl>
                                          <p:spTgt spid="9">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9">
                                            <p:txEl>
                                              <p:pRg st="13" end="13"/>
                                            </p:txEl>
                                          </p:spTgt>
                                        </p:tgtEl>
                                        <p:attrNameLst>
                                          <p:attrName>style.visibility</p:attrName>
                                        </p:attrNameLst>
                                      </p:cBhvr>
                                      <p:to>
                                        <p:strVal val="visible"/>
                                      </p:to>
                                    </p:set>
                                    <p:animEffect transition="in" filter="fade">
                                      <p:cBhvr>
                                        <p:cTn id="44" dur="500"/>
                                        <p:tgtEl>
                                          <p:spTgt spid="9">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9">
                                            <p:txEl>
                                              <p:pRg st="14" end="14"/>
                                            </p:txEl>
                                          </p:spTgt>
                                        </p:tgtEl>
                                        <p:attrNameLst>
                                          <p:attrName>style.visibility</p:attrName>
                                        </p:attrNameLst>
                                      </p:cBhvr>
                                      <p:to>
                                        <p:strVal val="visible"/>
                                      </p:to>
                                    </p:set>
                                    <p:animEffect transition="in" filter="fade">
                                      <p:cBhvr>
                                        <p:cTn id="47" dur="500"/>
                                        <p:tgtEl>
                                          <p:spTgt spid="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book.fosteropenscience.eu/en/Images/02%20Open%20Science%20Basics/02_reproducible_research_data_analysis.png">
            <a:extLst>
              <a:ext uri="{FF2B5EF4-FFF2-40B4-BE49-F238E27FC236}">
                <a16:creationId xmlns:a16="http://schemas.microsoft.com/office/drawing/2014/main" id="{D667A5C0-A119-453A-B759-D6F73107B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450" y="368924"/>
            <a:ext cx="5611343" cy="416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44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7660AA1-BC86-44B8-A255-4E21409FCBCB}"/>
              </a:ext>
            </a:extLst>
          </p:cNvPr>
          <p:cNvSpPr>
            <a:spLocks noGrp="1"/>
          </p:cNvSpPr>
          <p:nvPr>
            <p:ph type="title"/>
          </p:nvPr>
        </p:nvSpPr>
        <p:spPr>
          <a:xfrm>
            <a:off x="457200" y="844039"/>
            <a:ext cx="8229600" cy="380667"/>
          </a:xfrm>
        </p:spPr>
        <p:txBody>
          <a:bodyPr/>
          <a:lstStyle/>
          <a:p>
            <a:pPr algn="ctr"/>
            <a:r>
              <a:rPr lang="en-GB" sz="2400" dirty="0"/>
              <a:t>Accepted definitions</a:t>
            </a:r>
          </a:p>
        </p:txBody>
      </p:sp>
      <p:sp>
        <p:nvSpPr>
          <p:cNvPr id="15" name="Content Placeholder 14">
            <a:extLst>
              <a:ext uri="{FF2B5EF4-FFF2-40B4-BE49-F238E27FC236}">
                <a16:creationId xmlns:a16="http://schemas.microsoft.com/office/drawing/2014/main" id="{4537F6EF-BB48-4E08-B593-EB22691B2CFE}"/>
              </a:ext>
            </a:extLst>
          </p:cNvPr>
          <p:cNvSpPr>
            <a:spLocks noGrp="1"/>
          </p:cNvSpPr>
          <p:nvPr>
            <p:ph idx="1"/>
          </p:nvPr>
        </p:nvSpPr>
        <p:spPr>
          <a:xfrm>
            <a:off x="457200" y="1759936"/>
            <a:ext cx="4662088" cy="2613435"/>
          </a:xfrm>
        </p:spPr>
        <p:txBody>
          <a:bodyPr/>
          <a:lstStyle/>
          <a:p>
            <a:r>
              <a:rPr lang="en-GB" sz="1400" b="1" dirty="0"/>
              <a:t>Research misconduct, </a:t>
            </a:r>
            <a:r>
              <a:rPr lang="en-GB" sz="1400" dirty="0"/>
              <a:t>often defined by “falsification, fabrication and plagiarism” (</a:t>
            </a:r>
            <a:r>
              <a:rPr lang="en-GB" sz="1400" b="1" dirty="0"/>
              <a:t>FFP</a:t>
            </a:r>
            <a:r>
              <a:rPr lang="en-GB" sz="1400" dirty="0"/>
              <a:t>), which includes making up data or results, manipulating research materials, equipment, or processes, or changing or omitting data or results.</a:t>
            </a:r>
          </a:p>
          <a:p>
            <a:r>
              <a:rPr lang="en-GB" sz="1400" dirty="0"/>
              <a:t>“</a:t>
            </a:r>
            <a:r>
              <a:rPr lang="en-GB" sz="1400" b="1" dirty="0"/>
              <a:t>Questionable Research Practices” (QRPs), </a:t>
            </a:r>
            <a:r>
              <a:rPr lang="en-GB" sz="1400" dirty="0"/>
              <a:t>a much wider group of misdemeanours, poor research design and other unhealthy practices—some of which may be deployed in ignorance of the potential consequences for the integrity of the research rather than attempt to mislead. Often referred to as ‘Sloppy Science’.</a:t>
            </a:r>
          </a:p>
          <a:p>
            <a:endParaRPr lang="en-GB" dirty="0"/>
          </a:p>
        </p:txBody>
      </p:sp>
      <p:pic>
        <p:nvPicPr>
          <p:cNvPr id="14" name="Picture 13" descr="Image result for research misconduct">
            <a:extLst>
              <a:ext uri="{FF2B5EF4-FFF2-40B4-BE49-F238E27FC236}">
                <a16:creationId xmlns:a16="http://schemas.microsoft.com/office/drawing/2014/main" id="{D9CA3566-7055-42F3-A058-6DE00F014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0080" y="1859750"/>
            <a:ext cx="3726794" cy="2091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809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E729-A936-4EC4-A79E-EE293BAC420C}"/>
              </a:ext>
            </a:extLst>
          </p:cNvPr>
          <p:cNvSpPr>
            <a:spLocks noGrp="1"/>
          </p:cNvSpPr>
          <p:nvPr>
            <p:ph type="title"/>
          </p:nvPr>
        </p:nvSpPr>
        <p:spPr>
          <a:xfrm>
            <a:off x="457200" y="925597"/>
            <a:ext cx="8229600" cy="380667"/>
          </a:xfrm>
        </p:spPr>
        <p:txBody>
          <a:bodyPr/>
          <a:lstStyle/>
          <a:p>
            <a:pPr algn="ctr"/>
            <a:r>
              <a:rPr lang="en-GB" dirty="0"/>
              <a:t>Public and Political Trust in Research</a:t>
            </a:r>
          </a:p>
        </p:txBody>
      </p:sp>
      <p:sp>
        <p:nvSpPr>
          <p:cNvPr id="3" name="Content Placeholder 2">
            <a:extLst>
              <a:ext uri="{FF2B5EF4-FFF2-40B4-BE49-F238E27FC236}">
                <a16:creationId xmlns:a16="http://schemas.microsoft.com/office/drawing/2014/main" id="{BB67A26F-980D-4D7F-9CAA-B64083643CFC}"/>
              </a:ext>
            </a:extLst>
          </p:cNvPr>
          <p:cNvSpPr>
            <a:spLocks noGrp="1"/>
          </p:cNvSpPr>
          <p:nvPr>
            <p:ph idx="1"/>
          </p:nvPr>
        </p:nvSpPr>
        <p:spPr/>
        <p:txBody>
          <a:bodyPr/>
          <a:lstStyle/>
          <a:p>
            <a:r>
              <a:rPr lang="en-GB" sz="1600" b="1" dirty="0"/>
              <a:t>Research integrity</a:t>
            </a:r>
            <a:r>
              <a:rPr lang="en-GB" sz="1600" dirty="0"/>
              <a:t> means conducting </a:t>
            </a:r>
            <a:r>
              <a:rPr lang="en-GB" sz="1600" b="1" dirty="0"/>
              <a:t>research</a:t>
            </a:r>
            <a:r>
              <a:rPr lang="en-GB" sz="1600" dirty="0"/>
              <a:t> in a way which allows others to have trust and confidence in the methods used and the findings that result from this.</a:t>
            </a:r>
          </a:p>
          <a:p>
            <a:endParaRPr lang="en-GB" sz="1600" dirty="0"/>
          </a:p>
          <a:p>
            <a:r>
              <a:rPr lang="en-GB" sz="1600" dirty="0"/>
              <a:t>Problems with research can lead to a journal article being retracted. The rate of article retraction is said to have increased significantly although less so since 2016. Many studies have been done to try to size the problem, measuring retraction rates v publication rates. Different disciplines, different journals, different time period….</a:t>
            </a:r>
          </a:p>
          <a:p>
            <a:endParaRPr lang="en-GB" sz="1600" dirty="0"/>
          </a:p>
          <a:p>
            <a:r>
              <a:rPr lang="en-GB" sz="1600" dirty="0"/>
              <a:t>Common study conclusion: Educate researchers about Research Integrity. </a:t>
            </a:r>
          </a:p>
          <a:p>
            <a:endParaRPr lang="en-GB" dirty="0"/>
          </a:p>
        </p:txBody>
      </p:sp>
    </p:spTree>
    <p:extLst>
      <p:ext uri="{BB962C8B-B14F-4D97-AF65-F5344CB8AC3E}">
        <p14:creationId xmlns:p14="http://schemas.microsoft.com/office/powerpoint/2010/main" val="275287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A1C34-50DA-4A1A-8E42-EBEA9047DA4A}"/>
              </a:ext>
            </a:extLst>
          </p:cNvPr>
          <p:cNvSpPr>
            <a:spLocks noGrp="1"/>
          </p:cNvSpPr>
          <p:nvPr>
            <p:ph type="title"/>
          </p:nvPr>
        </p:nvSpPr>
        <p:spPr>
          <a:xfrm>
            <a:off x="457200" y="648405"/>
            <a:ext cx="8229600" cy="380667"/>
          </a:xfrm>
        </p:spPr>
        <p:txBody>
          <a:bodyPr/>
          <a:lstStyle/>
          <a:p>
            <a:pPr algn="ctr"/>
            <a:r>
              <a:rPr lang="en-GB" dirty="0"/>
              <a:t>How rare is research misconduct?</a:t>
            </a:r>
          </a:p>
        </p:txBody>
      </p:sp>
      <p:sp>
        <p:nvSpPr>
          <p:cNvPr id="3" name="Content Placeholder 2">
            <a:extLst>
              <a:ext uri="{FF2B5EF4-FFF2-40B4-BE49-F238E27FC236}">
                <a16:creationId xmlns:a16="http://schemas.microsoft.com/office/drawing/2014/main" id="{2F38DE70-E5EE-46D4-95D7-D783DB6E6981}"/>
              </a:ext>
            </a:extLst>
          </p:cNvPr>
          <p:cNvSpPr>
            <a:spLocks noGrp="1"/>
          </p:cNvSpPr>
          <p:nvPr>
            <p:ph idx="1"/>
          </p:nvPr>
        </p:nvSpPr>
        <p:spPr>
          <a:xfrm>
            <a:off x="263858" y="1085419"/>
            <a:ext cx="5375924" cy="3601922"/>
          </a:xfrm>
        </p:spPr>
        <p:txBody>
          <a:bodyPr/>
          <a:lstStyle/>
          <a:p>
            <a:pPr marL="0" indent="0">
              <a:buNone/>
            </a:pPr>
            <a:r>
              <a:rPr lang="en-GB" sz="1400" dirty="0">
                <a:latin typeface="+mn-lt"/>
                <a:ea typeface="Segoe UI" panose="020B0502040204020203" pitchFamily="34" charset="0"/>
                <a:cs typeface="Segoe UI" panose="020B0502040204020203" pitchFamily="34" charset="0"/>
              </a:rPr>
              <a:t>Fanelli (2009), PLOS ONE, 4(5), e5738</a:t>
            </a:r>
          </a:p>
          <a:p>
            <a:pPr marL="0" indent="0">
              <a:buNone/>
            </a:pPr>
            <a:endParaRPr lang="en-GB" sz="1400" dirty="0">
              <a:latin typeface="+mn-lt"/>
              <a:ea typeface="Segoe UI" panose="020B0502040204020203" pitchFamily="34" charset="0"/>
              <a:cs typeface="Segoe UI" panose="020B0502040204020203" pitchFamily="34" charset="0"/>
            </a:endParaRPr>
          </a:p>
          <a:p>
            <a:r>
              <a:rPr lang="en-GB" sz="1400" dirty="0">
                <a:latin typeface="+mn-lt"/>
                <a:ea typeface="Segoe UI" panose="020B0502040204020203" pitchFamily="34" charset="0"/>
                <a:cs typeface="Segoe UI" panose="020B0502040204020203" pitchFamily="34" charset="0"/>
              </a:rPr>
              <a:t>Review of 33 studies that asked researchers about misconduct:</a:t>
            </a:r>
          </a:p>
          <a:p>
            <a:endParaRPr lang="en-GB" sz="1400" dirty="0">
              <a:latin typeface="+mn-lt"/>
              <a:ea typeface="Segoe UI" panose="020B0502040204020203" pitchFamily="34" charset="0"/>
              <a:cs typeface="Segoe UI" panose="020B0502040204020203" pitchFamily="34" charset="0"/>
            </a:endParaRPr>
          </a:p>
          <a:p>
            <a:pPr>
              <a:spcAft>
                <a:spcPts val="900"/>
              </a:spcAft>
              <a:buFont typeface="Arial" panose="020B0604020202020204" pitchFamily="34" charset="0"/>
              <a:buChar char="•"/>
            </a:pPr>
            <a:r>
              <a:rPr lang="en-GB" sz="1400" dirty="0">
                <a:latin typeface="+mn-lt"/>
                <a:ea typeface="Segoe UI" panose="020B0502040204020203" pitchFamily="34" charset="0"/>
                <a:cs typeface="Segoe UI" panose="020B0502040204020203" pitchFamily="34" charset="0"/>
              </a:rPr>
              <a:t>2% admitted having fabricated, falsified, or modified data at least once</a:t>
            </a:r>
          </a:p>
          <a:p>
            <a:pPr>
              <a:spcAft>
                <a:spcPts val="900"/>
              </a:spcAft>
              <a:buFont typeface="Arial" panose="020B0604020202020204" pitchFamily="34" charset="0"/>
              <a:buChar char="•"/>
            </a:pPr>
            <a:r>
              <a:rPr lang="en-GB" sz="1400" dirty="0">
                <a:latin typeface="+mn-lt"/>
                <a:ea typeface="Segoe UI" panose="020B0502040204020203" pitchFamily="34" charset="0"/>
                <a:cs typeface="Segoe UI" panose="020B0502040204020203" pitchFamily="34" charset="0"/>
              </a:rPr>
              <a:t>14% said that they knew of colleagues doing so. These are serious offences</a:t>
            </a:r>
          </a:p>
          <a:p>
            <a:pPr>
              <a:spcAft>
                <a:spcPts val="900"/>
              </a:spcAft>
              <a:buFont typeface="Arial" panose="020B0604020202020204" pitchFamily="34" charset="0"/>
              <a:buChar char="•"/>
            </a:pPr>
            <a:r>
              <a:rPr lang="en-GB" sz="1400" dirty="0">
                <a:latin typeface="+mn-lt"/>
                <a:ea typeface="Segoe UI" panose="020B0502040204020203" pitchFamily="34" charset="0"/>
                <a:cs typeface="Segoe UI" panose="020B0502040204020203" pitchFamily="34" charset="0"/>
              </a:rPr>
              <a:t>Also looked at ‘questionable research practices’ (things such as intentional non-publication of results, biased methodology and misleading reporting)</a:t>
            </a:r>
          </a:p>
          <a:p>
            <a:pPr>
              <a:spcAft>
                <a:spcPts val="900"/>
              </a:spcAft>
              <a:buFont typeface="Arial" panose="020B0604020202020204" pitchFamily="34" charset="0"/>
              <a:buChar char="•"/>
            </a:pPr>
            <a:r>
              <a:rPr lang="en-GB" sz="1400" dirty="0">
                <a:latin typeface="+mn-lt"/>
                <a:ea typeface="Segoe UI" panose="020B0502040204020203" pitchFamily="34" charset="0"/>
                <a:cs typeface="Segoe UI" panose="020B0502040204020203" pitchFamily="34" charset="0"/>
              </a:rPr>
              <a:t>34% of researchers admitted to these</a:t>
            </a:r>
          </a:p>
          <a:p>
            <a:pPr>
              <a:spcAft>
                <a:spcPts val="450"/>
              </a:spcAft>
              <a:buFont typeface="Arial" panose="020B0604020202020204" pitchFamily="34" charset="0"/>
              <a:buChar char="•"/>
            </a:pPr>
            <a:r>
              <a:rPr lang="en-GB" sz="1400" dirty="0">
                <a:latin typeface="+mn-lt"/>
                <a:ea typeface="Segoe UI" panose="020B0502040204020203" pitchFamily="34" charset="0"/>
                <a:cs typeface="Segoe UI" panose="020B0502040204020203" pitchFamily="34" charset="0"/>
              </a:rPr>
              <a:t>72% thought that their colleagues had been guilty of them</a:t>
            </a:r>
          </a:p>
          <a:p>
            <a:endParaRPr lang="en-GB" dirty="0"/>
          </a:p>
        </p:txBody>
      </p:sp>
      <p:pic>
        <p:nvPicPr>
          <p:cNvPr id="6" name="Picture 5">
            <a:extLst>
              <a:ext uri="{FF2B5EF4-FFF2-40B4-BE49-F238E27FC236}">
                <a16:creationId xmlns:a16="http://schemas.microsoft.com/office/drawing/2014/main" id="{CD72C322-F62F-44D2-A431-796EDEF3DBF5}"/>
              </a:ext>
            </a:extLst>
          </p:cNvPr>
          <p:cNvPicPr>
            <a:picLocks noChangeAspect="1"/>
          </p:cNvPicPr>
          <p:nvPr/>
        </p:nvPicPr>
        <p:blipFill>
          <a:blip r:embed="rId3"/>
          <a:stretch>
            <a:fillRect/>
          </a:stretch>
        </p:blipFill>
        <p:spPr>
          <a:xfrm>
            <a:off x="6913536" y="1085419"/>
            <a:ext cx="1962957" cy="1429984"/>
          </a:xfrm>
          <a:prstGeom prst="rect">
            <a:avLst/>
          </a:prstGeom>
        </p:spPr>
      </p:pic>
      <p:pic>
        <p:nvPicPr>
          <p:cNvPr id="7" name="Picture 8" descr="https://magnesiumandhealth.com/wp-content/uploads/2018/01/research-fraud.png">
            <a:extLst>
              <a:ext uri="{FF2B5EF4-FFF2-40B4-BE49-F238E27FC236}">
                <a16:creationId xmlns:a16="http://schemas.microsoft.com/office/drawing/2014/main" id="{E86415C1-3968-4A13-A10E-E9F4FFFB0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9782" y="2571750"/>
            <a:ext cx="3407335" cy="200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42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0BE11-C992-42A4-A132-C0BFA1C77ACD}"/>
              </a:ext>
            </a:extLst>
          </p:cNvPr>
          <p:cNvSpPr>
            <a:spLocks noGrp="1"/>
          </p:cNvSpPr>
          <p:nvPr>
            <p:ph type="title"/>
          </p:nvPr>
        </p:nvSpPr>
        <p:spPr>
          <a:xfrm>
            <a:off x="457200" y="904896"/>
            <a:ext cx="8229600" cy="380667"/>
          </a:xfrm>
        </p:spPr>
        <p:txBody>
          <a:bodyPr/>
          <a:lstStyle/>
          <a:p>
            <a:pPr algn="ctr"/>
            <a:r>
              <a:rPr lang="en-GB" dirty="0"/>
              <a:t>Article Retraction</a:t>
            </a:r>
          </a:p>
        </p:txBody>
      </p:sp>
      <p:sp>
        <p:nvSpPr>
          <p:cNvPr id="3" name="Content Placeholder 2">
            <a:extLst>
              <a:ext uri="{FF2B5EF4-FFF2-40B4-BE49-F238E27FC236}">
                <a16:creationId xmlns:a16="http://schemas.microsoft.com/office/drawing/2014/main" id="{B3310274-4BD2-4674-B116-68D69380151A}"/>
              </a:ext>
            </a:extLst>
          </p:cNvPr>
          <p:cNvSpPr>
            <a:spLocks noGrp="1"/>
          </p:cNvSpPr>
          <p:nvPr>
            <p:ph idx="1"/>
          </p:nvPr>
        </p:nvSpPr>
        <p:spPr/>
        <p:txBody>
          <a:bodyPr/>
          <a:lstStyle/>
          <a:p>
            <a:r>
              <a:rPr lang="en-GB" b="1" dirty="0"/>
              <a:t>Record</a:t>
            </a:r>
            <a:r>
              <a:rPr lang="en-GB" dirty="0"/>
              <a:t> goes to Yoshitaka </a:t>
            </a:r>
            <a:r>
              <a:rPr lang="en-GB" dirty="0" err="1"/>
              <a:t>Fujii</a:t>
            </a:r>
            <a:r>
              <a:rPr lang="en-GB" dirty="0"/>
              <a:t> – A Japanese researcher in anaesthesiology: fabricated data in </a:t>
            </a:r>
            <a:r>
              <a:rPr lang="en-GB" b="1" dirty="0"/>
              <a:t>183</a:t>
            </a:r>
            <a:r>
              <a:rPr lang="en-GB" dirty="0"/>
              <a:t> scientific papers. “The most prolific fraudster in modern science”</a:t>
            </a:r>
          </a:p>
          <a:p>
            <a:endParaRPr lang="en-GB" sz="2400" dirty="0"/>
          </a:p>
          <a:p>
            <a:r>
              <a:rPr lang="en-GB" dirty="0"/>
              <a:t>“The Great pretender” (BMJ): Joachim Boldt - a German researcher, also in anaesthesiology – </a:t>
            </a:r>
            <a:r>
              <a:rPr lang="en-GB" b="1" dirty="0"/>
              <a:t>90 </a:t>
            </a:r>
            <a:r>
              <a:rPr lang="en-GB" dirty="0"/>
              <a:t>scientific papers that required retraction. “I think his motivation was vanity and self aggrandisement” (S Shafer BMJ editor)</a:t>
            </a:r>
          </a:p>
          <a:p>
            <a:endParaRPr lang="en-GB" dirty="0"/>
          </a:p>
        </p:txBody>
      </p:sp>
    </p:spTree>
    <p:extLst>
      <p:ext uri="{BB962C8B-B14F-4D97-AF65-F5344CB8AC3E}">
        <p14:creationId xmlns:p14="http://schemas.microsoft.com/office/powerpoint/2010/main" val="257090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3097"/>
            <a:ext cx="8229600" cy="380667"/>
          </a:xfrm>
        </p:spPr>
        <p:txBody>
          <a:bodyPr/>
          <a:lstStyle/>
          <a:p>
            <a:pPr algn="ctr"/>
            <a:r>
              <a:rPr lang="en-GB" dirty="0">
                <a:latin typeface="+mn-lt"/>
                <a:ea typeface="Segoe UI" panose="020B0502040204020203" pitchFamily="34" charset="0"/>
                <a:cs typeface="Segoe UI" panose="020B0502040204020203" pitchFamily="34" charset="0"/>
              </a:rPr>
              <a:t>Why do we promote research integrity?</a:t>
            </a:r>
          </a:p>
        </p:txBody>
      </p:sp>
      <p:sp>
        <p:nvSpPr>
          <p:cNvPr id="3" name="Content Placeholder 2"/>
          <p:cNvSpPr>
            <a:spLocks noGrp="1"/>
          </p:cNvSpPr>
          <p:nvPr>
            <p:ph idx="1"/>
          </p:nvPr>
        </p:nvSpPr>
        <p:spPr>
          <a:xfrm>
            <a:off x="457200" y="1447270"/>
            <a:ext cx="6096725" cy="2613435"/>
          </a:xfrm>
        </p:spPr>
        <p:txBody>
          <a:bodyPr/>
          <a:lstStyle/>
          <a:p>
            <a:pPr>
              <a:spcAft>
                <a:spcPts val="1200"/>
              </a:spcAft>
            </a:pPr>
            <a:r>
              <a:rPr lang="en-GB" sz="1400" dirty="0">
                <a:latin typeface="+mn-lt"/>
                <a:ea typeface="Segoe UI" panose="020B0502040204020203" pitchFamily="34" charset="0"/>
                <a:cs typeface="Segoe UI" panose="020B0502040204020203" pitchFamily="34" charset="0"/>
              </a:rPr>
              <a:t>Ensure research is carried out to the highest possible standards of quality and ethics.</a:t>
            </a:r>
          </a:p>
          <a:p>
            <a:pPr>
              <a:spcAft>
                <a:spcPts val="1200"/>
              </a:spcAft>
            </a:pPr>
            <a:r>
              <a:rPr lang="en-GB" sz="1400" dirty="0">
                <a:latin typeface="+mn-lt"/>
                <a:ea typeface="Segoe UI" panose="020B0502040204020203" pitchFamily="34" charset="0"/>
                <a:cs typeface="Segoe UI" panose="020B0502040204020203" pitchFamily="34" charset="0"/>
              </a:rPr>
              <a:t>Retain the public’s trust.</a:t>
            </a:r>
          </a:p>
          <a:p>
            <a:pPr>
              <a:spcAft>
                <a:spcPts val="1200"/>
              </a:spcAft>
            </a:pPr>
            <a:r>
              <a:rPr lang="en-GB" sz="1400" dirty="0">
                <a:latin typeface="+mn-lt"/>
                <a:ea typeface="Segoe UI" panose="020B0502040204020203" pitchFamily="34" charset="0"/>
                <a:cs typeface="Segoe UI" panose="020B0502040204020203" pitchFamily="34" charset="0"/>
              </a:rPr>
              <a:t>Ensure the safety of research participants.</a:t>
            </a:r>
          </a:p>
          <a:p>
            <a:pPr>
              <a:spcAft>
                <a:spcPts val="1200"/>
              </a:spcAft>
            </a:pPr>
            <a:r>
              <a:rPr lang="en-GB" sz="1400" dirty="0">
                <a:latin typeface="+mn-lt"/>
                <a:ea typeface="Segoe UI" panose="020B0502040204020203" pitchFamily="34" charset="0"/>
                <a:cs typeface="Segoe UI" panose="020B0502040204020203" pitchFamily="34" charset="0"/>
              </a:rPr>
              <a:t>Reduce poor practice and mistakes.</a:t>
            </a:r>
          </a:p>
          <a:p>
            <a:pPr>
              <a:spcAft>
                <a:spcPts val="1200"/>
              </a:spcAft>
            </a:pPr>
            <a:r>
              <a:rPr lang="en-GB" sz="1400" dirty="0">
                <a:latin typeface="+mn-lt"/>
                <a:ea typeface="Segoe UI" panose="020B0502040204020203" pitchFamily="34" charset="0"/>
                <a:cs typeface="Segoe UI" panose="020B0502040204020203" pitchFamily="34" charset="0"/>
              </a:rPr>
              <a:t>Prevent research misconduct.</a:t>
            </a:r>
          </a:p>
          <a:p>
            <a:pPr>
              <a:spcAft>
                <a:spcPts val="1200"/>
              </a:spcAft>
            </a:pPr>
            <a:r>
              <a:rPr lang="en-GB" sz="1400" dirty="0">
                <a:latin typeface="+mn-lt"/>
                <a:ea typeface="Segoe UI" panose="020B0502040204020203" pitchFamily="34" charset="0"/>
                <a:cs typeface="Segoe UI" panose="020B0502040204020203" pitchFamily="34" charset="0"/>
              </a:rPr>
              <a:t>Prevent ‘questionable research practices’.</a:t>
            </a:r>
          </a:p>
          <a:p>
            <a:pPr>
              <a:spcAft>
                <a:spcPts val="1200"/>
              </a:spcAft>
            </a:pPr>
            <a:r>
              <a:rPr lang="en-GB" sz="1400" dirty="0">
                <a:latin typeface="+mn-lt"/>
                <a:ea typeface="Segoe UI" panose="020B0502040204020203" pitchFamily="34" charset="0"/>
                <a:cs typeface="Segoe UI" panose="020B0502040204020203" pitchFamily="34" charset="0"/>
              </a:rPr>
              <a:t>Encourage researchers to engage critically with issues of good practice and high ethical standards in research.</a:t>
            </a:r>
          </a:p>
          <a:p>
            <a:endParaRPr lang="en-GB" dirty="0"/>
          </a:p>
        </p:txBody>
      </p:sp>
      <p:pic>
        <p:nvPicPr>
          <p:cNvPr id="6" name="Picture 5"/>
          <p:cNvPicPr>
            <a:picLocks noChangeAspect="1"/>
          </p:cNvPicPr>
          <p:nvPr/>
        </p:nvPicPr>
        <p:blipFill>
          <a:blip r:embed="rId3"/>
          <a:stretch>
            <a:fillRect/>
          </a:stretch>
        </p:blipFill>
        <p:spPr>
          <a:xfrm>
            <a:off x="6928903" y="1759936"/>
            <a:ext cx="1852802" cy="2779898"/>
          </a:xfrm>
          <a:prstGeom prst="rect">
            <a:avLst/>
          </a:prstGeom>
        </p:spPr>
      </p:pic>
    </p:spTree>
    <p:extLst>
      <p:ext uri="{BB962C8B-B14F-4D97-AF65-F5344CB8AC3E}">
        <p14:creationId xmlns:p14="http://schemas.microsoft.com/office/powerpoint/2010/main" val="285249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7954" y="1678701"/>
            <a:ext cx="3987706" cy="2552640"/>
          </a:xfrm>
          <a:prstGeom prst="rect">
            <a:avLst/>
          </a:prstGeom>
        </p:spPr>
      </p:pic>
      <p:sp>
        <p:nvSpPr>
          <p:cNvPr id="9" name="Title 1"/>
          <p:cNvSpPr>
            <a:spLocks noGrp="1"/>
          </p:cNvSpPr>
          <p:nvPr>
            <p:ph type="title"/>
          </p:nvPr>
        </p:nvSpPr>
        <p:spPr>
          <a:xfrm>
            <a:off x="426945" y="837536"/>
            <a:ext cx="8227410" cy="478631"/>
          </a:xfrm>
        </p:spPr>
        <p:txBody>
          <a:bodyPr/>
          <a:lstStyle/>
          <a:p>
            <a:pPr algn="ctr"/>
            <a:r>
              <a:rPr lang="en-GB" b="1" dirty="0">
                <a:latin typeface="+mn-lt"/>
                <a:ea typeface="Segoe UI" panose="020B0502040204020203" pitchFamily="34" charset="0"/>
                <a:cs typeface="Segoe UI" panose="020B0502040204020203" pitchFamily="34" charset="0"/>
              </a:rPr>
              <a:t>Why does it matter? </a:t>
            </a:r>
          </a:p>
        </p:txBody>
      </p:sp>
      <p:sp>
        <p:nvSpPr>
          <p:cNvPr id="5" name="Content Placeholder 2"/>
          <p:cNvSpPr txBox="1">
            <a:spLocks/>
          </p:cNvSpPr>
          <p:nvPr/>
        </p:nvSpPr>
        <p:spPr>
          <a:xfrm>
            <a:off x="426945" y="1678701"/>
            <a:ext cx="4473761" cy="2959040"/>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900"/>
              </a:spcAft>
              <a:buFont typeface="Arial" panose="020B0604020202020204" pitchFamily="34" charset="0"/>
              <a:buChar char="•"/>
            </a:pPr>
            <a:r>
              <a:rPr lang="en-GB" sz="1200" dirty="0">
                <a:latin typeface="+mn-lt"/>
                <a:ea typeface="Segoe UI" panose="020B0502040204020203" pitchFamily="34" charset="0"/>
                <a:cs typeface="Segoe UI" panose="020B0502040204020203" pitchFamily="34" charset="0"/>
              </a:rPr>
              <a:t>Jan Henrik </a:t>
            </a:r>
            <a:r>
              <a:rPr lang="en-GB" sz="1200" dirty="0" err="1">
                <a:latin typeface="+mn-lt"/>
                <a:ea typeface="Segoe UI" panose="020B0502040204020203" pitchFamily="34" charset="0"/>
                <a:cs typeface="Segoe UI" panose="020B0502040204020203" pitchFamily="34" charset="0"/>
              </a:rPr>
              <a:t>Schön</a:t>
            </a:r>
            <a:r>
              <a:rPr lang="en-GB" sz="1200" dirty="0">
                <a:latin typeface="+mn-lt"/>
                <a:ea typeface="Segoe UI" panose="020B0502040204020203" pitchFamily="34" charset="0"/>
                <a:cs typeface="Segoe UI" panose="020B0502040204020203" pitchFamily="34" charset="0"/>
              </a:rPr>
              <a:t>, a young researcher at Bell Laboratories in New Jersey, had dozens of papers on superconductivity published, including in journals such as Nature and Science between 1998 and 2001.  He was seen as a rising star.</a:t>
            </a:r>
          </a:p>
          <a:p>
            <a:pPr>
              <a:spcAft>
                <a:spcPts val="900"/>
              </a:spcAft>
              <a:buFont typeface="Arial" panose="020B0604020202020204" pitchFamily="34" charset="0"/>
              <a:buChar char="•"/>
            </a:pPr>
            <a:r>
              <a:rPr lang="en-GB" sz="1200" dirty="0">
                <a:latin typeface="+mn-lt"/>
                <a:ea typeface="Segoe UI" panose="020B0502040204020203" pitchFamily="34" charset="0"/>
                <a:cs typeface="Segoe UI" panose="020B0502040204020203" pitchFamily="34" charset="0"/>
              </a:rPr>
              <a:t>Colleagues, supervisors, editors and competing research teams failed to notice anything was wrong, but…</a:t>
            </a:r>
          </a:p>
          <a:p>
            <a:pPr>
              <a:spcAft>
                <a:spcPts val="900"/>
              </a:spcAft>
              <a:buFont typeface="Arial" panose="020B0604020202020204" pitchFamily="34" charset="0"/>
              <a:buChar char="•"/>
            </a:pPr>
            <a:r>
              <a:rPr lang="en-GB" sz="1200" dirty="0">
                <a:latin typeface="+mn-lt"/>
                <a:ea typeface="Segoe UI" panose="020B0502040204020203" pitchFamily="34" charset="0"/>
                <a:cs typeface="Segoe UI" panose="020B0502040204020203" pitchFamily="34" charset="0"/>
              </a:rPr>
              <a:t>Other researchers could not replicate his results.</a:t>
            </a:r>
          </a:p>
          <a:p>
            <a:pPr>
              <a:spcAft>
                <a:spcPts val="900"/>
              </a:spcAft>
              <a:buFont typeface="Arial" panose="020B0604020202020204" pitchFamily="34" charset="0"/>
              <a:buChar char="•"/>
            </a:pPr>
            <a:r>
              <a:rPr lang="en-GB" sz="1200" dirty="0">
                <a:latin typeface="+mn-lt"/>
                <a:ea typeface="Segoe UI" panose="020B0502040204020203" pitchFamily="34" charset="0"/>
                <a:cs typeface="Segoe UI" panose="020B0502040204020203" pitchFamily="34" charset="0"/>
              </a:rPr>
              <a:t>Someone who read one of his papers raised concerns…</a:t>
            </a:r>
          </a:p>
          <a:p>
            <a:pPr>
              <a:spcAft>
                <a:spcPts val="900"/>
              </a:spcAft>
              <a:buFont typeface="Arial" panose="020B0604020202020204" pitchFamily="34" charset="0"/>
              <a:buChar char="•"/>
            </a:pPr>
            <a:r>
              <a:rPr lang="en-GB" sz="1200" dirty="0">
                <a:latin typeface="+mn-lt"/>
                <a:ea typeface="Segoe UI" panose="020B0502040204020203" pitchFamily="34" charset="0"/>
                <a:cs typeface="Segoe UI" panose="020B0502040204020203" pitchFamily="34" charset="0"/>
              </a:rPr>
              <a:t>Bell Labs appointed an investigation committee and 16 papers were found to include fraudulent data.</a:t>
            </a:r>
          </a:p>
          <a:p>
            <a:pPr>
              <a:buFont typeface="Arial" panose="020B0604020202020204" pitchFamily="34" charset="0"/>
              <a:buChar char="•"/>
            </a:pPr>
            <a:r>
              <a:rPr lang="en-GB" sz="1200" dirty="0">
                <a:latin typeface="+mn-lt"/>
                <a:ea typeface="Segoe UI" panose="020B0502040204020203" pitchFamily="34" charset="0"/>
                <a:cs typeface="Segoe UI" panose="020B0502040204020203" pitchFamily="34" charset="0"/>
              </a:rPr>
              <a:t>Science journal retracted 7 papers, Nature journal retracted 8.</a:t>
            </a:r>
          </a:p>
          <a:p>
            <a:pPr>
              <a:lnSpc>
                <a:spcPct val="112000"/>
              </a:lnSpc>
              <a:spcAft>
                <a:spcPts val="450"/>
              </a:spcAft>
              <a:buFont typeface="Arial" pitchFamily="34" charset="0"/>
              <a:buChar char="•"/>
            </a:pPr>
            <a:endParaRPr lang="en-GB" sz="1200" dirty="0">
              <a:latin typeface="Calibri" pitchFamily="34" charset="0"/>
              <a:cs typeface="Calibri" pitchFamily="34" charset="0"/>
            </a:endParaRPr>
          </a:p>
          <a:p>
            <a:pPr>
              <a:lnSpc>
                <a:spcPct val="112000"/>
              </a:lnSpc>
              <a:spcAft>
                <a:spcPts val="450"/>
              </a:spcAft>
              <a:buFont typeface="Arial" pitchFamily="34" charset="0"/>
              <a:buChar char="•"/>
            </a:pPr>
            <a:endParaRPr lang="en-GB" sz="1050" dirty="0">
              <a:latin typeface="Calibri" pitchFamily="34" charset="0"/>
              <a:cs typeface="Calibri" pitchFamily="34" charset="0"/>
            </a:endParaRPr>
          </a:p>
        </p:txBody>
      </p:sp>
    </p:spTree>
    <p:extLst>
      <p:ext uri="{BB962C8B-B14F-4D97-AF65-F5344CB8AC3E}">
        <p14:creationId xmlns:p14="http://schemas.microsoft.com/office/powerpoint/2010/main" val="2234466198"/>
      </p:ext>
    </p:extLst>
  </p:cSld>
  <p:clrMapOvr>
    <a:masterClrMapping/>
  </p:clrMapOvr>
</p:sld>
</file>

<file path=ppt/theme/theme1.xml><?xml version="1.0" encoding="utf-8"?>
<a:theme xmlns:a="http://schemas.openxmlformats.org/drawingml/2006/main" name="Imperial College London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1005</TotalTime>
  <Words>803</Words>
  <Application>Microsoft Office PowerPoint</Application>
  <PresentationFormat>On-screen Show (16:9)</PresentationFormat>
  <Paragraphs>108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Segoe UI</vt:lpstr>
      <vt:lpstr>Imperial College London Theme</vt:lpstr>
      <vt:lpstr>Research Integrity</vt:lpstr>
      <vt:lpstr>Integrity?</vt:lpstr>
      <vt:lpstr>PowerPoint Presentation</vt:lpstr>
      <vt:lpstr>Accepted definitions</vt:lpstr>
      <vt:lpstr>Public and Political Trust in Research</vt:lpstr>
      <vt:lpstr>How rare is research misconduct?</vt:lpstr>
      <vt:lpstr>Article Retraction</vt:lpstr>
      <vt:lpstr>Why do we promote research integrity?</vt:lpstr>
      <vt:lpstr>Why does it matter? </vt:lpstr>
      <vt:lpstr>Why does it matter? </vt:lpstr>
      <vt:lpstr>Why does it matter? </vt:lpstr>
      <vt:lpstr>What does Imperial College do….</vt:lpstr>
      <vt:lpstr>Collaborating with Challenging Countries ‘Dual Use’ – Protect your Research and Be Aware</vt:lpstr>
      <vt:lpstr>Scenarios Which one offends the principles of research integrity the most?</vt:lpstr>
      <vt:lpstr>PowerPoint Presentation</vt:lpstr>
    </vt:vector>
  </TitlesOfParts>
  <Company>Imperial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Bolt</dc:creator>
  <cp:lastModifiedBy>Debbie Crich</cp:lastModifiedBy>
  <cp:revision>77</cp:revision>
  <cp:lastPrinted>2019-10-21T10:07:54Z</cp:lastPrinted>
  <dcterms:created xsi:type="dcterms:W3CDTF">2017-02-16T14:49:58Z</dcterms:created>
  <dcterms:modified xsi:type="dcterms:W3CDTF">2019-10-21T10:44:25Z</dcterms:modified>
</cp:coreProperties>
</file>