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4" r:id="rId4"/>
    <p:sldId id="266" r:id="rId5"/>
    <p:sldId id="265" r:id="rId6"/>
    <p:sldId id="259" r:id="rId7"/>
    <p:sldId id="267" r:id="rId8"/>
    <p:sldId id="268" r:id="rId9"/>
    <p:sldId id="269" r:id="rId10"/>
    <p:sldId id="270" r:id="rId11"/>
    <p:sldId id="260" r:id="rId12"/>
    <p:sldId id="261" r:id="rId13"/>
    <p:sldId id="272" r:id="rId14"/>
    <p:sldId id="273" r:id="rId15"/>
    <p:sldId id="271" r:id="rId16"/>
    <p:sldId id="274" r:id="rId17"/>
    <p:sldId id="262" r:id="rId18"/>
    <p:sldId id="275" r:id="rId19"/>
    <p:sldId id="263" r:id="rId20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01" d="100"/>
          <a:sy n="101" d="100"/>
        </p:scale>
        <p:origin x="166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>
            <a:extLst>
              <a:ext uri="{FF2B5EF4-FFF2-40B4-BE49-F238E27FC236}">
                <a16:creationId xmlns:a16="http://schemas.microsoft.com/office/drawing/2014/main" id="{BE263C81-61ED-9833-D010-4332CBDFD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5" name="AutoShape 2">
            <a:extLst>
              <a:ext uri="{FF2B5EF4-FFF2-40B4-BE49-F238E27FC236}">
                <a16:creationId xmlns:a16="http://schemas.microsoft.com/office/drawing/2014/main" id="{80BA4445-A824-6225-6B44-E9384DB7D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6" name="AutoShape 3">
            <a:extLst>
              <a:ext uri="{FF2B5EF4-FFF2-40B4-BE49-F238E27FC236}">
                <a16:creationId xmlns:a16="http://schemas.microsoft.com/office/drawing/2014/main" id="{6480DE7E-A5B3-8AD2-66C7-9B2018B04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C19A5DA4-A555-B0D9-D3BC-E18D24699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3A7639B7-5931-F9E5-F383-EFD18734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79D7F706-4F05-8241-9F3D-8506468B6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79FA426E-EBFC-7111-C07F-A15673E38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1" name="AutoShape 8">
            <a:extLst>
              <a:ext uri="{FF2B5EF4-FFF2-40B4-BE49-F238E27FC236}">
                <a16:creationId xmlns:a16="http://schemas.microsoft.com/office/drawing/2014/main" id="{BAC5C764-0D66-E965-3F63-855551D19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2" name="AutoShape 9">
            <a:extLst>
              <a:ext uri="{FF2B5EF4-FFF2-40B4-BE49-F238E27FC236}">
                <a16:creationId xmlns:a16="http://schemas.microsoft.com/office/drawing/2014/main" id="{BB6FBD55-E45D-0B24-7CE2-E9BB5E1AB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3" name="AutoShape 10">
            <a:extLst>
              <a:ext uri="{FF2B5EF4-FFF2-40B4-BE49-F238E27FC236}">
                <a16:creationId xmlns:a16="http://schemas.microsoft.com/office/drawing/2014/main" id="{E30E176B-2938-0F52-5A0E-EE14C2CCE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4" name="AutoShape 11">
            <a:extLst>
              <a:ext uri="{FF2B5EF4-FFF2-40B4-BE49-F238E27FC236}">
                <a16:creationId xmlns:a16="http://schemas.microsoft.com/office/drawing/2014/main" id="{B7903D43-08AA-DCB6-77DF-323CB0AFA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5" name="AutoShape 12">
            <a:extLst>
              <a:ext uri="{FF2B5EF4-FFF2-40B4-BE49-F238E27FC236}">
                <a16:creationId xmlns:a16="http://schemas.microsoft.com/office/drawing/2014/main" id="{469FF338-E8B6-E76B-8D1A-F0E1A4CA8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6" name="AutoShape 13">
            <a:extLst>
              <a:ext uri="{FF2B5EF4-FFF2-40B4-BE49-F238E27FC236}">
                <a16:creationId xmlns:a16="http://schemas.microsoft.com/office/drawing/2014/main" id="{F14CC6E2-2C05-1945-411F-F5CF84F0F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7" name="AutoShape 14">
            <a:extLst>
              <a:ext uri="{FF2B5EF4-FFF2-40B4-BE49-F238E27FC236}">
                <a16:creationId xmlns:a16="http://schemas.microsoft.com/office/drawing/2014/main" id="{6042E6C6-C7AB-5BA8-0396-FDB017517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8" name="AutoShape 15">
            <a:extLst>
              <a:ext uri="{FF2B5EF4-FFF2-40B4-BE49-F238E27FC236}">
                <a16:creationId xmlns:a16="http://schemas.microsoft.com/office/drawing/2014/main" id="{E67FBFC4-D226-A240-AD3F-07B208B2C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9" name="AutoShape 16">
            <a:extLst>
              <a:ext uri="{FF2B5EF4-FFF2-40B4-BE49-F238E27FC236}">
                <a16:creationId xmlns:a16="http://schemas.microsoft.com/office/drawing/2014/main" id="{CD079BF8-B153-8BFD-7D83-4F0B78935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0" name="AutoShape 17">
            <a:extLst>
              <a:ext uri="{FF2B5EF4-FFF2-40B4-BE49-F238E27FC236}">
                <a16:creationId xmlns:a16="http://schemas.microsoft.com/office/drawing/2014/main" id="{032523A8-A627-7502-CB43-3A73A0318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1" name="AutoShape 18">
            <a:extLst>
              <a:ext uri="{FF2B5EF4-FFF2-40B4-BE49-F238E27FC236}">
                <a16:creationId xmlns:a16="http://schemas.microsoft.com/office/drawing/2014/main" id="{D7BB2C62-061B-C6EB-E4AA-2D639A90C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2" name="AutoShape 19">
            <a:extLst>
              <a:ext uri="{FF2B5EF4-FFF2-40B4-BE49-F238E27FC236}">
                <a16:creationId xmlns:a16="http://schemas.microsoft.com/office/drawing/2014/main" id="{D08CE6C5-65CE-76D6-A104-DF8CD2441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C2942D61-3466-B269-8871-48DD283086E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336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5967F42C-5557-33E9-0146-5EF84890BF8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6625" cy="47799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13335" name="Text Box 22">
            <a:extLst>
              <a:ext uri="{FF2B5EF4-FFF2-40B4-BE49-F238E27FC236}">
                <a16:creationId xmlns:a16="http://schemas.microsoft.com/office/drawing/2014/main" id="{418E55E1-E542-63A8-30EC-4E7157C47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6" name="Text Box 23">
            <a:extLst>
              <a:ext uri="{FF2B5EF4-FFF2-40B4-BE49-F238E27FC236}">
                <a16:creationId xmlns:a16="http://schemas.microsoft.com/office/drawing/2014/main" id="{CFB69D98-BBBD-E6CF-A51D-803D82913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7" name="Text Box 24">
            <a:extLst>
              <a:ext uri="{FF2B5EF4-FFF2-40B4-BE49-F238E27FC236}">
                <a16:creationId xmlns:a16="http://schemas.microsoft.com/office/drawing/2014/main" id="{F307C1D5-3975-5FB4-39DD-CB1FD3101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2EF00947-7004-F79C-C728-2DE61405D06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9612" cy="503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40DD97A-2B32-BC4A-8700-F604B9DDD22F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5">
            <a:extLst>
              <a:ext uri="{FF2B5EF4-FFF2-40B4-BE49-F238E27FC236}">
                <a16:creationId xmlns:a16="http://schemas.microsoft.com/office/drawing/2014/main" id="{67AB4CB7-79B0-39FE-C4AA-6AC17CDCCE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0F560D-795C-D245-98B3-8848310F89C1}" type="slidenum">
              <a:rPr lang="cs-CZ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6EB7C8A5-027E-AB00-EA8C-52BA72F5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B707147-1AE3-B641-8C97-91008B763872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0BC6653B-F316-9F36-31FC-A69C5B2D3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FE4C545B-7EAD-3044-8510-D98FD13DF6B3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27CB20C0-96BA-1326-A906-A3C08F47A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68C250AF-885D-3388-E6B6-CBBBAB6C5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1B97BA-0B1D-14B3-88D9-A4B8F62940D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1FB8C-26CD-4643-BB37-90C11CFF0A65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6007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83B8C3-C538-1C6E-64F1-E0C5EEB2FC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D903F-9692-CD4B-8AD0-22C31E9E92D7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77570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3450" y="287338"/>
            <a:ext cx="2259013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287338"/>
            <a:ext cx="6627812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BA4825-B531-C613-51C5-F765B02CA57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8D48B-B7A0-304B-A3D4-F6BF94192657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7388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8B588E-1D14-3821-6D90-14855E49287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3A899-24A8-5F4B-88B0-0DD406103A9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71687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310CB0-3807-F8EF-D068-FF3BAA3F255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712A5-EC32-FF4F-84FD-EE5597546C7D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020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3413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A69230-A42F-3FB4-C5BA-11C8490303D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B8C76-F0D5-A643-BC54-9255E259A934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98212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3570A52-52B2-1606-599E-F4F985F44B4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5BD57-9C5E-364D-8B33-9DD7DF48151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44475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B6A8E7-DDC5-75ED-B584-37A3CCF6B2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948E-53A1-9040-86FD-694852A432C5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535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62F621F-F659-643B-996A-24C061C0C7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C71A-119E-BF4A-8238-FB2D1D86D16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9635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C81FEC-CBD2-2AD4-B208-FA3D05685A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A0188-29E6-414E-936E-2D4E4566FAC9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67273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82C114-A24E-1A47-65BA-E23E2B6D409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4FCCC-0C5E-5F44-A885-6567B5EF5046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45558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4F54A94-F6DA-DB6C-058F-6F253D80D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7338"/>
            <a:ext cx="90392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0BECFA2-A002-E13C-E8C7-EF4BB1ACD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39225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A3016DA2-FE7E-00B2-5A8F-963204DD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8CDE5A4F-E05B-8834-E729-AEFE3F5E7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4DAB93-4B8D-27F2-67A4-D3878E136E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61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189B28-B23E-2844-B7BF-CA0EA1E44A9A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06551D8E-21E7-2898-6217-BE8B313FE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8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DE" sz="4400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8F17C9-65E1-5746-8423-5B0A93E19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80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AC1AE746-BA10-0212-27BA-1864FD30B7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пределах пространственного значения корреляция </a:t>
            </a:r>
            <a:r>
              <a:rPr lang="ru-RU" altLang="de-CZ" sz="2800" i="1">
                <a:latin typeface="Times New Roman" panose="02020603050405020304" pitchFamily="18" charset="0"/>
              </a:rPr>
              <a:t>Не прошло десяти минут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как на конце площади показался тот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которого мы ожидали </a:t>
            </a:r>
            <a:r>
              <a:rPr lang="ru-RU" altLang="de-CZ" sz="2800">
                <a:latin typeface="Times New Roman" panose="02020603050405020304" pitchFamily="18" charset="0"/>
              </a:rPr>
              <a:t>(Лерм.); </a:t>
            </a:r>
            <a:r>
              <a:rPr lang="ru-RU" altLang="de-CZ" sz="2800" i="1">
                <a:latin typeface="Times New Roman" panose="02020603050405020304" pitchFamily="18" charset="0"/>
              </a:rPr>
              <a:t>Спасибо ж тем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 чьим приютом Мне было радостней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теплей </a:t>
            </a:r>
            <a:r>
              <a:rPr lang="ru-RU" altLang="de-CZ" sz="2800">
                <a:latin typeface="Times New Roman" panose="02020603050405020304" pitchFamily="18" charset="0"/>
              </a:rPr>
              <a:t>(Фет); </a:t>
            </a:r>
            <a:r>
              <a:rPr lang="ru-RU" altLang="de-CZ" sz="2800" i="1">
                <a:latin typeface="Times New Roman" panose="02020603050405020304" pitchFamily="18" charset="0"/>
              </a:rPr>
              <a:t>Ответил за всех тот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что походил на обезьянку </a:t>
            </a:r>
            <a:r>
              <a:rPr lang="ru-RU" altLang="de-CZ" sz="2800">
                <a:latin typeface="Times New Roman" panose="02020603050405020304" pitchFamily="18" charset="0"/>
              </a:rPr>
              <a:t>(Полев.).</a:t>
            </a:r>
            <a:r>
              <a:rPr lang="ru-RU" altLang="de-DE" sz="2800">
                <a:latin typeface="Times New Roman" panose="02020603050405020304" pitchFamily="18" charset="0"/>
              </a:rPr>
              <a:t>»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1E436012-58C0-85BA-DA3F-D9C25B7A3D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Liší se mezi parataxí a hypotaxí (viz začátek semestru).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případě </a:t>
            </a:r>
            <a:r>
              <a:rPr lang="cs-CZ" altLang="de-DE" sz="2800" u="sng">
                <a:latin typeface="Times New Roman" panose="02020603050405020304" pitchFamily="18" charset="0"/>
              </a:rPr>
              <a:t>parataxe</a:t>
            </a:r>
            <a:r>
              <a:rPr lang="cs-CZ" altLang="de-DE" sz="2800">
                <a:latin typeface="Times New Roman" panose="02020603050405020304" pitchFamily="18" charset="0"/>
              </a:rPr>
              <a:t> jsou spojeny dvě samostatné a rovnoprávné věty: „Souvětí souřadné </a:t>
            </a:r>
            <a:r>
              <a:rPr lang="de-DE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сложносочиненное предложение</a:t>
            </a:r>
            <a:r>
              <a:rPr lang="de-DE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skládá z vět, z nichž každá má platnost samostatného sdělení; není zde jedna věta určována druhou.“ (PMR 2: 335, dále 338, 341-358)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Sémantický vztah mezi oběma větami může být slučovací (např. se spojkou 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odporovací (se spojkami </a:t>
            </a:r>
            <a:r>
              <a:rPr lang="ru-RU" altLang="de-DE" sz="2800" i="1">
                <a:latin typeface="Times New Roman" panose="02020603050405020304" pitchFamily="18" charset="0"/>
              </a:rPr>
              <a:t>а, но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vylučovací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либо – либо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, důsledkový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и потому, и так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endParaRPr lang="ru-RU" altLang="de-DE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případě </a:t>
            </a:r>
            <a:r>
              <a:rPr lang="cs-CZ" altLang="de-DE" sz="2800" u="sng">
                <a:latin typeface="Times New Roman" panose="02020603050405020304" pitchFamily="18" charset="0"/>
              </a:rPr>
              <a:t>hypotaxe</a:t>
            </a:r>
            <a:r>
              <a:rPr lang="cs-CZ" altLang="de-DE" sz="2800">
                <a:latin typeface="Times New Roman" panose="02020603050405020304" pitchFamily="18" charset="0"/>
              </a:rPr>
              <a:t> je vedlejší věta spojena s větou hlavní (popř. s jinou větou vedlejší): „Souvětí podřadné (</a:t>
            </a:r>
            <a:r>
              <a:rPr lang="ru-RU" altLang="de-DE" sz="2800">
                <a:latin typeface="Times New Roman" panose="02020603050405020304" pitchFamily="18" charset="0"/>
              </a:rPr>
              <a:t>сложноподчиненное предложение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skládá z vět, z nichž jedna určuje druhou. Nevyjadřují tedy samostatná sdělení, ale zpravidla jednu složitou myšlenku. Jedna věta rozvíjí nějak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to, co říká věta druhá, má vzhledem k ní podobnou funkci jako některý člen věty jednoduché. Proto také věty smyslem podřadné dělíme zpravidla podobně jako větné členy.“ (PMR 2: 336, dále 338, 359-411)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Takové dělení obsahuje vedlejší věty podmětové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u="sng" dirty="0">
                <a:latin typeface="Times New Roman" panose="02020603050405020304" pitchFamily="18" charset="0"/>
              </a:rPr>
              <a:t>К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то знает этого человека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пусть позвонит мне</a:t>
            </a:r>
            <a:r>
              <a:rPr lang="ru-RU" altLang="de-CZ" sz="2800" dirty="0">
                <a:latin typeface="Times New Roman" panose="02020603050405020304" pitchFamily="18" charset="0"/>
              </a:rPr>
              <a:t> – кто позвонит?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 хорошо под кистью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 другом искусстве не годится, Меня обрадовало,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 вы так хорошо подготовились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Необходимо,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чтобы наши друзья узнали об этом</a:t>
            </a:r>
            <a:endParaRPr lang="ru-RU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předmětové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Я видел,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из леса вышел волк</a:t>
            </a:r>
            <a:r>
              <a:rPr lang="ru-RU" altLang="de-DE" sz="2800" i="1" dirty="0">
                <a:latin typeface="Times New Roman" panose="02020603050405020304" pitchFamily="18" charset="0"/>
              </a:rPr>
              <a:t> – </a:t>
            </a:r>
            <a:r>
              <a:rPr lang="ru-RU" altLang="de-DE" sz="2800" dirty="0">
                <a:latin typeface="Times New Roman" panose="02020603050405020304" pitchFamily="18" charset="0"/>
              </a:rPr>
              <a:t>я видел что</a:t>
            </a:r>
            <a:r>
              <a:rPr lang="ru-RU" altLang="de-DE" sz="2800" i="1" dirty="0">
                <a:latin typeface="Times New Roman" panose="02020603050405020304" pitchFamily="18" charset="0"/>
              </a:rPr>
              <a:t>?, Марийка не слышала,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позади скрипнула дверь</a:t>
            </a:r>
            <a:r>
              <a:rPr lang="ru-RU" altLang="de-DE" sz="2800" i="1" dirty="0">
                <a:latin typeface="Times New Roman" panose="02020603050405020304" pitchFamily="18" charset="0"/>
              </a:rPr>
              <a:t>, Буржуазные историки утверждают,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якобы Великая Октябрьская революция не оказала важного влияния на создание Чехословацкой республики в 1918 г.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že prý VŘSR neměla vliv na…‘,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Отец потребовал,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чтобы я уехала с ним</a:t>
            </a:r>
            <a:endParaRPr lang="cs-CZ" altLang="de-DE" sz="2800" i="1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3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přívlastkové: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Комната,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в которую вступил Иван Иванович</a:t>
            </a:r>
            <a:r>
              <a:rPr lang="ru-RU" altLang="de-DE" sz="2800" i="1" dirty="0">
                <a:latin typeface="Times New Roman" panose="02020603050405020304" pitchFamily="18" charset="0"/>
              </a:rPr>
              <a:t>, была совершенно пуста </a:t>
            </a:r>
            <a:r>
              <a:rPr lang="ru-RU" altLang="de-DE" sz="2800" dirty="0">
                <a:latin typeface="Times New Roman" panose="02020603050405020304" pitchFamily="18" charset="0"/>
              </a:rPr>
              <a:t>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какая комната?</a:t>
            </a:r>
            <a:r>
              <a:rPr lang="de-DE" altLang="de-DE" sz="2800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Это – явление,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причина которого до сих пор не вполне известна</a:t>
            </a:r>
            <a:r>
              <a:rPr lang="ru-RU" altLang="de-DE" sz="2800" i="1" dirty="0">
                <a:latin typeface="Times New Roman" panose="02020603050405020304" pitchFamily="18" charset="0"/>
              </a:rPr>
              <a:t>, Герои,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чьими подвигами </a:t>
            </a:r>
            <a:r>
              <a:rPr lang="ru-RU" altLang="de-DE" sz="2800" i="1" dirty="0">
                <a:latin typeface="Times New Roman" panose="02020603050405020304" pitchFamily="18" charset="0"/>
              </a:rPr>
              <a:t>(</a:t>
            </a:r>
            <a:r>
              <a:rPr lang="de-CZ" sz="2800" b="0" i="0" u="none" strike="noStrike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≙</a:t>
            </a:r>
            <a:r>
              <a:rPr lang="de-CZ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подвигами которых)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гордится вся страна</a:t>
            </a:r>
            <a:r>
              <a:rPr lang="ru-RU" altLang="de-DE" sz="2800" i="1" dirty="0">
                <a:latin typeface="Times New Roman" panose="02020603050405020304" pitchFamily="18" charset="0"/>
              </a:rPr>
              <a:t>…, Это человек,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каких мало</a:t>
            </a:r>
            <a:r>
              <a:rPr lang="ru-RU" altLang="de-DE" sz="2800" i="1" dirty="0">
                <a:latin typeface="Times New Roman" panose="02020603050405020304" pitchFamily="18" charset="0"/>
              </a:rPr>
              <a:t>, Живу от вас через улицу, в том домике,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против ваших окошек</a:t>
            </a:r>
            <a:r>
              <a:rPr lang="ru-RU" altLang="de-DE" sz="2800" i="1" dirty="0">
                <a:latin typeface="Times New Roman" panose="02020603050405020304" pitchFamily="18" charset="0"/>
              </a:rPr>
              <a:t>, Он вернулся с ответом,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роща уже продана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желание, чтобы, страх, чтобы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srov. ovšem otázka objektů u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deverbálních</a:t>
            </a:r>
            <a:r>
              <a:rPr lang="cs-CZ" altLang="de-DE" sz="2800" dirty="0">
                <a:latin typeface="Times New Roman" panose="02020603050405020304" pitchFamily="18" charset="0"/>
              </a:rPr>
              <a:t> substantiv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rozdíly v ruské a české lingvistické tradici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de-DE" altLang="de-DE" sz="2800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826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0CBBEFB0-61A1-B53E-1538-AE4B0F74D7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přísudkové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Я тот,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кого никто не любит</a:t>
            </a:r>
            <a:r>
              <a:rPr lang="ru-RU" altLang="de-DE" sz="2800" u="sng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я кто?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Какова яблоня, таков и плод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příslovečné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místní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 собрался и быстро отправился,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куда его послал командир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časové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Когда часы пробили полночь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карета превратилась в тыкву, Я буду ждать,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пока ты не вернёшься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Как только ты ушел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так он и явился,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Прежде чем они добрались до города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им навстречу уже бежали люди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srovnávací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Ветер стих внезапно,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и налетел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účinkové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de-CZ" altLang="de-CZ" sz="2800" i="1" dirty="0">
                <a:latin typeface="Times New Roman" panose="02020603050405020304" pitchFamily="18" charset="0"/>
              </a:rPr>
              <a:t>Он серьёзно это сказал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de-CZ" altLang="de-CZ" sz="2800" i="1" u="sng" dirty="0">
                <a:latin typeface="Times New Roman" panose="02020603050405020304" pitchFamily="18" charset="0"/>
              </a:rPr>
              <a:t>так что нельзя не поверить ему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příčinné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возражал,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потому что боялся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účelové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буду работать круглыми сутками,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лишь бы всё получилось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podmínkové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Если Андрей мечтает о большем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то он, добьётся своего,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Приди мы раньше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то получили бы билеты,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Их спрашивать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так до свадьбы не доживёшь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0CBBEFB0-61A1-B53E-1538-AE4B0F74D7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přípustkové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Как мы ни спешили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всё-таки опоздали к открытию выставки,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Хотя бы год искать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но я найду её! </a:t>
            </a:r>
            <a:r>
              <a:rPr lang="cs-CZ" altLang="de-CZ" sz="2800" dirty="0">
                <a:latin typeface="Times New Roman" panose="02020603050405020304" pitchFamily="18" charset="0"/>
              </a:rPr>
              <a:t>,Najdu ji, i kdybych měl rok hledat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zřetelové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что касается…, что до</a:t>
            </a:r>
            <a:r>
              <a:rPr lang="ru-RU" altLang="de-DE" sz="2800" dirty="0">
                <a:latin typeface="Times New Roman" panose="02020603050405020304" pitchFamily="18" charset="0"/>
              </a:rPr>
              <a:t>… </a:t>
            </a:r>
            <a:r>
              <a:rPr lang="cs-CZ" altLang="de-DE" sz="2800" dirty="0">
                <a:latin typeface="Times New Roman" panose="02020603050405020304" pitchFamily="18" charset="0"/>
              </a:rPr>
              <a:t>- značně ustálené)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Od běžného souvětí je třeba rozlišit věty vložené: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Хочу поблагодарить девушку и парня на белом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toyota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crown</a:t>
            </a:r>
            <a:r>
              <a:rPr lang="cs-CZ" altLang="de-DE" sz="2800" i="1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если не ошибаюс</a:t>
            </a:r>
            <a:r>
              <a:rPr lang="ru-RU" altLang="de-DE" sz="2800" i="1" dirty="0">
                <a:latin typeface="Times New Roman" panose="02020603050405020304" pitchFamily="18" charset="0"/>
              </a:rPr>
              <a:t>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, за то, что (…)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Звёзды,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мне казалось</a:t>
            </a:r>
            <a:r>
              <a:rPr lang="ru-RU" altLang="de-DE" sz="2800" i="1" dirty="0">
                <a:latin typeface="Times New Roman" panose="02020603050405020304" pitchFamily="18" charset="0"/>
              </a:rPr>
              <a:t>, с тихим вниманием глядели на далёкую землю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Srov. také PMR (2: 411-414)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3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EC149602-A2B4-75B1-3D0A-7C013AEC61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50595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Pokud souvětí obsahuje několik hlavních a/anebo vedlejších vět, mluví se o </a:t>
            </a:r>
            <a:r>
              <a:rPr lang="cs-CZ" altLang="de-DE" sz="2800" b="1" dirty="0">
                <a:latin typeface="Times New Roman" panose="02020603050405020304" pitchFamily="18" charset="0"/>
              </a:rPr>
              <a:t>složitém souvětí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de-DE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>
                <a:latin typeface="Times New Roman" panose="02020603050405020304" pitchFamily="18" charset="0"/>
              </a:rPr>
              <a:t>сложное предложение усложнённого типа</a:t>
            </a:r>
            <a:r>
              <a:rPr lang="de-DE" altLang="de-DE" sz="2800" dirty="0">
                <a:latin typeface="Times New Roman" panose="02020603050405020304" pitchFamily="18" charset="0"/>
              </a:rPr>
              <a:t>). K </a:t>
            </a:r>
            <a:r>
              <a:rPr lang="cs-CZ" altLang="de-DE" sz="2800" dirty="0">
                <a:latin typeface="Times New Roman" panose="02020603050405020304" pitchFamily="18" charset="0"/>
              </a:rPr>
              <a:t>němu srov. </a:t>
            </a:r>
            <a:r>
              <a:rPr lang="de-DE" altLang="de-DE" sz="2800" dirty="0">
                <a:latin typeface="Times New Roman" panose="02020603050405020304" pitchFamily="18" charset="0"/>
              </a:rPr>
              <a:t>PMR (2: 414-417):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Хаджи Мурат остановился, загорелое лицо его покраснело,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i="1" dirty="0">
                <a:latin typeface="Times New Roman" panose="02020603050405020304" pitchFamily="18" charset="0"/>
              </a:rPr>
              <a:t> глаза налились кровью.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složité souvětí souřadné s větami ve stejném vzájemném významovém vztahu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Голос Павла звучало твёрдо, слова звенели в воздухе чётко и ясно,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но</a:t>
            </a:r>
            <a:r>
              <a:rPr lang="ru-RU" altLang="de-DE" sz="2800" i="1" dirty="0">
                <a:latin typeface="Times New Roman" panose="02020603050405020304" pitchFamily="18" charset="0"/>
              </a:rPr>
              <a:t> толпа разваливалась.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složité souvětí souřadné s větami v nestejném vzájemném významovém vztahu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EC149602-A2B4-75B1-3D0A-7C013AEC61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50595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Se </a:t>
            </a:r>
            <a:r>
              <a:rPr lang="cs-CZ" altLang="de-DE" sz="2800" dirty="0">
                <a:latin typeface="Times New Roman" panose="02020603050405020304" pitchFamily="18" charset="0"/>
              </a:rPr>
              <a:t>zvláštními problémy bývá v mnoha jazycích spojeno vyjadřování nepřímé řeči pomocí podřadných souvětí: mění se typ věty (z tázací věty je tzv. nepřímá otázka, z oznamovacích a žádacích vět jsou věty předmětové), posouvá se mluvnická osoba </a:t>
            </a:r>
            <a:r>
              <a:rPr lang="de-DE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Я не могу прийти </a:t>
            </a:r>
            <a:r>
              <a:rPr lang="de-CH" altLang="de-DE" sz="2800" i="1" dirty="0">
                <a:latin typeface="Times New Roman" panose="02020603050405020304" pitchFamily="18" charset="0"/>
              </a:rPr>
              <a:t>=&gt;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говорит, что не может прийти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vzniká problém s časem (přítomný čas přímé řeči může v nepřímé řeči při vyprávění v minulém čase být posunut, ale není tomu tak vždy)</a:t>
            </a:r>
            <a:r>
              <a:rPr lang="de-DE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mohou se používat částice upozorňující na nepřímou řeč</a:t>
            </a:r>
            <a:r>
              <a:rPr lang="de-DE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мол, дескать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prý</a:t>
            </a:r>
            <a:r>
              <a:rPr lang="de-DE" altLang="de-DE" sz="2800" dirty="0">
                <a:latin typeface="Times New Roman" panose="02020603050405020304" pitchFamily="18" charset="0"/>
              </a:rPr>
              <a:t>). </a:t>
            </a:r>
            <a:r>
              <a:rPr lang="cs-CZ" altLang="de-DE" sz="2800" dirty="0">
                <a:latin typeface="Times New Roman" panose="02020603050405020304" pitchFamily="18" charset="0"/>
              </a:rPr>
              <a:t>K tomu srov. PMR (2: 417-422)</a:t>
            </a:r>
          </a:p>
        </p:txBody>
      </p:sp>
    </p:spTree>
    <p:extLst>
      <p:ext uri="{BB962C8B-B14F-4D97-AF65-F5344CB8AC3E}">
        <p14:creationId xmlns:p14="http://schemas.microsoft.com/office/powerpoint/2010/main" val="3069118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7E95037E-B4C7-5ED1-8EE6-4B4669A153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359900" cy="49577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RG (1980) viz o souvětích §§2753-3156 (souvětí podřadná §§2765-3107, souvětí souřadná §§3108-3156)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RG (1979) srov. k souvětím souřadným §§1519-1564, k souvětím podřadným §§1565-1705, k složitým souvětím §§1706-1711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>
            <a:extLst>
              <a:ext uri="{FF2B5EF4-FFF2-40B4-BE49-F238E27FC236}">
                <a16:creationId xmlns:a16="http://schemas.microsoft.com/office/drawing/2014/main" id="{4BF896FF-75C3-DB67-D5BF-FF804E210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de-DE" sz="3200">
                <a:latin typeface="Times New Roman" panose="02020603050405020304" pitchFamily="18" charset="0"/>
              </a:rPr>
              <a:t>Souvětí</a:t>
            </a:r>
          </a:p>
        </p:txBody>
      </p:sp>
      <p:sp>
        <p:nvSpPr>
          <p:cNvPr id="16386" name="Inhaltsplatzhalter 2">
            <a:extLst>
              <a:ext uri="{FF2B5EF4-FFF2-40B4-BE49-F238E27FC236}">
                <a16:creationId xmlns:a16="http://schemas.microsoft.com/office/drawing/2014/main" id="{73A479E3-E3B0-DED3-6DFB-2D37D2044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217025" cy="5540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„Termín tradiční gramatiky, vágně definovaný; užívá se minimálně ve dvou významech: (1) jako označení pro syntaktické spojení dvou (slovesných) vět/</a:t>
            </a:r>
            <a:r>
              <a:rPr lang="cs-CZ" altLang="de-DE" sz="2800" dirty="0" err="1">
                <a:latin typeface="Times New Roman" panose="02020603050405020304" pitchFamily="18" charset="0"/>
              </a:rPr>
              <a:t>klauzí</a:t>
            </a:r>
            <a:r>
              <a:rPr lang="cs-CZ" altLang="de-DE" sz="2800" dirty="0">
                <a:latin typeface="Times New Roman" panose="02020603050405020304" pitchFamily="18" charset="0"/>
              </a:rPr>
              <a:t> (tj. souvětí je dvojice vět); (2) jako označení pro syntaktické spojení minimálně dvou (slovesných) vět/</a:t>
            </a:r>
            <a:r>
              <a:rPr lang="cs-CZ" altLang="de-DE" sz="2800" dirty="0" err="1">
                <a:latin typeface="Times New Roman" panose="02020603050405020304" pitchFamily="18" charset="0"/>
              </a:rPr>
              <a:t>klauzí</a:t>
            </a:r>
            <a:r>
              <a:rPr lang="cs-CZ" altLang="de-DE" sz="2800" dirty="0">
                <a:latin typeface="Times New Roman" panose="02020603050405020304" pitchFamily="18" charset="0"/>
              </a:rPr>
              <a:t> (přičemž spojení obsahující více než dvě věty se nazývá souvětí složité).“ </a:t>
            </a:r>
            <a:r>
              <a:rPr lang="de-DE" altLang="de-DE" sz="2800" dirty="0">
                <a:latin typeface="Times New Roman" panose="02020603050405020304" pitchFamily="18" charset="0"/>
              </a:rPr>
              <a:t>(ESČ 2002: 435)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Times New Roman" panose="02020603050405020304" pitchFamily="18" charset="0"/>
              </a:rPr>
              <a:t>«</a:t>
            </a:r>
            <a:r>
              <a:rPr lang="ru-RU" altLang="de-DE" sz="2800" dirty="0">
                <a:latin typeface="Times New Roman" panose="02020603050405020304" pitchFamily="18" charset="0"/>
              </a:rPr>
              <a:t>Сложное предложение 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синтаксическая конструкция, образующаяся путем соединения нескольких (минимум двух) предложений на основе союзных связей сочинения и подчинения или нулевой союзной связи 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бессоюзия. Традиционно термин сложное предложение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ориенти</a:t>
            </a:r>
            <a:r>
              <a:rPr lang="de-CH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dirty="0" err="1">
                <a:latin typeface="Times New Roman" panose="02020603050405020304" pitchFamily="18" charset="0"/>
              </a:rPr>
              <a:t>рует</a:t>
            </a:r>
            <a:r>
              <a:rPr lang="ru-RU" altLang="de-DE" sz="2800" dirty="0">
                <a:latin typeface="Times New Roman" panose="02020603050405020304" pitchFamily="18" charset="0"/>
              </a:rPr>
              <a:t> на формальную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неэлементарность</a:t>
            </a:r>
            <a:r>
              <a:rPr lang="ru-RU" altLang="de-DE" sz="2800" dirty="0">
                <a:latin typeface="Times New Roman" panose="02020603050405020304" pitchFamily="18" charset="0"/>
              </a:rPr>
              <a:t> синтаксических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nhaltsplatzhalter 2">
            <a:extLst>
              <a:ext uri="{FF2B5EF4-FFF2-40B4-BE49-F238E27FC236}">
                <a16:creationId xmlns:a16="http://schemas.microsoft.com/office/drawing/2014/main" id="{30841684-27A3-D38D-5D89-02C1966C9E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единиц и применим только к грамматически и/или интонационно оформленному сочетанию предложений</a:t>
            </a:r>
            <a:r>
              <a:rPr lang="de-CH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>
                <a:latin typeface="Times New Roman" panose="02020603050405020304" pitchFamily="18" charset="0"/>
              </a:rPr>
              <a:t>предложение, функционирующее вне формальной связи с другим, какой бы семантической сложностью оно ни обладало, в синтаксической традиции определяется как простое</a:t>
            </a:r>
            <a:r>
              <a:rPr lang="de-DE" altLang="de-DE" sz="2800">
                <a:latin typeface="Times New Roman" panose="02020603050405020304" pitchFamily="18" charset="0"/>
              </a:rPr>
              <a:t>»</a:t>
            </a:r>
            <a:r>
              <a:rPr lang="ru-RU" altLang="de-DE" sz="2800">
                <a:latin typeface="Times New Roman" panose="02020603050405020304" pitchFamily="18" charset="0"/>
              </a:rPr>
              <a:t> (ЛЭС 1990</a:t>
            </a:r>
            <a:r>
              <a:rPr lang="de-CH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>
                <a:latin typeface="Times New Roman" panose="02020603050405020304" pitchFamily="18" charset="0"/>
              </a:rPr>
              <a:t>471)</a:t>
            </a:r>
            <a:endParaRPr lang="de-DE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</a:rPr>
              <a:t>„</a:t>
            </a:r>
            <a:r>
              <a:rPr lang="cs-CZ" altLang="de-DE" sz="2800">
                <a:latin typeface="Times New Roman" panose="02020603050405020304" pitchFamily="18" charset="0"/>
              </a:rPr>
              <a:t>Souvětí</a:t>
            </a:r>
            <a:r>
              <a:rPr lang="de-DE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>
                <a:latin typeface="Times New Roman" panose="02020603050405020304" pitchFamily="18" charset="0"/>
              </a:rPr>
              <a:t>сложное предложение</a:t>
            </a:r>
            <a:r>
              <a:rPr lang="de-DE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spojení dvou nebo více vět, vyjadřující vyšší, složitější myšlenkovou jednotku.“ (PMR 2: 333)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Jednotlivé dílčí věty mají jiné intonační vzory než samostatné věty, intonace vyjadřuje jejich neuzavřenost, naznačuje, že souvětí ještě bude pokračovat. Srov. RG (1980, §158nn., zvlášť §166):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C5767669-B7FA-692A-16D4-EEB831043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CZ" sz="2800">
                <a:latin typeface="Times New Roman" panose="02020603050405020304" pitchFamily="18" charset="0"/>
              </a:rPr>
              <a:t>В повествовании ИК­3 в неконечной синтагме сигнализирует незавершенность высказывания: </a:t>
            </a:r>
            <a:r>
              <a:rPr lang="ru-RU" altLang="de-CZ" sz="2800" i="1">
                <a:latin typeface="Times New Roman" panose="02020603050405020304" pitchFamily="18" charset="0"/>
              </a:rPr>
              <a:t>После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школы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сразу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пойду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домой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Если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задержусь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обязательно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позвоню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endParaRPr lang="de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сложноподчиненном предложении с препозицией главной части ИК­3, сигнализируя незавершенность высказывания, усиливает смысловую связь между главной и придаточной частями: </a:t>
            </a:r>
            <a:r>
              <a:rPr lang="ru-RU" altLang="de-CZ" sz="2800" i="1">
                <a:latin typeface="Times New Roman" panose="02020603050405020304" pitchFamily="18" charset="0"/>
              </a:rPr>
              <a:t>Он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повез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нас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набережной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чтобы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показать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новую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гостиницу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r>
              <a:rPr lang="ru-RU" altLang="de-DE" sz="2800">
                <a:latin typeface="Times New Roman" panose="02020603050405020304" pitchFamily="18" charset="0"/>
              </a:rPr>
              <a:t>» (</a:t>
            </a:r>
            <a:r>
              <a:rPr lang="cs-CZ" altLang="de-DE" sz="2800">
                <a:latin typeface="Times New Roman" panose="02020603050405020304" pitchFamily="18" charset="0"/>
              </a:rPr>
              <a:t>RG 1980 1, s. 115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05B31079-E153-3AE2-3731-F9213271CE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Obyčejně jsou dílčí věty v souvětí spojeny speciálními prostředky (zájmeny, spojkami). Vyskytuje se však i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souvětí bez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spojovacích slov (asyndetické spojení). Obsahový vztah mezi částmi bývá pak implicitní. </a:t>
            </a:r>
            <a:r>
              <a:rPr lang="ru-RU" altLang="de-DE" sz="2800" i="1">
                <a:latin typeface="Times New Roman" panose="02020603050405020304" pitchFamily="18" charset="0"/>
              </a:rPr>
              <a:t>Не хочешь ехать, оставайся!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Když nechceš jet, tak si zůstaň‘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Asyndetická spojení jsou zvlášť charakteristická pro běžně mluvený jazyk a pro ruštinu víc než pro češtinu. Srov. </a:t>
            </a:r>
            <a:r>
              <a:rPr lang="ru-RU" altLang="de-DE" sz="2800" i="1">
                <a:latin typeface="Times New Roman" panose="02020603050405020304" pitchFamily="18" charset="0"/>
              </a:rPr>
              <a:t>Через улицу переходит – это ваш учитель? ≈Человек, который...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 воротах стоит – это из вашего класса?</a:t>
            </a:r>
            <a:r>
              <a:rPr lang="cs-CZ" altLang="de-DE" sz="2800" i="1"/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Мусор собирает не приходила? ≈Женщина, которая...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Над нами живёт на целое лето в Крым уехала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E8967BD7-DDF0-8657-05DF-407711E525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250825"/>
            <a:ext cx="9720263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rámci souvětí obsahujících spojovací slova lze rozlišit taková, která obsahují 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spojky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Всё, что вы хотели знать, </a:t>
            </a:r>
            <a:r>
              <a:rPr lang="ru-RU" altLang="de-DE" sz="2800" i="1" u="sng">
                <a:latin typeface="Times New Roman" panose="02020603050405020304" pitchFamily="18" charset="0"/>
              </a:rPr>
              <a:t>но</a:t>
            </a:r>
            <a:r>
              <a:rPr lang="ru-RU" altLang="de-DE" sz="2800" i="1">
                <a:latin typeface="Times New Roman" panose="02020603050405020304" pitchFamily="18" charset="0"/>
              </a:rPr>
              <a:t> боялись спросить, Мы идем в Китай,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потому что </a:t>
            </a:r>
            <a:r>
              <a:rPr lang="ru-RU" altLang="de-DE" sz="2800" i="1">
                <a:latin typeface="Times New Roman" panose="02020603050405020304" pitchFamily="18" charset="0"/>
              </a:rPr>
              <a:t>там рынок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vztažná zájmena a příslovce (</a:t>
            </a:r>
            <a:r>
              <a:rPr lang="ru-RU" altLang="de-DE" sz="2800" i="1">
                <a:latin typeface="Times New Roman" panose="02020603050405020304" pitchFamily="18" charset="0"/>
              </a:rPr>
              <a:t>Мы те люди, </a:t>
            </a:r>
            <a:r>
              <a:rPr lang="ru-RU" altLang="de-DE" sz="2800" i="1" u="sng">
                <a:latin typeface="Times New Roman" panose="02020603050405020304" pitchFamily="18" charset="0"/>
              </a:rPr>
              <a:t>которые</a:t>
            </a:r>
            <a:r>
              <a:rPr lang="ru-RU" altLang="de-DE" sz="2800" i="1">
                <a:latin typeface="Times New Roman" panose="02020603050405020304" pitchFamily="18" charset="0"/>
              </a:rPr>
              <a:t> сроят церкви и фабрики, </a:t>
            </a:r>
            <a:r>
              <a:rPr lang="ru-RU" altLang="de-DE" sz="2800" i="1" u="sng">
                <a:latin typeface="Times New Roman" panose="02020603050405020304" pitchFamily="18" charset="0"/>
              </a:rPr>
              <a:t>Кто</a:t>
            </a:r>
            <a:r>
              <a:rPr lang="ru-RU" altLang="de-DE" sz="2800" i="1">
                <a:latin typeface="Times New Roman" panose="02020603050405020304" pitchFamily="18" charset="0"/>
              </a:rPr>
              <a:t> не уверен, тот надеется, Иногда бывает мгновение, </a:t>
            </a:r>
            <a:r>
              <a:rPr lang="ru-RU" altLang="de-DE" sz="2800" i="1" u="sng">
                <a:latin typeface="Times New Roman" panose="02020603050405020304" pitchFamily="18" charset="0"/>
              </a:rPr>
              <a:t>когда</a:t>
            </a:r>
            <a:r>
              <a:rPr lang="ru-RU" altLang="de-DE" sz="2800" i="1">
                <a:latin typeface="Times New Roman" panose="02020603050405020304" pitchFamily="18" charset="0"/>
              </a:rPr>
              <a:t> думаешь</a:t>
            </a:r>
            <a:r>
              <a:rPr lang="de-CH" altLang="de-DE" sz="2800" i="1">
                <a:latin typeface="Times New Roman" panose="02020603050405020304" pitchFamily="18" charset="0"/>
              </a:rPr>
              <a:t>:</a:t>
            </a:r>
            <a:r>
              <a:rPr lang="ru-RU" altLang="de-DE" sz="2800" i="1">
                <a:latin typeface="Times New Roman" panose="02020603050405020304" pitchFamily="18" charset="0"/>
              </a:rPr>
              <a:t> ради этого стоило жить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de-CH" altLang="de-DE" sz="2800">
                <a:latin typeface="Times New Roman" panose="02020603050405020304" pitchFamily="18" charset="0"/>
              </a:rPr>
              <a:t>– </a:t>
            </a:r>
            <a:r>
              <a:rPr lang="cs-CZ" altLang="de-DE" sz="2800">
                <a:latin typeface="Times New Roman" panose="02020603050405020304" pitchFamily="18" charset="0"/>
              </a:rPr>
              <a:t>srov. také úlohu odkazovacích zájmen a příslovcí </a:t>
            </a:r>
            <a:r>
              <a:rPr lang="ru-RU" altLang="de-DE" sz="2800" i="1">
                <a:latin typeface="Times New Roman" panose="02020603050405020304" pitchFamily="18" charset="0"/>
              </a:rPr>
              <a:t>те, тот, тогда </a:t>
            </a:r>
            <a:r>
              <a:rPr lang="cs-CZ" altLang="de-DE" sz="2800">
                <a:latin typeface="Times New Roman" panose="02020603050405020304" pitchFamily="18" charset="0"/>
              </a:rPr>
              <a:t>atd. níže),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souvětí s nepřímými otázkami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Даже Айвам притих, не понимая,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почему</a:t>
            </a:r>
            <a:r>
              <a:rPr lang="ru-RU" altLang="de-DE" sz="2800" i="1">
                <a:latin typeface="Times New Roman" panose="02020603050405020304" pitchFamily="18" charset="0"/>
              </a:rPr>
              <a:t> мать не смеётся, Хаджи Мурат спросил, могут </a:t>
            </a:r>
            <a:r>
              <a:rPr lang="ru-RU" altLang="de-DE" sz="2800" i="1" u="sng">
                <a:latin typeface="Times New Roman" panose="02020603050405020304" pitchFamily="18" charset="0"/>
              </a:rPr>
              <a:t>ли</a:t>
            </a:r>
            <a:r>
              <a:rPr lang="ru-RU" altLang="de-DE" sz="2800" i="1">
                <a:latin typeface="Times New Roman" panose="02020603050405020304" pitchFamily="18" charset="0"/>
              </a:rPr>
              <a:t> они свести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его к русским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ru-RU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–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podle PMR i v této funkci částicí,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nikoliv spojkou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67563B00-AC54-5557-6B94-2BA375E2DC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250825"/>
            <a:ext cx="9720263" cy="576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Je zde mnoho vícefunkčních elementů, srov. např. </a:t>
            </a:r>
            <a:r>
              <a:rPr lang="ru-RU" altLang="de-DE" sz="2800" i="1">
                <a:latin typeface="Times New Roman" panose="02020603050405020304" pitchFamily="18" charset="0"/>
              </a:rPr>
              <a:t>когда</a:t>
            </a:r>
            <a:r>
              <a:rPr lang="ru-RU" altLang="de-DE" sz="2800">
                <a:latin typeface="Times New Roman" panose="02020603050405020304" pitchFamily="18" charset="0"/>
              </a:rPr>
              <a:t>: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  <p:pic>
        <p:nvPicPr>
          <p:cNvPr id="25602" name="Grafik 2">
            <a:extLst>
              <a:ext uri="{FF2B5EF4-FFF2-40B4-BE49-F238E27FC236}">
                <a16:creationId xmlns:a16="http://schemas.microsoft.com/office/drawing/2014/main" id="{B6F45C8E-E203-417C-2E5A-B11779831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755650"/>
            <a:ext cx="9288462" cy="680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21A39E77-87F5-3332-AA73-37CD6F4743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Ne všechny funkce jsou spojeny se souvětími (srov. 1, 3, 4 a poslední funkci na konci), ale celá řada těchto funkcí je spojena s </a:t>
            </a:r>
            <a:r>
              <a:rPr lang="cs-CZ" altLang="de-DE" sz="2800" u="sng">
                <a:latin typeface="Times New Roman" panose="02020603050405020304" pitchFamily="18" charset="0"/>
              </a:rPr>
              <a:t>různými typy </a:t>
            </a:r>
            <a:r>
              <a:rPr lang="cs-CZ" altLang="de-DE" sz="2800">
                <a:latin typeface="Times New Roman" panose="02020603050405020304" pitchFamily="18" charset="0"/>
              </a:rPr>
              <a:t>souvětí, srov.  2, 5, 6, 7).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 taková částice </a:t>
            </a:r>
            <a:r>
              <a:rPr lang="ru-RU" altLang="de-DE" sz="2800" i="1">
                <a:latin typeface="Times New Roman" panose="02020603050405020304" pitchFamily="18" charset="0"/>
              </a:rPr>
              <a:t>ли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může vystupovat v přímých otázkách (tedy v jednoduchých větách), ale i v nepřímých otázkách (tedy v souvětích).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Ohl. vztažných vět a vztahu kataforických a anaforických elementů srov. RG (1980 2, §2925):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CZ" sz="2800">
                <a:latin typeface="Times New Roman" panose="02020603050405020304" pitchFamily="18" charset="0"/>
              </a:rPr>
              <a:t>В строго нормированной, книжной речи анафорическая связь выступает, как правило, в сочетании с указательностью, осуществляемой посредством слов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то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. Последние помещаются в главном предложении и семантически соотносятся (коррелируют) с относительными словами. В силу этого они могут быть определены как соотносительные слова или корреляты.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DB8A7A3D-517B-941B-E46D-4D6140E0B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пределах пространственного значения корреляция указательных и относительных слов имеет достаточно свободный характер: любое относительное слово коррелирует с указательным, хотя частотность этих корреляций неодинакова. Возможны следующие соотносительные пары: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Он выехал оттуда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одна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за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другой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съезжали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во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двор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лошади</a:t>
            </a:r>
            <a:r>
              <a:rPr lang="ru-RU" altLang="de-CZ" sz="2800">
                <a:latin typeface="Times New Roman" panose="02020603050405020304" pitchFamily="18" charset="0"/>
              </a:rPr>
              <a:t> (А. Н. Толст.); </a:t>
            </a:r>
            <a:r>
              <a:rPr lang="ru-RU" altLang="de-CZ" sz="2800" i="1">
                <a:latin typeface="Times New Roman" panose="02020603050405020304" pitchFamily="18" charset="0"/>
              </a:rPr>
              <a:t>Рощин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вылез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на берег там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где он и наметил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около полузатопленной баржи </a:t>
            </a:r>
            <a:r>
              <a:rPr lang="ru-RU" altLang="de-CZ" sz="2800">
                <a:latin typeface="Times New Roman" panose="02020603050405020304" pitchFamily="18" charset="0"/>
              </a:rPr>
              <a:t>(А. Н. Толст.); </a:t>
            </a:r>
            <a:r>
              <a:rPr lang="ru-RU" altLang="de-CZ" sz="2800" i="1">
                <a:latin typeface="Times New Roman" panose="02020603050405020304" pitchFamily="18" charset="0"/>
              </a:rPr>
              <a:t>Алексей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пополз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ушел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самолет</a:t>
            </a:r>
            <a:r>
              <a:rPr lang="ru-RU" altLang="de-CZ" sz="2800">
                <a:latin typeface="Times New Roman" panose="02020603050405020304" pitchFamily="18" charset="0"/>
              </a:rPr>
              <a:t> (Полев.).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Относительные слова </a:t>
            </a:r>
            <a:r>
              <a:rPr lang="ru-RU" altLang="de-CZ" sz="2800" i="1">
                <a:latin typeface="Times New Roman" panose="02020603050405020304" pitchFamily="18" charset="0"/>
              </a:rPr>
              <a:t>кто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что </a:t>
            </a:r>
            <a:r>
              <a:rPr lang="ru-RU" altLang="de-CZ" sz="2800">
                <a:latin typeface="Times New Roman" panose="02020603050405020304" pitchFamily="18" charset="0"/>
              </a:rPr>
              <a:t>(неизм.), 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 </a:t>
            </a:r>
            <a:r>
              <a:rPr lang="ru-RU" altLang="de-CZ" sz="2800">
                <a:latin typeface="Times New Roman" panose="02020603050405020304" pitchFamily="18" charset="0"/>
              </a:rPr>
              <a:t>коррелируют с указательным словом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: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тот 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что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Что сожаленье и привет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Тому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кто гибнет в цвете лет</a:t>
            </a:r>
            <a:r>
              <a:rPr lang="ru-RU" altLang="de-CZ" sz="2800">
                <a:latin typeface="Times New Roman" panose="02020603050405020304" pitchFamily="18" charset="0"/>
              </a:rPr>
              <a:t>? (Лерм.);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1823</Words>
  <Application>Microsoft Macintosh PowerPoint</Application>
  <PresentationFormat>Benutzerdefiniert</PresentationFormat>
  <Paragraphs>52</Paragraphs>
  <Slides>19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Google Sans</vt:lpstr>
      <vt:lpstr>Times New Roman</vt:lpstr>
      <vt:lpstr>Office-Design</vt:lpstr>
      <vt:lpstr>PowerPoint-Präsentation</vt:lpstr>
      <vt:lpstr>Souvětí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346</cp:revision>
  <cp:lastPrinted>1601-01-01T00:00:00Z</cp:lastPrinted>
  <dcterms:created xsi:type="dcterms:W3CDTF">2012-10-11T18:59:19Z</dcterms:created>
  <dcterms:modified xsi:type="dcterms:W3CDTF">2024-12-18T07:41:31Z</dcterms:modified>
</cp:coreProperties>
</file>